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05" r:id="rId5"/>
    <p:sldId id="296" r:id="rId6"/>
    <p:sldId id="306" r:id="rId7"/>
    <p:sldId id="312" r:id="rId8"/>
    <p:sldId id="314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77" d="100"/>
          <a:sy n="77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V" userId="a13065091d023a38" providerId="LiveId" clId="{71B30F01-7A71-445F-8990-B0FB41D1A9A7}"/>
    <pc:docChg chg="undo custSel modSld">
      <pc:chgData name="Hari V" userId="a13065091d023a38" providerId="LiveId" clId="{71B30F01-7A71-445F-8990-B0FB41D1A9A7}" dt="2024-06-06T12:31:32.088" v="36" actId="20577"/>
      <pc:docMkLst>
        <pc:docMk/>
      </pc:docMkLst>
      <pc:sldChg chg="modSp mod">
        <pc:chgData name="Hari V" userId="a13065091d023a38" providerId="LiveId" clId="{71B30F01-7A71-445F-8990-B0FB41D1A9A7}" dt="2024-06-06T06:47:16.791" v="1" actId="20577"/>
        <pc:sldMkLst>
          <pc:docMk/>
          <pc:sldMk cId="1563980609" sldId="314"/>
        </pc:sldMkLst>
        <pc:spChg chg="mod">
          <ac:chgData name="Hari V" userId="a13065091d023a38" providerId="LiveId" clId="{71B30F01-7A71-445F-8990-B0FB41D1A9A7}" dt="2024-06-06T06:47:16.791" v="1" actId="20577"/>
          <ac:spMkLst>
            <pc:docMk/>
            <pc:sldMk cId="1563980609" sldId="314"/>
            <ac:spMk id="2" creationId="{82C7E564-4283-8AE2-ADD2-7B3FFCFA26C7}"/>
          </ac:spMkLst>
        </pc:spChg>
      </pc:sldChg>
      <pc:sldChg chg="delSp modSp mod">
        <pc:chgData name="Hari V" userId="a13065091d023a38" providerId="LiveId" clId="{71B30F01-7A71-445F-8990-B0FB41D1A9A7}" dt="2024-06-06T07:32:23.238" v="30" actId="14100"/>
        <pc:sldMkLst>
          <pc:docMk/>
          <pc:sldMk cId="2790251853" sldId="316"/>
        </pc:sldMkLst>
        <pc:spChg chg="mod">
          <ac:chgData name="Hari V" userId="a13065091d023a38" providerId="LiveId" clId="{71B30F01-7A71-445F-8990-B0FB41D1A9A7}" dt="2024-06-06T07:32:23.238" v="30" actId="14100"/>
          <ac:spMkLst>
            <pc:docMk/>
            <pc:sldMk cId="2790251853" sldId="316"/>
            <ac:spMk id="2" creationId="{5A5EB5DC-8C2B-5750-6E12-9A35C0FFBA00}"/>
          </ac:spMkLst>
        </pc:spChg>
        <pc:spChg chg="del mod">
          <ac:chgData name="Hari V" userId="a13065091d023a38" providerId="LiveId" clId="{71B30F01-7A71-445F-8990-B0FB41D1A9A7}" dt="2024-06-06T07:32:05.378" v="22" actId="478"/>
          <ac:spMkLst>
            <pc:docMk/>
            <pc:sldMk cId="2790251853" sldId="316"/>
            <ac:spMk id="5" creationId="{AAF5CF3F-E5EF-5769-3F83-24ADB4412BBF}"/>
          </ac:spMkLst>
        </pc:spChg>
      </pc:sldChg>
      <pc:sldChg chg="modSp mod">
        <pc:chgData name="Hari V" userId="a13065091d023a38" providerId="LiveId" clId="{71B30F01-7A71-445F-8990-B0FB41D1A9A7}" dt="2024-06-06T07:21:13.164" v="18" actId="20577"/>
        <pc:sldMkLst>
          <pc:docMk/>
          <pc:sldMk cId="3658821956" sldId="318"/>
        </pc:sldMkLst>
        <pc:spChg chg="mod">
          <ac:chgData name="Hari V" userId="a13065091d023a38" providerId="LiveId" clId="{71B30F01-7A71-445F-8990-B0FB41D1A9A7}" dt="2024-06-06T07:21:13.164" v="18" actId="20577"/>
          <ac:spMkLst>
            <pc:docMk/>
            <pc:sldMk cId="3658821956" sldId="318"/>
            <ac:spMk id="2" creationId="{E3E2C4A3-0D5C-D088-BD3E-1A27EB2E626C}"/>
          </ac:spMkLst>
        </pc:spChg>
      </pc:sldChg>
      <pc:sldChg chg="modSp mod">
        <pc:chgData name="Hari V" userId="a13065091d023a38" providerId="LiveId" clId="{71B30F01-7A71-445F-8990-B0FB41D1A9A7}" dt="2024-06-06T12:31:32.088" v="36" actId="20577"/>
        <pc:sldMkLst>
          <pc:docMk/>
          <pc:sldMk cId="2460149207" sldId="330"/>
        </pc:sldMkLst>
        <pc:spChg chg="mod">
          <ac:chgData name="Hari V" userId="a13065091d023a38" providerId="LiveId" clId="{71B30F01-7A71-445F-8990-B0FB41D1A9A7}" dt="2024-06-06T12:31:32.088" v="36" actId="20577"/>
          <ac:spMkLst>
            <pc:docMk/>
            <pc:sldMk cId="2460149207" sldId="330"/>
            <ac:spMk id="2" creationId="{990C48AB-7D69-A8C2-D58D-D2CB120E5F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 VIRUS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870" y="1341783"/>
            <a:ext cx="2999232" cy="660754"/>
          </a:xfrm>
        </p:spPr>
        <p:txBody>
          <a:bodyPr>
            <a:normAutofit/>
          </a:bodyPr>
          <a:lstStyle/>
          <a:p>
            <a:r>
              <a:rPr lang="en-US" sz="2000" dirty="0"/>
              <a:t>SQL(Structured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A9CD-ACE6-9D8C-B93D-59C204FB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Q6. Find monthly average for confirmed, deaths, recovered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Date,‘%d</a:t>
            </a:r>
            <a:r>
              <a:rPr lang="en-US" sz="1800" dirty="0">
                <a:latin typeface="Courier New" panose="02070309020205020404" pitchFamily="49" charset="0"/>
              </a:rPr>
              <a:t>-%m-%Y’))as Month,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Date,%d</a:t>
            </a:r>
            <a:r>
              <a:rPr lang="en-US" sz="1800" dirty="0">
                <a:latin typeface="Courier New" panose="02070309020205020404" pitchFamily="49" charset="0"/>
              </a:rPr>
              <a:t>-%m-%Y))as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AVG(Confirmed)AS </a:t>
            </a:r>
            <a:r>
              <a:rPr lang="en-US" sz="1800" dirty="0" err="1">
                <a:latin typeface="Courier New" panose="02070309020205020404" pitchFamily="49" charset="0"/>
              </a:rPr>
              <a:t>Avg_Confirmed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AVG(Deaths) AS </a:t>
            </a:r>
            <a:r>
              <a:rPr lang="en-US" sz="1800" dirty="0" err="1">
                <a:latin typeface="Courier New" panose="02070309020205020404" pitchFamily="49" charset="0"/>
              </a:rPr>
              <a:t>Avg_Deaths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AVG(Recovered)AS </a:t>
            </a:r>
            <a:r>
              <a:rPr lang="en-US" sz="1800" dirty="0" err="1">
                <a:latin typeface="Courier New" panose="02070309020205020404" pitchFamily="49" charset="0"/>
              </a:rPr>
              <a:t>Avg_Recovered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</a:t>
            </a:r>
            <a:r>
              <a:rPr lang="en-US" sz="1800" dirty="0" err="1">
                <a:latin typeface="Courier New" panose="02070309020205020404" pitchFamily="49" charset="0"/>
              </a:rPr>
              <a:t>Month,Year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0132-CDD2-15F6-1B2F-C5C23ACBE5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B5535-FDCA-0593-B5B0-22AAE602D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AAE7-C1D6-4609-45D3-74F5842C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Q7. Find most frequent value for confirmed, deaths, recovered each </a:t>
            </a:r>
            <a:r>
              <a:rPr lang="en-US" sz="1300" b="1" dirty="0">
                <a:latin typeface="Courier New" panose="02070309020205020404" pitchFamily="49" charset="0"/>
              </a:rPr>
              <a:t>month </a:t>
            </a:r>
            <a:br>
              <a:rPr lang="en-US" sz="1300" b="1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SELECT extract(Month FROM </a:t>
            </a:r>
            <a:r>
              <a:rPr lang="en-US" sz="1300" dirty="0" err="1">
                <a:latin typeface="Courier New" panose="02070309020205020404" pitchFamily="49" charset="0"/>
              </a:rPr>
              <a:t>str_to_date</a:t>
            </a:r>
            <a:r>
              <a:rPr lang="en-US" sz="1300" dirty="0">
                <a:latin typeface="Courier New" panose="02070309020205020404" pitchFamily="49" charset="0"/>
              </a:rPr>
              <a:t>(</a:t>
            </a:r>
            <a:r>
              <a:rPr lang="en-US" sz="1300" dirty="0" err="1">
                <a:latin typeface="Courier New" panose="02070309020205020404" pitchFamily="49" charset="0"/>
              </a:rPr>
              <a:t>Date,‘%d</a:t>
            </a:r>
            <a:r>
              <a:rPr lang="en-US" sz="1300" dirty="0">
                <a:latin typeface="Courier New" panose="02070309020205020404" pitchFamily="49" charset="0"/>
              </a:rPr>
              <a:t>-%m-%Y’))as Month,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extract(Year FROM </a:t>
            </a:r>
            <a:r>
              <a:rPr lang="en-US" sz="1300" dirty="0" err="1">
                <a:latin typeface="Courier New" panose="02070309020205020404" pitchFamily="49" charset="0"/>
              </a:rPr>
              <a:t>str_to_date</a:t>
            </a:r>
            <a:r>
              <a:rPr lang="en-US" sz="1300" dirty="0">
                <a:latin typeface="Courier New" panose="02070309020205020404" pitchFamily="49" charset="0"/>
              </a:rPr>
              <a:t>(</a:t>
            </a:r>
            <a:r>
              <a:rPr lang="en-US" sz="1300" dirty="0" err="1">
                <a:latin typeface="Courier New" panose="02070309020205020404" pitchFamily="49" charset="0"/>
              </a:rPr>
              <a:t>Date,%d</a:t>
            </a:r>
            <a:r>
              <a:rPr lang="en-US" sz="1300" dirty="0">
                <a:latin typeface="Courier New" panose="02070309020205020404" pitchFamily="49" charset="0"/>
              </a:rPr>
              <a:t>-%m-%Y))as Year,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SUBSTRING_INDEX(</a:t>
            </a:r>
            <a:r>
              <a:rPr lang="en-US" sz="1300" dirty="0" err="1">
                <a:latin typeface="Courier New" panose="02070309020205020404" pitchFamily="49" charset="0"/>
              </a:rPr>
              <a:t>group_concat</a:t>
            </a:r>
            <a:r>
              <a:rPr lang="en-US" sz="1300" dirty="0">
                <a:latin typeface="Courier New" panose="02070309020205020404" pitchFamily="49" charset="0"/>
              </a:rPr>
              <a:t>(Confirmed order by confirmed desc),’,’,1)as </a:t>
            </a:r>
            <a:r>
              <a:rPr lang="en-US" sz="1300" dirty="0" err="1">
                <a:latin typeface="Courier New" panose="02070309020205020404" pitchFamily="49" charset="0"/>
              </a:rPr>
              <a:t>Most_frequent_confirmed</a:t>
            </a:r>
            <a:r>
              <a:rPr lang="en-US" sz="1300" dirty="0">
                <a:latin typeface="Courier New" panose="02070309020205020404" pitchFamily="49" charset="0"/>
              </a:rPr>
              <a:t>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SUBSTRING_INDEX(</a:t>
            </a:r>
            <a:r>
              <a:rPr lang="en-US" sz="1300" dirty="0" err="1">
                <a:latin typeface="Courier New" panose="02070309020205020404" pitchFamily="49" charset="0"/>
              </a:rPr>
              <a:t>group_concat</a:t>
            </a:r>
            <a:r>
              <a:rPr lang="en-US" sz="1300" dirty="0">
                <a:latin typeface="Courier New" panose="02070309020205020404" pitchFamily="49" charset="0"/>
              </a:rPr>
              <a:t>(Deaths order by deaths desc),’,’,1)as </a:t>
            </a:r>
            <a:r>
              <a:rPr lang="en-US" sz="1300" dirty="0" err="1">
                <a:latin typeface="Courier New" panose="02070309020205020404" pitchFamily="49" charset="0"/>
              </a:rPr>
              <a:t>Most_frequent_deaths</a:t>
            </a:r>
            <a:r>
              <a:rPr lang="en-US" sz="1300" dirty="0">
                <a:latin typeface="Courier New" panose="02070309020205020404" pitchFamily="49" charset="0"/>
              </a:rPr>
              <a:t>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SUBSTRING_INDEX(</a:t>
            </a:r>
            <a:r>
              <a:rPr lang="en-US" sz="1300" dirty="0" err="1">
                <a:latin typeface="Courier New" panose="02070309020205020404" pitchFamily="49" charset="0"/>
              </a:rPr>
              <a:t>group_concat</a:t>
            </a:r>
            <a:r>
              <a:rPr lang="en-US" sz="1300" dirty="0">
                <a:latin typeface="Courier New" panose="02070309020205020404" pitchFamily="49" charset="0"/>
              </a:rPr>
              <a:t>(Recovered order by recovered desc),’,’,1)as </a:t>
            </a:r>
            <a:r>
              <a:rPr lang="en-US" sz="1300" dirty="0" err="1">
                <a:latin typeface="Courier New" panose="02070309020205020404" pitchFamily="49" charset="0"/>
              </a:rPr>
              <a:t>Most_frequent_recovered</a:t>
            </a:r>
            <a:r>
              <a:rPr lang="en-US" sz="1300" dirty="0">
                <a:latin typeface="Courier New" panose="02070309020205020404" pitchFamily="49" charset="0"/>
              </a:rPr>
              <a:t>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FROM </a:t>
            </a:r>
            <a:r>
              <a:rPr lang="en-US" sz="1300" dirty="0" err="1">
                <a:latin typeface="Courier New" panose="02070309020205020404" pitchFamily="49" charset="0"/>
              </a:rPr>
              <a:t>corona_analysis</a:t>
            </a:r>
            <a:r>
              <a:rPr lang="en-US" sz="1300" dirty="0">
                <a:latin typeface="Courier New" panose="02070309020205020404" pitchFamily="49" charset="0"/>
              </a:rPr>
              <a:t> 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Group by </a:t>
            </a:r>
            <a:r>
              <a:rPr lang="en-US" sz="1300" dirty="0" err="1">
                <a:latin typeface="Courier New" panose="02070309020205020404" pitchFamily="49" charset="0"/>
              </a:rPr>
              <a:t>Year,Month</a:t>
            </a:r>
            <a:r>
              <a:rPr lang="en-US" sz="1300" dirty="0">
                <a:latin typeface="Courier New" panose="02070309020205020404" pitchFamily="49" charset="0"/>
              </a:rPr>
              <a:t> 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Oder by Year, Month;</a:t>
            </a:r>
            <a:br>
              <a:rPr lang="en-US" sz="1800" b="1" dirty="0">
                <a:latin typeface="Courier New" panose="02070309020205020404" pitchFamily="49" charset="0"/>
              </a:rPr>
            </a:b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857-3D69-6DB4-4B6A-2023ABEE0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21949-E9CB-234D-6207-67F10A5CA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7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6903-2079-C602-C309-BD8FADB3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Q8. Find minimum values for confirmed, deaths, recovered per year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Min(Confirmed)as </a:t>
            </a:r>
            <a:r>
              <a:rPr lang="en-US" sz="1800" dirty="0" err="1">
                <a:latin typeface="Courier New" panose="02070309020205020404" pitchFamily="49" charset="0"/>
              </a:rPr>
              <a:t>Min_Confirmed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Min(Deaths)as </a:t>
            </a:r>
            <a:r>
              <a:rPr lang="en-US" sz="1800" dirty="0" err="1">
                <a:latin typeface="Courier New" panose="02070309020205020404" pitchFamily="49" charset="0"/>
              </a:rPr>
              <a:t>Min_Deaths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Min(Recovered)as </a:t>
            </a:r>
            <a:r>
              <a:rPr lang="en-US" sz="1800" dirty="0" err="1">
                <a:latin typeface="Courier New" panose="02070309020205020404" pitchFamily="49" charset="0"/>
              </a:rPr>
              <a:t>Min_Recovered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AA455-5D2F-10E9-EDC4-E2461A6AEC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76867-2880-EE3C-8BA1-0CA508ABD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5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1D16-82F9-B7AE-70EE-FE468B4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Q9. Find maximum values of confirmed, deaths, recovered per year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Max(Confirmed)as </a:t>
            </a:r>
            <a:r>
              <a:rPr lang="en-US" sz="1800" dirty="0" err="1">
                <a:latin typeface="Courier New" panose="02070309020205020404" pitchFamily="49" charset="0"/>
              </a:rPr>
              <a:t>Max_Confirmed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Max(Deaths)as </a:t>
            </a:r>
            <a:r>
              <a:rPr lang="en-US" sz="1800" dirty="0" err="1">
                <a:latin typeface="Courier New" panose="02070309020205020404" pitchFamily="49" charset="0"/>
              </a:rPr>
              <a:t>Max_Deaths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Max(Recovered)as </a:t>
            </a:r>
            <a:r>
              <a:rPr lang="en-US" sz="1800" dirty="0" err="1">
                <a:latin typeface="Courier New" panose="02070309020205020404" pitchFamily="49" charset="0"/>
              </a:rPr>
              <a:t>Max_Recovered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Year;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024AE-6E84-529C-3815-0574942A1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58771-8376-B722-5D97-849230560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0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E63-5486-8445-7E47-A70E39B5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Q10. The total number of case of confirmed, deaths, recovered each month</a:t>
            </a: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Sum(Confirmed)as </a:t>
            </a:r>
            <a:r>
              <a:rPr lang="en-US" sz="1800" dirty="0" err="1">
                <a:latin typeface="Courier New" panose="02070309020205020404" pitchFamily="49" charset="0"/>
              </a:rPr>
              <a:t>Total_Confirmed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Sum(Deaths)as </a:t>
            </a:r>
            <a:r>
              <a:rPr lang="en-US" sz="1800" dirty="0" err="1">
                <a:latin typeface="Courier New" panose="02070309020205020404" pitchFamily="49" charset="0"/>
              </a:rPr>
              <a:t>Total_Deaths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Sum(Recovered)as </a:t>
            </a:r>
            <a:r>
              <a:rPr lang="en-US" sz="1800" dirty="0" err="1">
                <a:latin typeface="Courier New" panose="02070309020205020404" pitchFamily="49" charset="0"/>
              </a:rPr>
              <a:t>Total_Recovered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Year,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Year, Month;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5566D-299F-C83A-8858-A9E25A834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DC80B-F6F4-3F09-C2B1-62A89AA73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7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D163-0E8E-3199-519E-EEC37ED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Q11. Check how corona virus spread out with respect to confirmed case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Sum(Confirmed)as </a:t>
            </a:r>
            <a:r>
              <a:rPr lang="en-US" sz="1600" dirty="0" err="1">
                <a:latin typeface="Courier New" panose="02070309020205020404" pitchFamily="49" charset="0"/>
              </a:rPr>
              <a:t>Total_Confirmed_cases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</a:t>
            </a:r>
            <a:r>
              <a:rPr lang="en-US" sz="1600" dirty="0">
                <a:latin typeface="Courier New" panose="02070309020205020404" pitchFamily="49" charset="0"/>
              </a:rPr>
              <a:t>(Confirmed)as </a:t>
            </a:r>
            <a:r>
              <a:rPr lang="en-US" sz="1600" dirty="0" err="1">
                <a:latin typeface="Courier New" panose="02070309020205020404" pitchFamily="49" charset="0"/>
              </a:rPr>
              <a:t>Avg_Confirmed_cases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Variance(Confirmed)as </a:t>
            </a:r>
            <a:r>
              <a:rPr lang="en-US" sz="1600" dirty="0" err="1">
                <a:latin typeface="Courier New" panose="02070309020205020404" pitchFamily="49" charset="0"/>
              </a:rPr>
              <a:t>Variance_Confirmed_cases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STDEV(Confirmed)as </a:t>
            </a:r>
            <a:r>
              <a:rPr lang="en-US" sz="1600" dirty="0" err="1">
                <a:latin typeface="Courier New" panose="02070309020205020404" pitchFamily="49" charset="0"/>
              </a:rPr>
              <a:t>Stdev_Confirmed_cases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</a:rPr>
            </a:b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1E61-122F-7112-E8E6-BE8E3854F7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D8CFD-F296-AD97-5E89-4444C9DBD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9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2369-53B1-4606-73CA-CA385AE2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Q12. Check how corona virus spread out with respect to death case per month</a:t>
            </a: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Sum(Deaths)as </a:t>
            </a:r>
            <a:r>
              <a:rPr lang="en-US" sz="1800" dirty="0" err="1">
                <a:latin typeface="Courier New" panose="02070309020205020404" pitchFamily="49" charset="0"/>
              </a:rPr>
              <a:t>Total_death_cases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AVG(Deaths)as </a:t>
            </a:r>
            <a:r>
              <a:rPr lang="en-US" sz="1800" dirty="0" err="1">
                <a:latin typeface="Courier New" panose="02070309020205020404" pitchFamily="49" charset="0"/>
              </a:rPr>
              <a:t>Avg_death_cases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Variance(Deaths)as </a:t>
            </a:r>
            <a:r>
              <a:rPr lang="en-US" sz="1800" dirty="0" err="1">
                <a:latin typeface="Courier New" panose="02070309020205020404" pitchFamily="49" charset="0"/>
              </a:rPr>
              <a:t>Variance_death_cases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STDEV(Deaths)as </a:t>
            </a:r>
            <a:r>
              <a:rPr lang="en-US" sz="1800" dirty="0" err="1">
                <a:latin typeface="Courier New" panose="02070309020205020404" pitchFamily="49" charset="0"/>
              </a:rPr>
              <a:t>Stdev_death_cases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Year,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Year, Month;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CB05B-D3C3-2267-6F06-35BE8BE5B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085C-FCC2-7C1A-1E03-A1631CB6E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1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04F2-2FB5-BB79-0013-3CFA1871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Q13. Check how corona virus spread out with respect to recovered case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SUM(Recovered)As </a:t>
            </a:r>
            <a:r>
              <a:rPr lang="en-US" sz="1600" dirty="0" err="1">
                <a:latin typeface="Courier New" panose="02070309020205020404" pitchFamily="49" charset="0"/>
              </a:rPr>
              <a:t>Total_recovered_case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AVG(Recovered)As </a:t>
            </a:r>
            <a:r>
              <a:rPr lang="en-US" sz="1600" dirty="0" err="1">
                <a:latin typeface="Courier New" panose="02070309020205020404" pitchFamily="49" charset="0"/>
              </a:rPr>
              <a:t>Avg_recovered_case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Variance(Recovered)As </a:t>
            </a:r>
            <a:r>
              <a:rPr lang="en-US" sz="1600" dirty="0" err="1">
                <a:latin typeface="Courier New" panose="02070309020205020404" pitchFamily="49" charset="0"/>
              </a:rPr>
              <a:t>Variance_recovered_case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STDEV(Recovered)As </a:t>
            </a:r>
            <a:r>
              <a:rPr lang="en-US" sz="1600" dirty="0" err="1">
                <a:latin typeface="Courier New" panose="02070309020205020404" pitchFamily="49" charset="0"/>
              </a:rPr>
              <a:t>Stdev_recovered_case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9359-93E5-90B8-A8DD-B36DDB69D1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EBA1E-DBC3-DD8A-852A-B50800E5F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0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3824-53DD-3CA5-9A74-72F841C1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Q14. Find Country having highest number of the Confirmed case</a:t>
            </a:r>
            <a:br>
              <a:rPr lang="en-US" sz="1600" b="1" dirty="0">
                <a:latin typeface="Courier New" panose="02070309020205020404" pitchFamily="49" charset="0"/>
              </a:rPr>
            </a:b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Country/</a:t>
            </a:r>
            <a:r>
              <a:rPr lang="en-US" sz="1600" dirty="0" err="1">
                <a:latin typeface="Courier New" panose="02070309020205020404" pitchFamily="49" charset="0"/>
              </a:rPr>
              <a:t>region,SUM</a:t>
            </a:r>
            <a:r>
              <a:rPr lang="en-US" sz="1600" dirty="0">
                <a:latin typeface="Courier New" panose="02070309020205020404" pitchFamily="49" charset="0"/>
              </a:rPr>
              <a:t>(confirmed) As </a:t>
            </a:r>
            <a:r>
              <a:rPr lang="en-US" sz="1600" dirty="0" err="1">
                <a:latin typeface="Courier New" panose="02070309020205020404" pitchFamily="49" charset="0"/>
              </a:rPr>
              <a:t>Total_confirmed_cases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Group by country/region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Order by </a:t>
            </a:r>
            <a:r>
              <a:rPr lang="en-US" sz="1600" dirty="0" err="1">
                <a:latin typeface="Courier New" panose="02070309020205020404" pitchFamily="49" charset="0"/>
              </a:rPr>
              <a:t>Total_confirmed_cases</a:t>
            </a:r>
            <a:r>
              <a:rPr lang="en-US" sz="1600" dirty="0">
                <a:latin typeface="Courier New" panose="02070309020205020404" pitchFamily="49" charset="0"/>
              </a:rPr>
              <a:t> DESC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Limit 1;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3364-B8D6-C7CF-5D8F-A1585B74FA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0B6A0-2D6F-8AE7-74EA-561C44BAB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8AB-7D69-A8C2-D58D-D2CB120E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Q15. Find Country having lowest number of the death case</a:t>
            </a:r>
            <a:br>
              <a:rPr lang="en-US" sz="1600" b="1" dirty="0">
                <a:latin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Country/Region, Sum(Deaths)as </a:t>
            </a:r>
            <a:r>
              <a:rPr lang="en-US" sz="1600" dirty="0" err="1">
                <a:latin typeface="Courier New" panose="02070309020205020404" pitchFamily="49" charset="0"/>
              </a:rPr>
              <a:t>Total_deaths_cases,Rank</a:t>
            </a:r>
            <a:r>
              <a:rPr lang="en-US" sz="1600" dirty="0">
                <a:latin typeface="Courier New" panose="02070309020205020404" pitchFamily="49" charset="0"/>
              </a:rPr>
              <a:t>() Over(Oder by Sum(Deaths) </a:t>
            </a:r>
            <a:r>
              <a:rPr lang="en-US" sz="1600" dirty="0" err="1">
                <a:latin typeface="Courier New" panose="02070309020205020404" pitchFamily="49" charset="0"/>
              </a:rPr>
              <a:t>Asc</a:t>
            </a:r>
            <a:r>
              <a:rPr lang="en-US" sz="1600" dirty="0">
                <a:latin typeface="Courier New" panose="02070309020205020404" pitchFamily="49" charset="0"/>
              </a:rPr>
              <a:t>)As </a:t>
            </a:r>
            <a:r>
              <a:rPr lang="en-US" sz="1600" dirty="0" err="1">
                <a:latin typeface="Courier New" panose="02070309020205020404" pitchFamily="49" charset="0"/>
              </a:rPr>
              <a:t>rank</a:t>
            </a:r>
            <a:r>
              <a:rPr lang="en-US" sz="1600" err="1">
                <a:latin typeface="Courier New" panose="02070309020205020404" pitchFamily="49" charset="0"/>
              </a:rPr>
              <a:t>_</a:t>
            </a:r>
            <a:r>
              <a:rPr lang="en-US" sz="1600">
                <a:latin typeface="Courier New" panose="02070309020205020404" pitchFamily="49" charset="0"/>
              </a:rPr>
              <a:t>no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Group by Country/Region)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Country/</a:t>
            </a:r>
            <a:r>
              <a:rPr lang="en-US" sz="1600" dirty="0" err="1">
                <a:latin typeface="Courier New" panose="02070309020205020404" pitchFamily="49" charset="0"/>
              </a:rPr>
              <a:t>Region,Total_death_cases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rankingCountry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Where </a:t>
            </a:r>
            <a:r>
              <a:rPr lang="en-US" sz="1600" dirty="0" err="1">
                <a:latin typeface="Courier New" panose="02070309020205020404" pitchFamily="49" charset="0"/>
              </a:rPr>
              <a:t>rank_no</a:t>
            </a:r>
            <a:r>
              <a:rPr lang="en-US" sz="1600" dirty="0">
                <a:latin typeface="Courier New" panose="02070309020205020404" pitchFamily="49" charset="0"/>
              </a:rPr>
              <a:t> = 1;</a:t>
            </a:r>
            <a:endParaRPr lang="en-IN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B8928-55B9-5A18-864B-834F987DCB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54FA4-1D70-52DE-0496-60C62322B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Content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2675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Project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Dataset </a:t>
            </a: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De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scription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Data Exploration and       analysis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6CE9-F211-A43C-FE15-7C98B479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Q16. Find top 5 countries having highest recovered case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Country/Region, Sum(Recovered) As </a:t>
            </a:r>
            <a:r>
              <a:rPr lang="en-US" sz="1800" dirty="0" err="1">
                <a:latin typeface="Courier New" panose="02070309020205020404" pitchFamily="49" charset="0"/>
              </a:rPr>
              <a:t>Total_Recoverd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Country/Region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Oder by </a:t>
            </a:r>
            <a:r>
              <a:rPr lang="en-US" sz="1800" dirty="0" err="1">
                <a:latin typeface="Courier New" panose="02070309020205020404" pitchFamily="49" charset="0"/>
              </a:rPr>
              <a:t>Total_recovered</a:t>
            </a:r>
            <a:r>
              <a:rPr lang="en-US" sz="1800" dirty="0">
                <a:latin typeface="Courier New" panose="02070309020205020404" pitchFamily="49" charset="0"/>
              </a:rPr>
              <a:t> DESC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Limt</a:t>
            </a:r>
            <a:r>
              <a:rPr lang="en-US" sz="1800" dirty="0">
                <a:latin typeface="Courier New" panose="02070309020205020404" pitchFamily="49" charset="0"/>
              </a:rPr>
              <a:t> 5;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4A06-754F-EA90-660C-1FA68A31D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76AC6-2BEA-8A34-CEC2-7A99478B5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6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46689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corona virus pandemic has had a significant impact on public health and has created an urgent need for data driven insights to understand the spread of the virus.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corona virus has reshaped daily life globally. This analysis of corona virus data using SQL aims to explore insights.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a data analyst, I have been tasked with analyzing a CORONA VIRUS dataset to derive meaningful insights and present my findings.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2E6092-CB31-D03B-63BB-18290C75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363312-35A2-124A-C6CC-FED5B8EF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of each column in dataset: </a:t>
            </a:r>
          </a:p>
          <a:p>
            <a:r>
              <a:rPr lang="en-US" b="1" dirty="0"/>
              <a:t>Province: </a:t>
            </a:r>
            <a:r>
              <a:rPr lang="en-US" dirty="0"/>
              <a:t>Geographic subdivision within a country/region. </a:t>
            </a:r>
          </a:p>
          <a:p>
            <a:r>
              <a:rPr lang="en-US" b="1" dirty="0"/>
              <a:t>Country/Region: </a:t>
            </a:r>
            <a:r>
              <a:rPr lang="en-US" dirty="0"/>
              <a:t>Geographic entity where data is recorded. </a:t>
            </a:r>
          </a:p>
          <a:p>
            <a:r>
              <a:rPr lang="en-US" b="1" dirty="0"/>
              <a:t>Latitude: </a:t>
            </a:r>
            <a:r>
              <a:rPr lang="en-US" dirty="0"/>
              <a:t>North-south position on Earth's surface. </a:t>
            </a:r>
          </a:p>
          <a:p>
            <a:r>
              <a:rPr lang="en-US" b="1" dirty="0"/>
              <a:t>Longitude: </a:t>
            </a:r>
            <a:r>
              <a:rPr lang="en-US" dirty="0"/>
              <a:t>East-west position on Earth's surface. </a:t>
            </a:r>
          </a:p>
          <a:p>
            <a:r>
              <a:rPr lang="en-US" b="1" dirty="0"/>
              <a:t>Date: </a:t>
            </a:r>
            <a:r>
              <a:rPr lang="en-US" dirty="0"/>
              <a:t>Recorded date of CORONA VIRUS data. </a:t>
            </a:r>
          </a:p>
          <a:p>
            <a:r>
              <a:rPr lang="en-US" b="1" dirty="0"/>
              <a:t>Confirmed: </a:t>
            </a:r>
            <a:r>
              <a:rPr lang="en-US" dirty="0"/>
              <a:t>Number of diagnosed CORONA VIRUS cases. </a:t>
            </a:r>
          </a:p>
          <a:p>
            <a:r>
              <a:rPr lang="en-US" b="1" dirty="0"/>
              <a:t>Deaths: </a:t>
            </a:r>
            <a:r>
              <a:rPr lang="en-US" dirty="0"/>
              <a:t>Number of CORONA VIRUS related deaths. </a:t>
            </a:r>
          </a:p>
          <a:p>
            <a:r>
              <a:rPr lang="en-US" b="1" dirty="0"/>
              <a:t>Recovered: </a:t>
            </a:r>
            <a:r>
              <a:rPr lang="en-US" dirty="0"/>
              <a:t>Number of recovered CORONA VIRUS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Q1 Write a code to check NULL values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* 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WHERE province is null;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7323-D2C5-1114-25FF-8E0D7482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Q2 If NULL values are present, update them with zeros for all columns. 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Update(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Set Latitude = COALESCE(Latitude, 0);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C7ED6-BA1C-F7A9-9BC6-E9C96C3BD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D857-E458-9CFB-E086-E6946DA1B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10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C4A3-0D5C-D088-BD3E-1A27EB2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Q3. Check total number of rows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COUNT(*) AS </a:t>
            </a:r>
            <a:r>
              <a:rPr lang="en-US" sz="1800" dirty="0" err="1">
                <a:latin typeface="Courier New" panose="02070309020205020404" pitchFamily="49" charset="0"/>
              </a:rPr>
              <a:t>Total_rows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3BE8-1F34-4C3E-F63D-BCC0FC4125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F48C4-4311-8AAF-55C2-F46F9C173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DCCB-2B9B-BF64-42FA-5CECBEEB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Q4. Check what is </a:t>
            </a:r>
            <a:r>
              <a:rPr lang="en-US" sz="1800" b="1" dirty="0" err="1">
                <a:latin typeface="Courier New" panose="02070309020205020404" pitchFamily="49" charset="0"/>
              </a:rPr>
              <a:t>start_date</a:t>
            </a:r>
            <a:r>
              <a:rPr lang="en-US" sz="1800" b="1" dirty="0">
                <a:latin typeface="Courier New" panose="02070309020205020404" pitchFamily="49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</a:rPr>
              <a:t>end_date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MIN(Date) as </a:t>
            </a:r>
            <a:r>
              <a:rPr lang="en-US" sz="1800" dirty="0" err="1">
                <a:latin typeface="Courier New" panose="02070309020205020404" pitchFamily="49" charset="0"/>
              </a:rPr>
              <a:t>start_date</a:t>
            </a:r>
            <a:r>
              <a:rPr lang="en-US" sz="1800" dirty="0">
                <a:latin typeface="Courier New" panose="02070309020205020404" pitchFamily="49" charset="0"/>
              </a:rPr>
              <a:t>, MAX(Date) as </a:t>
            </a:r>
            <a:r>
              <a:rPr lang="en-US" sz="1800" dirty="0" err="1">
                <a:latin typeface="Courier New" panose="02070309020205020404" pitchFamily="49" charset="0"/>
              </a:rPr>
              <a:t>end_date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55B-4C6A-309C-096E-7AEFC9CA49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C06A0-AD51-2EC4-3C44-F262679F86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3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7FD4-F34C-A8A4-1F9F-B04E16EB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Q5. Number of month present in dataset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COUNT(DISTINCT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(Date, ‘%d-%m-%Y’))) AS </a:t>
            </a:r>
            <a:r>
              <a:rPr lang="en-US" sz="1800" dirty="0" err="1">
                <a:latin typeface="Courier New" panose="02070309020205020404" pitchFamily="49" charset="0"/>
              </a:rPr>
              <a:t>num_months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5D03-6325-9DD6-BDD3-7F19E023B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2E501-A964-71FC-84C3-A2ACEFC30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7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{0A9A8004-BF3F-452E-9822-E1490431F865}tf56410444_win32</Template>
  <TotalTime>646</TotalTime>
  <Words>1309</Words>
  <Application>Microsoft Office PowerPoint</Application>
  <PresentationFormat>Widescreen</PresentationFormat>
  <Paragraphs>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Baskerville</vt:lpstr>
      <vt:lpstr>Baskerville Old Face</vt:lpstr>
      <vt:lpstr>Calibri</vt:lpstr>
      <vt:lpstr>Courier New</vt:lpstr>
      <vt:lpstr>Gill Sans Light</vt:lpstr>
      <vt:lpstr>Gill Sans Nova</vt:lpstr>
      <vt:lpstr>Gill Sans Nova Light</vt:lpstr>
      <vt:lpstr>Wingdings</vt:lpstr>
      <vt:lpstr>Office Theme</vt:lpstr>
      <vt:lpstr>CORONA VIRUS ANALYSIS</vt:lpstr>
      <vt:lpstr>Content</vt:lpstr>
      <vt:lpstr>Introduction</vt:lpstr>
      <vt:lpstr>DATASET</vt:lpstr>
      <vt:lpstr>Q1 Write a code to check NULL values  SELECT * FROM corona_analysis WHERE province is null; </vt:lpstr>
      <vt:lpstr>Q2 If NULL values are present, update them with zeros for all columns.   Update(corona_analysis) Set Latitude = COALESCE(Latitude, 0);</vt:lpstr>
      <vt:lpstr>Q3. Check total number of rows  SELECT COUNT(*) AS Total_rows  FROM corona_analysis;</vt:lpstr>
      <vt:lpstr>Q4. Check what is start_date and end_date  SELECT MIN(Date) as start_date, MAX(Date) as end_date FROM corona_analysis;</vt:lpstr>
      <vt:lpstr>Q5. Number of month present in dataset  SELECT COUNT(DISTINCT EXTRACT(MONTH FROM str_to_date(Date, ‘%d-%m-%Y’))) AS num_months FROM corona_analysis;</vt:lpstr>
      <vt:lpstr>Q6. Find monthly average for confirmed, deaths, recovered  SELECT extract(Month FROM str_to_date(Date,‘%d-%m-%Y’))as Month, extract(Year FROM str_to_date(Date,%d-%m-%Y))as Year, AVG(Confirmed)AS Avg_Confirmed, AVG(Deaths) AS Avg_Deaths, AVG(Recovered)AS Avg_Recovered FROM corona_analysis GROUP BY Month,Year;</vt:lpstr>
      <vt:lpstr>Q7. Find most frequent value for confirmed, deaths, recovered each month  SELECT extract(Month FROM str_to_date(Date,‘%d-%m-%Y’))as Month, extract(Year FROM str_to_date(Date,%d-%m-%Y))as Year, SUBSTRING_INDEX(group_concat(Confirmed order by confirmed desc),’,’,1)as Most_frequent_confirmed, SUBSTRING_INDEX(group_concat(Deaths order by deaths desc),’,’,1)as Most_frequent_deaths, SUBSTRING_INDEX(group_concat(Recovered order by recovered desc),’,’,1)as Most_frequent_recovered, FROM corona_analysis  Group by Year,Month  Oder by Year, Month; </vt:lpstr>
      <vt:lpstr>Q8. Find minimum values for confirmed, deaths, recovered per year  Select extract(Year from str_to_date(Date,’%d-%m-%Y’))as year, Min(Confirmed)as Min_Confirmed, Min(Deaths)as Min_Deaths, Min(Recovered)as Min_Recovered, From corona_analysis Group by Year Order by Year; </vt:lpstr>
      <vt:lpstr>Q9. Find maximum values of confirmed, deaths, recovered per year  Select extract(Year from str_to_date(Date,’%d-%m-%Y’))as year, Max(Confirmed)as Max_Confirmed, Max(Deaths)as Max_Deaths, Max(Recovered)as Max_Recovered, From corona_analysis Group by Year Order by Year;</vt:lpstr>
      <vt:lpstr>Q10. The total number of case of confirmed, deaths, recovered each month Select extract(Month from str_to_date(Date,’%d-%m-%Y’))as Month Select extract(Year from str_to_date(Date,’%d-%m-%Y’))as Year, Sum(Confirmed)as Total_Confirmed, Sum(Deaths)as Total_Deaths, Sum(Recovered)as Total_Recovered, From corona_analysis Group by Year, Month Order by Year, Month; </vt:lpstr>
      <vt:lpstr>Q11. Check how corona virus spread out with respect to confirmed case  Select Sum(Confirmed)as Total_Confirmed_cases, Avg(Confirmed)as Avg_Confirmed_cases, Variance(Confirmed)as Variance_Confirmed_cases, STDEV(Confirmed)as Stdev_Confirmed_cases, From corona_analysis; </vt:lpstr>
      <vt:lpstr>Q12. Check how corona virus spread out with respect to death case per month Select extract(Month from str_to_date(Date,’%d-%m-%Y’))as Month Select extract(Year from str_to_date(Date,’%d-%m-%Y’))as Year, Sum(Deaths)as Total_death_cases, AVG(Deaths)as Avg_death_cases Variance(Deaths)as Variance_death_cases, STDEV(Deaths)as Stdev_death_cases, From corona_analysis Group by Year, Month Order by Year, Month;</vt:lpstr>
      <vt:lpstr>Q13. Check how corona virus spread out with respect to recovered case  Select SUM(Recovered)As Total_recovered_case, AVG(Recovered)As Avg_recovered_case, Variance(Recovered)As Variance_recovered_case, STDEV(Recovered)As Stdev_recovered_case From corona_analysis;</vt:lpstr>
      <vt:lpstr>Q14. Find Country having highest number of the Confirmed case  Select Country/region,SUM(confirmed) As Total_confirmed_cases From corona_analysis Group by country/region Order by Total_confirmed_cases DESC Limit 1;</vt:lpstr>
      <vt:lpstr>Q15. Find Country having lowest number of the death case  Select Country/Region, Sum(Deaths)as Total_deaths_cases,Rank() Over(Oder by Sum(Deaths) Asc)As rank_no From corona_analysis Group by Country/Region) Select Country/Region,Total_death_cases From rankingCountry Where rank_no = 1;</vt:lpstr>
      <vt:lpstr>Q16. Find top 5 countries having highest recovered case  Select Country/Region, Sum(Recovered) As Total_Recoverd From corona_analysis group by Country/Region Oder by Total_recovered DESC Limt 5;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V</dc:creator>
  <cp:lastModifiedBy>Hari V</cp:lastModifiedBy>
  <cp:revision>1</cp:revision>
  <dcterms:created xsi:type="dcterms:W3CDTF">2024-06-04T10:53:45Z</dcterms:created>
  <dcterms:modified xsi:type="dcterms:W3CDTF">2024-06-06T13:30:45Z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