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63" r:id="rId7"/>
    <p:sldId id="267" r:id="rId8"/>
    <p:sldId id="281" r:id="rId9"/>
    <p:sldId id="282" r:id="rId10"/>
    <p:sldId id="280"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24" autoAdjust="0"/>
  </p:normalViewPr>
  <p:slideViewPr>
    <p:cSldViewPr snapToGrid="0">
      <p:cViewPr varScale="1">
        <p:scale>
          <a:sx n="77" d="100"/>
          <a:sy n="77" d="100"/>
        </p:scale>
        <p:origin x="835" y="67"/>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V" userId="a13065091d023a38" providerId="LiveId" clId="{63A687FE-A2ED-46C2-87C4-68854BC57808}"/>
    <pc:docChg chg="custSel modSld">
      <pc:chgData name="Hari V" userId="a13065091d023a38" providerId="LiveId" clId="{63A687FE-A2ED-46C2-87C4-68854BC57808}" dt="2024-06-20T18:45:33.504" v="61" actId="1038"/>
      <pc:docMkLst>
        <pc:docMk/>
      </pc:docMkLst>
      <pc:sldChg chg="addSp delSp modSp mod modTransition delAnim modAnim">
        <pc:chgData name="Hari V" userId="a13065091d023a38" providerId="LiveId" clId="{63A687FE-A2ED-46C2-87C4-68854BC57808}" dt="2024-06-20T18:45:08.400" v="55" actId="478"/>
        <pc:sldMkLst>
          <pc:docMk/>
          <pc:sldMk cId="1713940923" sldId="256"/>
        </pc:sldMkLst>
        <pc:picChg chg="add del mod">
          <ac:chgData name="Hari V" userId="a13065091d023a38" providerId="LiveId" clId="{63A687FE-A2ED-46C2-87C4-68854BC57808}" dt="2024-06-20T10:38:20.243" v="37"/>
          <ac:picMkLst>
            <pc:docMk/>
            <pc:sldMk cId="1713940923" sldId="256"/>
            <ac:picMk id="2" creationId="{482D5E8C-EA70-8228-4CBC-CE5661017E5B}"/>
          </ac:picMkLst>
        </pc:picChg>
        <pc:picChg chg="add del mod">
          <ac:chgData name="Hari V" userId="a13065091d023a38" providerId="LiveId" clId="{63A687FE-A2ED-46C2-87C4-68854BC57808}" dt="2024-06-20T18:45:08.400" v="55" actId="478"/>
          <ac:picMkLst>
            <pc:docMk/>
            <pc:sldMk cId="1713940923" sldId="256"/>
            <ac:picMk id="2" creationId="{8231466A-09AB-6F64-03B8-D9D0F4DF4B91}"/>
          </ac:picMkLst>
        </pc:picChg>
        <pc:picChg chg="add del mod">
          <ac:chgData name="Hari V" userId="a13065091d023a38" providerId="LiveId" clId="{63A687FE-A2ED-46C2-87C4-68854BC57808}" dt="2024-06-20T10:42:26.414" v="40"/>
          <ac:picMkLst>
            <pc:docMk/>
            <pc:sldMk cId="1713940923" sldId="256"/>
            <ac:picMk id="3" creationId="{BAE1DD7D-E24B-66C3-7148-724D780703A7}"/>
          </ac:picMkLst>
        </pc:picChg>
      </pc:sldChg>
      <pc:sldChg chg="addSp delSp modSp mod modTransition delAnim modAnim">
        <pc:chgData name="Hari V" userId="a13065091d023a38" providerId="LiveId" clId="{63A687FE-A2ED-46C2-87C4-68854BC57808}" dt="2024-06-20T18:45:14.689" v="56" actId="478"/>
        <pc:sldMkLst>
          <pc:docMk/>
          <pc:sldMk cId="562094237" sldId="257"/>
        </pc:sldMkLst>
        <pc:picChg chg="add del mod">
          <ac:chgData name="Hari V" userId="a13065091d023a38" providerId="LiveId" clId="{63A687FE-A2ED-46C2-87C4-68854BC57808}" dt="2024-06-20T18:45:14.689" v="56" actId="478"/>
          <ac:picMkLst>
            <pc:docMk/>
            <pc:sldMk cId="562094237" sldId="257"/>
            <ac:picMk id="2" creationId="{76CC1005-E2B5-CDA0-F3E9-DCDAD74B2B94}"/>
          </ac:picMkLst>
        </pc:picChg>
        <pc:picChg chg="add del mod">
          <ac:chgData name="Hari V" userId="a13065091d023a38" providerId="LiveId" clId="{63A687FE-A2ED-46C2-87C4-68854BC57808}" dt="2024-06-20T10:42:26.414" v="40"/>
          <ac:picMkLst>
            <pc:docMk/>
            <pc:sldMk cId="562094237" sldId="257"/>
            <ac:picMk id="2" creationId="{8C6AEF07-8B71-0106-A491-6EDC62C9B69B}"/>
          </ac:picMkLst>
        </pc:picChg>
      </pc:sldChg>
      <pc:sldChg chg="addSp delSp modSp mod modTransition delAnim modAnim">
        <pc:chgData name="Hari V" userId="a13065091d023a38" providerId="LiveId" clId="{63A687FE-A2ED-46C2-87C4-68854BC57808}" dt="2024-06-20T18:45:19.095" v="57" actId="478"/>
        <pc:sldMkLst>
          <pc:docMk/>
          <pc:sldMk cId="1356657353" sldId="263"/>
        </pc:sldMkLst>
        <pc:picChg chg="add del mod">
          <ac:chgData name="Hari V" userId="a13065091d023a38" providerId="LiveId" clId="{63A687FE-A2ED-46C2-87C4-68854BC57808}" dt="2024-06-20T17:14:47.631" v="42"/>
          <ac:picMkLst>
            <pc:docMk/>
            <pc:sldMk cId="1356657353" sldId="263"/>
            <ac:picMk id="5" creationId="{67B5FD89-859E-D333-3491-495364C4C232}"/>
          </ac:picMkLst>
        </pc:picChg>
        <pc:picChg chg="add del mod">
          <ac:chgData name="Hari V" userId="a13065091d023a38" providerId="LiveId" clId="{63A687FE-A2ED-46C2-87C4-68854BC57808}" dt="2024-06-20T10:42:26.414" v="40"/>
          <ac:picMkLst>
            <pc:docMk/>
            <pc:sldMk cId="1356657353" sldId="263"/>
            <ac:picMk id="5" creationId="{8C0745BA-43AA-6C5E-1E75-013BB09948A6}"/>
          </ac:picMkLst>
        </pc:picChg>
        <pc:picChg chg="add del mod">
          <ac:chgData name="Hari V" userId="a13065091d023a38" providerId="LiveId" clId="{63A687FE-A2ED-46C2-87C4-68854BC57808}" dt="2024-06-20T18:45:19.095" v="57" actId="478"/>
          <ac:picMkLst>
            <pc:docMk/>
            <pc:sldMk cId="1356657353" sldId="263"/>
            <ac:picMk id="6" creationId="{8FF20AE4-3B10-EB26-7209-92E74AFB8D54}"/>
          </ac:picMkLst>
        </pc:picChg>
      </pc:sldChg>
      <pc:sldChg chg="addSp delSp modSp mod modTransition delAnim modAnim">
        <pc:chgData name="Hari V" userId="a13065091d023a38" providerId="LiveId" clId="{63A687FE-A2ED-46C2-87C4-68854BC57808}" dt="2024-06-20T18:45:21.842" v="58" actId="478"/>
        <pc:sldMkLst>
          <pc:docMk/>
          <pc:sldMk cId="2626334610" sldId="267"/>
        </pc:sldMkLst>
        <pc:picChg chg="add del mod">
          <ac:chgData name="Hari V" userId="a13065091d023a38" providerId="LiveId" clId="{63A687FE-A2ED-46C2-87C4-68854BC57808}" dt="2024-06-20T10:40:22.593" v="39"/>
          <ac:picMkLst>
            <pc:docMk/>
            <pc:sldMk cId="2626334610" sldId="267"/>
            <ac:picMk id="2" creationId="{5A293A9C-9FFF-4670-06F8-290506BA80CC}"/>
          </ac:picMkLst>
        </pc:picChg>
        <pc:picChg chg="add del mod">
          <ac:chgData name="Hari V" userId="a13065091d023a38" providerId="LiveId" clId="{63A687FE-A2ED-46C2-87C4-68854BC57808}" dt="2024-06-20T17:17:11.305" v="44"/>
          <ac:picMkLst>
            <pc:docMk/>
            <pc:sldMk cId="2626334610" sldId="267"/>
            <ac:picMk id="2" creationId="{CB83DC56-9D3C-29FB-2242-F74758D5E940}"/>
          </ac:picMkLst>
        </pc:picChg>
        <pc:picChg chg="add del mod">
          <ac:chgData name="Hari V" userId="a13065091d023a38" providerId="LiveId" clId="{63A687FE-A2ED-46C2-87C4-68854BC57808}" dt="2024-06-20T17:17:28.465" v="46"/>
          <ac:picMkLst>
            <pc:docMk/>
            <pc:sldMk cId="2626334610" sldId="267"/>
            <ac:picMk id="3" creationId="{753F48B7-AA65-B796-B9E1-A2CED3BBCB91}"/>
          </ac:picMkLst>
        </pc:picChg>
        <pc:picChg chg="add del mod">
          <ac:chgData name="Hari V" userId="a13065091d023a38" providerId="LiveId" clId="{63A687FE-A2ED-46C2-87C4-68854BC57808}" dt="2024-06-20T18:45:21.842" v="58" actId="478"/>
          <ac:picMkLst>
            <pc:docMk/>
            <pc:sldMk cId="2626334610" sldId="267"/>
            <ac:picMk id="4" creationId="{D6DF4C37-91A4-909B-CC77-92A3D4BE038C}"/>
          </ac:picMkLst>
        </pc:picChg>
      </pc:sldChg>
      <pc:sldChg chg="modTransition">
        <pc:chgData name="Hari V" userId="a13065091d023a38" providerId="LiveId" clId="{63A687FE-A2ED-46C2-87C4-68854BC57808}" dt="2024-06-20T10:42:26.414" v="40"/>
        <pc:sldMkLst>
          <pc:docMk/>
          <pc:sldMk cId="465445376" sldId="270"/>
        </pc:sldMkLst>
      </pc:sldChg>
      <pc:sldChg chg="addSp delSp modSp mod modTransition modAnim">
        <pc:chgData name="Hari V" userId="a13065091d023a38" providerId="LiveId" clId="{63A687FE-A2ED-46C2-87C4-68854BC57808}" dt="2024-06-20T18:45:33.504" v="61" actId="1038"/>
        <pc:sldMkLst>
          <pc:docMk/>
          <pc:sldMk cId="2481771394" sldId="280"/>
        </pc:sldMkLst>
        <pc:spChg chg="add del mod">
          <ac:chgData name="Hari V" userId="a13065091d023a38" providerId="LiveId" clId="{63A687FE-A2ED-46C2-87C4-68854BC57808}" dt="2024-06-18T12:57:17.020" v="1" actId="478"/>
          <ac:spMkLst>
            <pc:docMk/>
            <pc:sldMk cId="2481771394" sldId="280"/>
            <ac:spMk id="3" creationId="{D4D16DC2-DEDE-B794-A610-7C8FFB6DCAF4}"/>
          </ac:spMkLst>
        </pc:spChg>
        <pc:spChg chg="del mod">
          <ac:chgData name="Hari V" userId="a13065091d023a38" providerId="LiveId" clId="{63A687FE-A2ED-46C2-87C4-68854BC57808}" dt="2024-06-18T12:57:28.476" v="6" actId="478"/>
          <ac:spMkLst>
            <pc:docMk/>
            <pc:sldMk cId="2481771394" sldId="280"/>
            <ac:spMk id="4" creationId="{472F91BA-BDFB-418F-9EC0-4A13DF4DB16B}"/>
          </ac:spMkLst>
        </pc:spChg>
        <pc:spChg chg="del">
          <ac:chgData name="Hari V" userId="a13065091d023a38" providerId="LiveId" clId="{63A687FE-A2ED-46C2-87C4-68854BC57808}" dt="2024-06-18T12:57:21.951" v="3" actId="478"/>
          <ac:spMkLst>
            <pc:docMk/>
            <pc:sldMk cId="2481771394" sldId="280"/>
            <ac:spMk id="89" creationId="{A3735A71-CA90-4FA9-B491-E5A58C5D0ECF}"/>
          </ac:spMkLst>
        </pc:spChg>
        <pc:spChg chg="del">
          <ac:chgData name="Hari V" userId="a13065091d023a38" providerId="LiveId" clId="{63A687FE-A2ED-46C2-87C4-68854BC57808}" dt="2024-06-18T12:57:19.754" v="2" actId="478"/>
          <ac:spMkLst>
            <pc:docMk/>
            <pc:sldMk cId="2481771394" sldId="280"/>
            <ac:spMk id="90" creationId="{97A8CAD8-86CB-41BE-94C8-0A11213F6E60}"/>
          </ac:spMkLst>
        </pc:spChg>
        <pc:picChg chg="add del mod">
          <ac:chgData name="Hari V" userId="a13065091d023a38" providerId="LiveId" clId="{63A687FE-A2ED-46C2-87C4-68854BC57808}" dt="2024-06-20T17:25:10.219" v="52"/>
          <ac:picMkLst>
            <pc:docMk/>
            <pc:sldMk cId="2481771394" sldId="280"/>
            <ac:picMk id="2" creationId="{CC9333B4-EFDD-D496-F206-473DDC4D43D6}"/>
          </ac:picMkLst>
        </pc:picChg>
        <pc:picChg chg="add mod modCrop">
          <ac:chgData name="Hari V" userId="a13065091d023a38" providerId="LiveId" clId="{63A687FE-A2ED-46C2-87C4-68854BC57808}" dt="2024-06-20T18:45:33.504" v="61" actId="1038"/>
          <ac:picMkLst>
            <pc:docMk/>
            <pc:sldMk cId="2481771394" sldId="280"/>
            <ac:picMk id="6" creationId="{E792E1AA-B8EA-8735-93AA-BA897C752861}"/>
          </ac:picMkLst>
        </pc:picChg>
        <pc:picChg chg="del">
          <ac:chgData name="Hari V" userId="a13065091d023a38" providerId="LiveId" clId="{63A687FE-A2ED-46C2-87C4-68854BC57808}" dt="2024-06-18T12:57:11.536" v="0" actId="478"/>
          <ac:picMkLst>
            <pc:docMk/>
            <pc:sldMk cId="2481771394" sldId="280"/>
            <ac:picMk id="11" creationId="{A994EF30-AE67-2C60-5B7C-4B96D540F172}"/>
          </ac:picMkLst>
        </pc:picChg>
      </pc:sldChg>
      <pc:sldChg chg="addSp delSp modSp mod modTransition delAnim modAnim">
        <pc:chgData name="Hari V" userId="a13065091d023a38" providerId="LiveId" clId="{63A687FE-A2ED-46C2-87C4-68854BC57808}" dt="2024-06-20T18:45:24.081" v="59" actId="478"/>
        <pc:sldMkLst>
          <pc:docMk/>
          <pc:sldMk cId="903020155" sldId="281"/>
        </pc:sldMkLst>
        <pc:spChg chg="mod">
          <ac:chgData name="Hari V" userId="a13065091d023a38" providerId="LiveId" clId="{63A687FE-A2ED-46C2-87C4-68854BC57808}" dt="2024-06-20T09:30:38.787" v="35" actId="20577"/>
          <ac:spMkLst>
            <pc:docMk/>
            <pc:sldMk cId="903020155" sldId="281"/>
            <ac:spMk id="33" creationId="{FF872A7D-E6CA-4BD5-B88B-0498D0B7515A}"/>
          </ac:spMkLst>
        </pc:spChg>
        <pc:picChg chg="add del mod">
          <ac:chgData name="Hari V" userId="a13065091d023a38" providerId="LiveId" clId="{63A687FE-A2ED-46C2-87C4-68854BC57808}" dt="2024-06-20T17:18:32.785" v="48"/>
          <ac:picMkLst>
            <pc:docMk/>
            <pc:sldMk cId="903020155" sldId="281"/>
            <ac:picMk id="2" creationId="{E59CAE88-B240-81CE-5195-D158CD85788F}"/>
          </ac:picMkLst>
        </pc:picChg>
        <pc:picChg chg="add del mod">
          <ac:chgData name="Hari V" userId="a13065091d023a38" providerId="LiveId" clId="{63A687FE-A2ED-46C2-87C4-68854BC57808}" dt="2024-06-20T17:23:19.713" v="50"/>
          <ac:picMkLst>
            <pc:docMk/>
            <pc:sldMk cId="903020155" sldId="281"/>
            <ac:picMk id="4" creationId="{71C54E37-1017-126A-4E38-3B690B292FE4}"/>
          </ac:picMkLst>
        </pc:picChg>
        <pc:picChg chg="add del mod">
          <ac:chgData name="Hari V" userId="a13065091d023a38" providerId="LiveId" clId="{63A687FE-A2ED-46C2-87C4-68854BC57808}" dt="2024-06-20T18:45:24.081" v="59" actId="478"/>
          <ac:picMkLst>
            <pc:docMk/>
            <pc:sldMk cId="903020155" sldId="281"/>
            <ac:picMk id="5" creationId="{669D5A76-3A15-E18B-ACAC-BD75C29113A3}"/>
          </ac:picMkLst>
        </pc:picChg>
      </pc:sldChg>
      <pc:sldChg chg="addSp delSp modSp mod modTransition delAnim">
        <pc:chgData name="Hari V" userId="a13065091d023a38" providerId="LiveId" clId="{63A687FE-A2ED-46C2-87C4-68854BC57808}" dt="2024-06-20T18:45:26.281" v="60" actId="478"/>
        <pc:sldMkLst>
          <pc:docMk/>
          <pc:sldMk cId="2074518000" sldId="282"/>
        </pc:sldMkLst>
        <pc:spChg chg="mod">
          <ac:chgData name="Hari V" userId="a13065091d023a38" providerId="LiveId" clId="{63A687FE-A2ED-46C2-87C4-68854BC57808}" dt="2024-06-20T09:30:18.123" v="24" actId="1036"/>
          <ac:spMkLst>
            <pc:docMk/>
            <pc:sldMk cId="2074518000" sldId="282"/>
            <ac:spMk id="33" creationId="{FF872A7D-E6CA-4BD5-B88B-0498D0B7515A}"/>
          </ac:spMkLst>
        </pc:spChg>
        <pc:picChg chg="add del mod">
          <ac:chgData name="Hari V" userId="a13065091d023a38" providerId="LiveId" clId="{63A687FE-A2ED-46C2-87C4-68854BC57808}" dt="2024-06-20T18:45:26.281" v="60" actId="478"/>
          <ac:picMkLst>
            <pc:docMk/>
            <pc:sldMk cId="2074518000" sldId="282"/>
            <ac:picMk id="2" creationId="{49ABBFD2-E12B-0A6E-3E84-44986D0698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6/21/2024</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6/21/2024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dirty="0"/>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dirty="0"/>
              <a:t>20XX</a:t>
            </a:r>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playing trumpet">
            <a:extLst>
              <a:ext uri="{FF2B5EF4-FFF2-40B4-BE49-F238E27FC236}">
                <a16:creationId xmlns:a16="http://schemas.microsoft.com/office/drawing/2014/main" id="{82AD9B64-C3B2-4F92-B013-F9D95DDAC0A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433925" y="0"/>
            <a:ext cx="5758075" cy="5391215"/>
          </a:xfrm>
        </p:spPr>
        <p:txBody>
          <a:bodyPr/>
          <a:lstStyle/>
          <a:p>
            <a:r>
              <a:rPr lang="en-US" dirty="0"/>
              <a:t>NREGA Analysis report</a:t>
            </a:r>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433926" y="5391215"/>
            <a:ext cx="5758074" cy="1466785"/>
          </a:xfrm>
        </p:spPr>
        <p:txBody>
          <a:bodyPr/>
          <a:lstStyle/>
          <a:p>
            <a:r>
              <a:rPr lang="en-US" dirty="0"/>
              <a:t>Harith V Nambiar</a:t>
            </a:r>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5981700" cy="6858000"/>
          </a:xfrm>
          <a:prstGeom prst="rect">
            <a:avLst/>
          </a:prstGeom>
        </p:spPr>
      </p:pic>
    </p:spTree>
    <p:extLst>
      <p:ext uri="{BB962C8B-B14F-4D97-AF65-F5344CB8AC3E}">
        <p14:creationId xmlns:p14="http://schemas.microsoft.com/office/powerpoint/2010/main" val="1713940923"/>
      </p:ext>
    </p:extLst>
  </p:cSld>
  <p:clrMapOvr>
    <a:masterClrMapping/>
  </p:clrMapOvr>
  <mc:AlternateContent xmlns:mc="http://schemas.openxmlformats.org/markup-compatibility/2006" xmlns:p14="http://schemas.microsoft.com/office/powerpoint/2010/main">
    <mc:Choice Requires="p14">
      <p:transition spd="slow" p14:dur="2000" advTm="49658"/>
    </mc:Choice>
    <mc:Fallback xmlns="">
      <p:transition spd="slow" advTm="496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6559826" y="1209670"/>
            <a:ext cx="5135764" cy="495300"/>
          </a:xfrm>
        </p:spPr>
        <p:txBody>
          <a:bodyPr/>
          <a:lstStyle/>
          <a:p>
            <a:r>
              <a:rPr lang="en-US" dirty="0"/>
              <a:t>agenda</a:t>
            </a:r>
          </a:p>
        </p:txBody>
      </p:sp>
      <p:pic>
        <p:nvPicPr>
          <p:cNvPr id="8" name="Picture Placeholder 7" descr="A close-up of a drum set">
            <a:extLst>
              <a:ext uri="{FF2B5EF4-FFF2-40B4-BE49-F238E27FC236}">
                <a16:creationId xmlns:a16="http://schemas.microsoft.com/office/drawing/2014/main" id="{D100A0FD-C488-4726-8EF3-3E53B4E7A7BF}"/>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6096000" cy="6858000"/>
          </a:xfrm>
        </p:spPr>
      </p:pic>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6559826" y="1789866"/>
            <a:ext cx="5135764" cy="3577259"/>
          </a:xfrm>
        </p:spPr>
        <p:txBody>
          <a:bodyPr/>
          <a:lstStyle/>
          <a:p>
            <a:pPr marL="285750" indent="-285750">
              <a:buFont typeface="Wingdings" panose="05000000000000000000" pitchFamily="2" charset="2"/>
              <a:buChar char="q"/>
            </a:pPr>
            <a:r>
              <a:rPr lang="en-US" sz="2400" dirty="0"/>
              <a:t> Introduction ​</a:t>
            </a:r>
          </a:p>
          <a:p>
            <a:pPr marL="285750" indent="-285750">
              <a:buFont typeface="Wingdings" panose="05000000000000000000" pitchFamily="2" charset="2"/>
              <a:buChar char="q"/>
            </a:pPr>
            <a:r>
              <a:rPr lang="en-US" sz="2400" dirty="0"/>
              <a:t> Problem Statement​</a:t>
            </a:r>
          </a:p>
          <a:p>
            <a:pPr marL="285750" indent="-285750">
              <a:buFont typeface="Wingdings" panose="05000000000000000000" pitchFamily="2" charset="2"/>
              <a:buChar char="q"/>
            </a:pPr>
            <a:r>
              <a:rPr lang="en-US" sz="2400" dirty="0"/>
              <a:t> Data set Information </a:t>
            </a:r>
          </a:p>
          <a:p>
            <a:pPr marL="285750" indent="-285750">
              <a:buFont typeface="Wingdings" panose="05000000000000000000" pitchFamily="2" charset="2"/>
              <a:buChar char="q"/>
            </a:pPr>
            <a:r>
              <a:rPr lang="en-US" sz="2400" dirty="0"/>
              <a:t> Summary​</a:t>
            </a:r>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sp>
        <p:nvSpPr>
          <p:cNvPr id="4" name="Footer Placeholder 3">
            <a:extLst>
              <a:ext uri="{FF2B5EF4-FFF2-40B4-BE49-F238E27FC236}">
                <a16:creationId xmlns:a16="http://schemas.microsoft.com/office/drawing/2014/main" id="{741B54F8-5CA5-46A9-86AA-1BF047C3874D}"/>
              </a:ext>
            </a:extLst>
          </p:cNvPr>
          <p:cNvSpPr>
            <a:spLocks noGrp="1"/>
          </p:cNvSpPr>
          <p:nvPr>
            <p:ph type="ftr" sz="quarter" idx="11"/>
          </p:nvPr>
        </p:nvSpPr>
        <p:spPr>
          <a:xfrm>
            <a:off x="6373368" y="6356350"/>
            <a:ext cx="2971800"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408F70B7-1A31-4434-AAFC-A5D0CAA10B72}"/>
              </a:ext>
            </a:extLst>
          </p:cNvPr>
          <p:cNvSpPr>
            <a:spLocks noGrp="1"/>
          </p:cNvSpPr>
          <p:nvPr>
            <p:ph type="dt" sz="half" idx="10"/>
          </p:nvPr>
        </p:nvSpPr>
        <p:spPr>
          <a:xfrm>
            <a:off x="9939528" y="6356350"/>
            <a:ext cx="1756062" cy="365125"/>
          </a:xfrm>
        </p:spPr>
        <p:txBody>
          <a:bodyPr/>
          <a:lstStyle/>
          <a:p>
            <a:r>
              <a:rPr lang="en-US" dirty="0"/>
              <a:t>20XX</a:t>
            </a:r>
          </a:p>
        </p:txBody>
      </p:sp>
      <p:pic>
        <p:nvPicPr>
          <p:cNvPr id="15" name="Graphic 14">
            <a:extLst>
              <a:ext uri="{FF2B5EF4-FFF2-40B4-BE49-F238E27FC236}">
                <a16:creationId xmlns:a16="http://schemas.microsoft.com/office/drawing/2014/main" id="{A2A52314-D977-4B70-A52B-BD18C4129803}"/>
              </a:ext>
              <a:ext uri="{C183D7F6-B498-43B3-948B-1728B52AA6E4}">
                <adec:decorative xmlns:adec="http://schemas.microsoft.com/office/drawing/2017/decorative" val="1"/>
              </a:ext>
            </a:extLst>
          </p:cNvPr>
          <p:cNvPicPr>
            <a:picLocks noChangeAspect="1"/>
          </p:cNvPicPr>
          <p:nvPr/>
        </p:nvPicPr>
        <p:blipFill rotWithShape="1">
          <a:blip r:embed="rId3">
            <a:alphaModFix amt="54000"/>
            <a:extLst>
              <a:ext uri="{96DAC541-7B7A-43D3-8B79-37D633B846F1}">
                <asvg:svgBlip xmlns:asvg="http://schemas.microsoft.com/office/drawing/2016/SVG/main" r:embed="rId4"/>
              </a:ext>
            </a:extLst>
          </a:blip>
          <a:srcRect l="25000" r="25000"/>
          <a:stretch/>
        </p:blipFill>
        <p:spPr>
          <a:xfrm>
            <a:off x="0" y="0"/>
            <a:ext cx="6096000" cy="6858000"/>
          </a:xfrm>
          <a:prstGeom prst="rect">
            <a:avLst/>
          </a:prstGeom>
        </p:spPr>
      </p:pic>
      <p:pic>
        <p:nvPicPr>
          <p:cNvPr id="62" name="Graphic 61">
            <a:extLst>
              <a:ext uri="{FF2B5EF4-FFF2-40B4-BE49-F238E27FC236}">
                <a16:creationId xmlns:a16="http://schemas.microsoft.com/office/drawing/2014/main" id="{08453B12-6818-452E-8213-837B2C232B5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47101" y="0"/>
            <a:ext cx="3644900" cy="6858000"/>
          </a:xfrm>
          <a:prstGeom prst="rect">
            <a:avLst/>
          </a:prstGeom>
        </p:spPr>
      </p:pic>
    </p:spTree>
    <p:extLst>
      <p:ext uri="{BB962C8B-B14F-4D97-AF65-F5344CB8AC3E}">
        <p14:creationId xmlns:p14="http://schemas.microsoft.com/office/powerpoint/2010/main" val="562094237"/>
      </p:ext>
    </p:extLst>
  </p:cSld>
  <p:clrMapOvr>
    <a:masterClrMapping/>
  </p:clrMapOvr>
  <mc:AlternateContent xmlns:mc="http://schemas.openxmlformats.org/markup-compatibility/2006" xmlns:p14="http://schemas.microsoft.com/office/powerpoint/2010/main">
    <mc:Choice Requires="p14">
      <p:transition spd="slow" p14:dur="2000" advTm="2548"/>
    </mc:Choice>
    <mc:Fallback xmlns="">
      <p:transition spd="slow" advTm="254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15">
            <a:extLst>
              <a:ext uri="{FF2B5EF4-FFF2-40B4-BE49-F238E27FC236}">
                <a16:creationId xmlns:a16="http://schemas.microsoft.com/office/drawing/2014/main" id="{0E21B6C9-B13E-4630-B3E3-696DE284DDC7}"/>
              </a:ext>
            </a:extLst>
          </p:cNvPr>
          <p:cNvSpPr>
            <a:spLocks noGrp="1"/>
          </p:cNvSpPr>
          <p:nvPr>
            <p:ph type="title"/>
          </p:nvPr>
        </p:nvSpPr>
        <p:spPr>
          <a:xfrm>
            <a:off x="753862" y="524565"/>
            <a:ext cx="10941728" cy="576447"/>
          </a:xfrm>
        </p:spPr>
        <p:txBody>
          <a:bodyPr/>
          <a:lstStyle/>
          <a:p>
            <a:r>
              <a:rPr lang="en-US" dirty="0"/>
              <a:t>introduction</a:t>
            </a:r>
          </a:p>
        </p:txBody>
      </p:sp>
      <p:sp>
        <p:nvSpPr>
          <p:cNvPr id="4" name="Slide Number Placeholder 3">
            <a:extLst>
              <a:ext uri="{FF2B5EF4-FFF2-40B4-BE49-F238E27FC236}">
                <a16:creationId xmlns:a16="http://schemas.microsoft.com/office/drawing/2014/main" id="{4D91A0B0-91E4-4514-9893-7544A171D2F7}"/>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3</a:t>
            </a:fld>
            <a:endParaRPr lang="en-US" dirty="0"/>
          </a:p>
        </p:txBody>
      </p:sp>
      <p:sp>
        <p:nvSpPr>
          <p:cNvPr id="3" name="Footer Placeholder 2">
            <a:extLst>
              <a:ext uri="{FF2B5EF4-FFF2-40B4-BE49-F238E27FC236}">
                <a16:creationId xmlns:a16="http://schemas.microsoft.com/office/drawing/2014/main" id="{46387CDB-BE9B-4F67-AE84-9A1328DF660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62A2BFCF-7ABB-4CF9-89A3-B2F097467427}"/>
              </a:ext>
            </a:extLst>
          </p:cNvPr>
          <p:cNvSpPr>
            <a:spLocks noGrp="1"/>
          </p:cNvSpPr>
          <p:nvPr>
            <p:ph type="dt" sz="half" idx="10"/>
          </p:nvPr>
        </p:nvSpPr>
        <p:spPr>
          <a:xfrm>
            <a:off x="8952390" y="6356350"/>
            <a:ext cx="2743200" cy="365125"/>
          </a:xfrm>
        </p:spPr>
        <p:txBody>
          <a:bodyPr/>
          <a:lstStyle/>
          <a:p>
            <a:r>
              <a:rPr lang="en-US" dirty="0"/>
              <a:t>20XX</a:t>
            </a:r>
          </a:p>
        </p:txBody>
      </p:sp>
      <p:sp>
        <p:nvSpPr>
          <p:cNvPr id="40" name="TextBox 39">
            <a:extLst>
              <a:ext uri="{FF2B5EF4-FFF2-40B4-BE49-F238E27FC236}">
                <a16:creationId xmlns:a16="http://schemas.microsoft.com/office/drawing/2014/main" id="{47CA23A4-C17D-EE65-C680-A2A36DE4411C}"/>
              </a:ext>
            </a:extLst>
          </p:cNvPr>
          <p:cNvSpPr txBox="1"/>
          <p:nvPr/>
        </p:nvSpPr>
        <p:spPr>
          <a:xfrm>
            <a:off x="423080" y="1724252"/>
            <a:ext cx="11272509" cy="3046988"/>
          </a:xfrm>
          <a:prstGeom prst="rect">
            <a:avLst/>
          </a:prstGeom>
          <a:noFill/>
        </p:spPr>
        <p:txBody>
          <a:bodyPr wrap="square">
            <a:spAutoFit/>
          </a:bodyPr>
          <a:lstStyle/>
          <a:p>
            <a:pPr algn="just"/>
            <a:r>
              <a:rPr lang="en-US" sz="2400" b="1" dirty="0">
                <a:solidFill>
                  <a:schemeClr val="bg1"/>
                </a:solidFill>
                <a:latin typeface="Times New Roman" panose="02020603050405020304" pitchFamily="18" charset="0"/>
                <a:cs typeface="Times New Roman" panose="02020603050405020304" pitchFamily="18" charset="0"/>
              </a:rPr>
              <a:t>This project delves into data analysis related to the National Rural Employment Guarantee Act (NREGA), a transformative government scheme aimed at providing rural households with guaranteed wage employment opportunities. The dataset used for this analysis encompasses many parameters, including the number of job cards issued, the workforce engaged, budget allocation, work completion statistics, and much more. Through data analytics techniques, we aim to gain valuable insights into the implementation and impact of NREGA across different states and districts in India. </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657353"/>
      </p:ext>
    </p:extLst>
  </p:cSld>
  <p:clrMapOvr>
    <a:masterClrMapping/>
  </p:clrMapOvr>
  <mc:AlternateContent xmlns:mc="http://schemas.openxmlformats.org/markup-compatibility/2006" xmlns:p14="http://schemas.microsoft.com/office/powerpoint/2010/main">
    <mc:Choice Requires="p14">
      <p:transition spd="slow" p14:dur="2000" advTm="36491"/>
    </mc:Choice>
    <mc:Fallback xmlns="">
      <p:transition spd="slow" advTm="3649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F872A7D-E6CA-4BD5-B88B-0498D0B7515A}"/>
              </a:ext>
            </a:extLst>
          </p:cNvPr>
          <p:cNvSpPr>
            <a:spLocks noGrp="1"/>
          </p:cNvSpPr>
          <p:nvPr>
            <p:ph type="title"/>
          </p:nvPr>
        </p:nvSpPr>
        <p:spPr>
          <a:xfrm>
            <a:off x="856862" y="894716"/>
            <a:ext cx="10515600" cy="495300"/>
          </a:xfrm>
        </p:spPr>
        <p:txBody>
          <a:bodyPr/>
          <a:lstStyle/>
          <a:p>
            <a:r>
              <a:rPr lang="en-US" dirty="0"/>
              <a:t>Problem statement</a:t>
            </a:r>
          </a:p>
        </p:txBody>
      </p:sp>
      <p:sp>
        <p:nvSpPr>
          <p:cNvPr id="14" name="TextBox 13">
            <a:extLst>
              <a:ext uri="{FF2B5EF4-FFF2-40B4-BE49-F238E27FC236}">
                <a16:creationId xmlns:a16="http://schemas.microsoft.com/office/drawing/2014/main" id="{ED6AEF01-C81A-2416-7ABE-ECCC94989386}"/>
              </a:ext>
            </a:extLst>
          </p:cNvPr>
          <p:cNvSpPr txBox="1"/>
          <p:nvPr/>
        </p:nvSpPr>
        <p:spPr>
          <a:xfrm>
            <a:off x="1228299" y="1724252"/>
            <a:ext cx="9416956" cy="4401205"/>
          </a:xfrm>
          <a:prstGeom prst="rect">
            <a:avLst/>
          </a:prstGeom>
          <a:noFill/>
        </p:spPr>
        <p:txBody>
          <a:bodyPr wrap="square">
            <a:spAutoFit/>
          </a:bodyPr>
          <a:lstStyle/>
          <a:p>
            <a:r>
              <a:rPr lang="en-US" sz="2000" b="1" dirty="0">
                <a:solidFill>
                  <a:schemeClr val="bg1"/>
                </a:solidFill>
              </a:rPr>
              <a:t>NREGA is a vital initiative to alleviate rural unemployment and poverty. This project seeks to address several key questions and challenges associated with NREGA:</a:t>
            </a:r>
          </a:p>
          <a:p>
            <a:endParaRPr lang="en-US" sz="2000" b="1" dirty="0">
              <a:solidFill>
                <a:schemeClr val="bg1"/>
              </a:solidFill>
            </a:endParaRPr>
          </a:p>
          <a:p>
            <a:r>
              <a:rPr lang="en-US" sz="2000" b="1" dirty="0">
                <a:solidFill>
                  <a:schemeClr val="bg1"/>
                </a:solidFill>
              </a:rPr>
              <a:t>● How effective is NREGA in providing employment opportunities to rural households? </a:t>
            </a:r>
          </a:p>
          <a:p>
            <a:r>
              <a:rPr lang="en-US" sz="2000" b="1" dirty="0">
                <a:solidFill>
                  <a:schemeClr val="bg1"/>
                </a:solidFill>
              </a:rPr>
              <a:t>● Are there regional disparities in the implementation and outcomes of the scheme? </a:t>
            </a:r>
          </a:p>
          <a:p>
            <a:r>
              <a:rPr lang="en-US" sz="2000" b="1" dirty="0">
                <a:solidFill>
                  <a:schemeClr val="bg1"/>
                </a:solidFill>
              </a:rPr>
              <a:t>● What is the utilization of the allocated budget, and how does it correlate with employment generation?</a:t>
            </a:r>
          </a:p>
          <a:p>
            <a:r>
              <a:rPr lang="en-US" sz="2000" b="1" dirty="0">
                <a:solidFill>
                  <a:schemeClr val="bg1"/>
                </a:solidFill>
              </a:rPr>
              <a:t>● What are the key factors contributing to the completion of NREGA works, and are there any roadblocks to its success? </a:t>
            </a:r>
          </a:p>
          <a:p>
            <a:r>
              <a:rPr lang="en-US" sz="2000" b="1" dirty="0">
                <a:solidFill>
                  <a:schemeClr val="bg1"/>
                </a:solidFill>
              </a:rPr>
              <a:t>● Can data-driven insights guide policymakers and administrators in optimizing the scheme's impact? </a:t>
            </a:r>
            <a:endParaRPr lang="en-IN" sz="2000" b="1" dirty="0">
              <a:solidFill>
                <a:schemeClr val="bg1"/>
              </a:solidFill>
            </a:endParaRPr>
          </a:p>
        </p:txBody>
      </p:sp>
    </p:spTree>
    <p:extLst>
      <p:ext uri="{BB962C8B-B14F-4D97-AF65-F5344CB8AC3E}">
        <p14:creationId xmlns:p14="http://schemas.microsoft.com/office/powerpoint/2010/main" val="2626334610"/>
      </p:ext>
    </p:extLst>
  </p:cSld>
  <p:clrMapOvr>
    <a:masterClrMapping/>
  </p:clrMapOvr>
  <mc:AlternateContent xmlns:mc="http://schemas.openxmlformats.org/markup-compatibility/2006" xmlns:p14="http://schemas.microsoft.com/office/powerpoint/2010/main">
    <mc:Choice Requires="p14">
      <p:transition spd="slow" p14:dur="2000" advTm="48272"/>
    </mc:Choice>
    <mc:Fallback xmlns="">
      <p:transition spd="slow" advTm="4827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F872A7D-E6CA-4BD5-B88B-0498D0B7515A}"/>
              </a:ext>
            </a:extLst>
          </p:cNvPr>
          <p:cNvSpPr>
            <a:spLocks noGrp="1"/>
          </p:cNvSpPr>
          <p:nvPr>
            <p:ph type="title"/>
          </p:nvPr>
        </p:nvSpPr>
        <p:spPr>
          <a:xfrm>
            <a:off x="838200" y="116794"/>
            <a:ext cx="10515600" cy="495300"/>
          </a:xfrm>
        </p:spPr>
        <p:txBody>
          <a:bodyPr/>
          <a:lstStyle/>
          <a:p>
            <a:r>
              <a:rPr lang="en-US" dirty="0"/>
              <a:t>Dataset description</a:t>
            </a:r>
          </a:p>
        </p:txBody>
      </p:sp>
      <p:sp>
        <p:nvSpPr>
          <p:cNvPr id="3" name="TextBox 2">
            <a:extLst>
              <a:ext uri="{FF2B5EF4-FFF2-40B4-BE49-F238E27FC236}">
                <a16:creationId xmlns:a16="http://schemas.microsoft.com/office/drawing/2014/main" id="{7B625369-6894-11F8-D8EC-10B2B4CA883E}"/>
              </a:ext>
            </a:extLst>
          </p:cNvPr>
          <p:cNvSpPr txBox="1"/>
          <p:nvPr/>
        </p:nvSpPr>
        <p:spPr>
          <a:xfrm>
            <a:off x="412844" y="794183"/>
            <a:ext cx="10696433" cy="5632311"/>
          </a:xfrm>
          <a:prstGeom prst="rect">
            <a:avLst/>
          </a:prstGeom>
          <a:noFill/>
        </p:spPr>
        <p:txBody>
          <a:bodyPr wrap="square">
            <a:spAutoFit/>
          </a:bodyPr>
          <a:lstStyle/>
          <a:p>
            <a:r>
              <a:rPr lang="en-US" dirty="0">
                <a:solidFill>
                  <a:schemeClr val="bg1"/>
                </a:solidFill>
              </a:rPr>
              <a:t>● </a:t>
            </a:r>
            <a:r>
              <a:rPr lang="en-US" dirty="0" err="1">
                <a:solidFill>
                  <a:schemeClr val="bg1"/>
                </a:solidFill>
              </a:rPr>
              <a:t>state_name</a:t>
            </a:r>
            <a:r>
              <a:rPr lang="en-US" dirty="0">
                <a:solidFill>
                  <a:schemeClr val="bg1"/>
                </a:solidFill>
              </a:rPr>
              <a:t> </a:t>
            </a:r>
          </a:p>
          <a:p>
            <a:r>
              <a:rPr lang="en-US" dirty="0">
                <a:solidFill>
                  <a:schemeClr val="bg1"/>
                </a:solidFill>
              </a:rPr>
              <a:t>● </a:t>
            </a:r>
            <a:r>
              <a:rPr lang="en-US" dirty="0" err="1">
                <a:solidFill>
                  <a:schemeClr val="bg1"/>
                </a:solidFill>
              </a:rPr>
              <a:t>district_name</a:t>
            </a:r>
            <a:endParaRPr lang="en-US" dirty="0">
              <a:solidFill>
                <a:schemeClr val="bg1"/>
              </a:solidFill>
            </a:endParaRPr>
          </a:p>
          <a:p>
            <a:r>
              <a:rPr lang="en-US" dirty="0">
                <a:solidFill>
                  <a:schemeClr val="bg1"/>
                </a:solidFill>
              </a:rPr>
              <a:t>● Total No. of </a:t>
            </a:r>
            <a:r>
              <a:rPr lang="en-US" dirty="0" err="1">
                <a:solidFill>
                  <a:schemeClr val="bg1"/>
                </a:solidFill>
              </a:rPr>
              <a:t>JobCards</a:t>
            </a:r>
            <a:r>
              <a:rPr lang="en-US" dirty="0">
                <a:solidFill>
                  <a:schemeClr val="bg1"/>
                </a:solidFill>
              </a:rPr>
              <a:t> issued</a:t>
            </a:r>
          </a:p>
          <a:p>
            <a:r>
              <a:rPr lang="en-US" dirty="0">
                <a:solidFill>
                  <a:schemeClr val="bg1"/>
                </a:solidFill>
              </a:rPr>
              <a:t>● Total No. of Workers</a:t>
            </a:r>
          </a:p>
          <a:p>
            <a:r>
              <a:rPr lang="en-US" dirty="0">
                <a:solidFill>
                  <a:schemeClr val="bg1"/>
                </a:solidFill>
              </a:rPr>
              <a:t>● Total No. of Active Job Cards</a:t>
            </a:r>
          </a:p>
          <a:p>
            <a:r>
              <a:rPr lang="en-US" dirty="0">
                <a:solidFill>
                  <a:schemeClr val="bg1"/>
                </a:solidFill>
              </a:rPr>
              <a:t>● Total No. of Active Workers</a:t>
            </a:r>
          </a:p>
          <a:p>
            <a:endParaRPr lang="en-US" dirty="0">
              <a:solidFill>
                <a:schemeClr val="bg1"/>
              </a:solidFill>
            </a:endParaRPr>
          </a:p>
          <a:p>
            <a:r>
              <a:rPr lang="en-US" dirty="0">
                <a:solidFill>
                  <a:schemeClr val="bg1"/>
                </a:solidFill>
              </a:rPr>
              <a:t>● SC workers against active workers</a:t>
            </a:r>
          </a:p>
          <a:p>
            <a:r>
              <a:rPr lang="en-US" dirty="0">
                <a:solidFill>
                  <a:schemeClr val="bg1"/>
                </a:solidFill>
              </a:rPr>
              <a:t>● ST workers against active workers</a:t>
            </a:r>
          </a:p>
          <a:p>
            <a:r>
              <a:rPr lang="en-US" dirty="0">
                <a:solidFill>
                  <a:schemeClr val="bg1"/>
                </a:solidFill>
              </a:rPr>
              <a:t>● Approved </a:t>
            </a:r>
            <a:r>
              <a:rPr lang="en-US" dirty="0" err="1">
                <a:solidFill>
                  <a:schemeClr val="bg1"/>
                </a:solidFill>
              </a:rPr>
              <a:t>Labour</a:t>
            </a:r>
            <a:r>
              <a:rPr lang="en-US" dirty="0">
                <a:solidFill>
                  <a:schemeClr val="bg1"/>
                </a:solidFill>
              </a:rPr>
              <a:t> Budget </a:t>
            </a:r>
          </a:p>
          <a:p>
            <a:r>
              <a:rPr lang="en-US" dirty="0">
                <a:solidFill>
                  <a:schemeClr val="bg1"/>
                </a:solidFill>
              </a:rPr>
              <a:t>● </a:t>
            </a:r>
            <a:r>
              <a:rPr lang="en-US" dirty="0" err="1">
                <a:solidFill>
                  <a:schemeClr val="bg1"/>
                </a:solidFill>
              </a:rPr>
              <a:t>Persondays</a:t>
            </a:r>
            <a:r>
              <a:rPr lang="en-US" dirty="0">
                <a:solidFill>
                  <a:schemeClr val="bg1"/>
                </a:solidFill>
              </a:rPr>
              <a:t> of Central Liability so far</a:t>
            </a:r>
          </a:p>
          <a:p>
            <a:r>
              <a:rPr lang="en-US" dirty="0">
                <a:solidFill>
                  <a:schemeClr val="bg1"/>
                </a:solidFill>
              </a:rPr>
              <a:t>● SC </a:t>
            </a:r>
            <a:r>
              <a:rPr lang="en-US" dirty="0" err="1">
                <a:solidFill>
                  <a:schemeClr val="bg1"/>
                </a:solidFill>
              </a:rPr>
              <a:t>persondays</a:t>
            </a:r>
            <a:endParaRPr lang="en-US" dirty="0">
              <a:solidFill>
                <a:schemeClr val="bg1"/>
              </a:solidFill>
            </a:endParaRPr>
          </a:p>
          <a:p>
            <a:r>
              <a:rPr lang="en-US" dirty="0">
                <a:solidFill>
                  <a:schemeClr val="bg1"/>
                </a:solidFill>
              </a:rPr>
              <a:t>● ST </a:t>
            </a:r>
            <a:r>
              <a:rPr lang="en-US" dirty="0" err="1">
                <a:solidFill>
                  <a:schemeClr val="bg1"/>
                </a:solidFill>
              </a:rPr>
              <a:t>persondays</a:t>
            </a:r>
            <a:endParaRPr lang="en-US" dirty="0">
              <a:solidFill>
                <a:schemeClr val="bg1"/>
              </a:solidFill>
            </a:endParaRPr>
          </a:p>
          <a:p>
            <a:r>
              <a:rPr lang="en-US" dirty="0">
                <a:solidFill>
                  <a:schemeClr val="bg1"/>
                </a:solidFill>
              </a:rPr>
              <a:t>● Women </a:t>
            </a:r>
            <a:r>
              <a:rPr lang="en-US" dirty="0" err="1">
                <a:solidFill>
                  <a:schemeClr val="bg1"/>
                </a:solidFill>
              </a:rPr>
              <a:t>Persondays</a:t>
            </a:r>
            <a:endParaRPr lang="en-US" dirty="0">
              <a:solidFill>
                <a:schemeClr val="bg1"/>
              </a:solidFill>
            </a:endParaRPr>
          </a:p>
          <a:p>
            <a:r>
              <a:rPr lang="en-US" dirty="0">
                <a:solidFill>
                  <a:schemeClr val="bg1"/>
                </a:solidFill>
              </a:rPr>
              <a:t>● Average days of employment provided per Household</a:t>
            </a:r>
          </a:p>
          <a:p>
            <a:r>
              <a:rPr lang="en-US" dirty="0">
                <a:solidFill>
                  <a:schemeClr val="bg1"/>
                </a:solidFill>
              </a:rPr>
              <a:t>● Average Wage rate per day per person(Rs.) </a:t>
            </a:r>
          </a:p>
          <a:p>
            <a:r>
              <a:rPr lang="en-US" dirty="0">
                <a:solidFill>
                  <a:schemeClr val="bg1"/>
                </a:solidFill>
              </a:rPr>
              <a:t>● Total No of HHs completed 100 Days of Wage Employment</a:t>
            </a:r>
          </a:p>
          <a:p>
            <a:r>
              <a:rPr lang="en-US" dirty="0">
                <a:solidFill>
                  <a:schemeClr val="bg1"/>
                </a:solidFill>
              </a:rPr>
              <a:t>● Total Households Worked</a:t>
            </a:r>
          </a:p>
          <a:p>
            <a:r>
              <a:rPr lang="en-US" dirty="0">
                <a:solidFill>
                  <a:schemeClr val="bg1"/>
                </a:solidFill>
              </a:rPr>
              <a:t>● Total Individuals Worked</a:t>
            </a:r>
          </a:p>
          <a:p>
            <a:r>
              <a:rPr lang="en-US" dirty="0">
                <a:solidFill>
                  <a:schemeClr val="bg1"/>
                </a:solidFill>
              </a:rPr>
              <a:t>● Differently abled persons worked</a:t>
            </a:r>
          </a:p>
        </p:txBody>
      </p:sp>
    </p:spTree>
    <p:extLst>
      <p:ext uri="{BB962C8B-B14F-4D97-AF65-F5344CB8AC3E}">
        <p14:creationId xmlns:p14="http://schemas.microsoft.com/office/powerpoint/2010/main" val="903020155"/>
      </p:ext>
    </p:extLst>
  </p:cSld>
  <p:clrMapOvr>
    <a:masterClrMapping/>
  </p:clrMapOvr>
  <mc:AlternateContent xmlns:mc="http://schemas.openxmlformats.org/markup-compatibility/2006" xmlns:p14="http://schemas.microsoft.com/office/powerpoint/2010/main">
    <mc:Choice Requires="p14">
      <p:transition spd="slow" p14:dur="2000" advTm="46075"/>
    </mc:Choice>
    <mc:Fallback xmlns="">
      <p:transition spd="slow" advTm="460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F872A7D-E6CA-4BD5-B88B-0498D0B7515A}"/>
              </a:ext>
            </a:extLst>
          </p:cNvPr>
          <p:cNvSpPr>
            <a:spLocks noGrp="1"/>
          </p:cNvSpPr>
          <p:nvPr>
            <p:ph type="title"/>
          </p:nvPr>
        </p:nvSpPr>
        <p:spPr>
          <a:xfrm>
            <a:off x="848139" y="126733"/>
            <a:ext cx="10515600" cy="495300"/>
          </a:xfrm>
        </p:spPr>
        <p:txBody>
          <a:bodyPr/>
          <a:lstStyle/>
          <a:p>
            <a:r>
              <a:rPr lang="en-US" dirty="0"/>
              <a:t>Dataset description</a:t>
            </a:r>
          </a:p>
        </p:txBody>
      </p:sp>
      <p:sp>
        <p:nvSpPr>
          <p:cNvPr id="3" name="TextBox 2">
            <a:extLst>
              <a:ext uri="{FF2B5EF4-FFF2-40B4-BE49-F238E27FC236}">
                <a16:creationId xmlns:a16="http://schemas.microsoft.com/office/drawing/2014/main" id="{7B625369-6894-11F8-D8EC-10B2B4CA883E}"/>
              </a:ext>
            </a:extLst>
          </p:cNvPr>
          <p:cNvSpPr txBox="1"/>
          <p:nvPr/>
        </p:nvSpPr>
        <p:spPr>
          <a:xfrm>
            <a:off x="481083" y="1312798"/>
            <a:ext cx="10696433" cy="3139321"/>
          </a:xfrm>
          <a:prstGeom prst="rect">
            <a:avLst/>
          </a:prstGeom>
          <a:noFill/>
        </p:spPr>
        <p:txBody>
          <a:bodyPr wrap="square">
            <a:spAutoFit/>
          </a:bodyPr>
          <a:lstStyle/>
          <a:p>
            <a:r>
              <a:rPr lang="en-US" dirty="0">
                <a:solidFill>
                  <a:schemeClr val="bg1"/>
                </a:solidFill>
              </a:rPr>
              <a:t>● Number of GPs with NIL exp</a:t>
            </a:r>
          </a:p>
          <a:p>
            <a:r>
              <a:rPr lang="en-US" dirty="0">
                <a:solidFill>
                  <a:schemeClr val="bg1"/>
                </a:solidFill>
              </a:rPr>
              <a:t>● Total No. of Works </a:t>
            </a:r>
            <a:r>
              <a:rPr lang="en-US" dirty="0" err="1">
                <a:solidFill>
                  <a:schemeClr val="bg1"/>
                </a:solidFill>
              </a:rPr>
              <a:t>Takenup</a:t>
            </a:r>
            <a:r>
              <a:rPr lang="en-US" dirty="0">
                <a:solidFill>
                  <a:schemeClr val="bg1"/>
                </a:solidFill>
              </a:rPr>
              <a:t> (</a:t>
            </a:r>
            <a:r>
              <a:rPr lang="en-US" dirty="0" err="1">
                <a:solidFill>
                  <a:schemeClr val="bg1"/>
                </a:solidFill>
              </a:rPr>
              <a:t>New+Spill</a:t>
            </a:r>
            <a:r>
              <a:rPr lang="en-US" dirty="0">
                <a:solidFill>
                  <a:schemeClr val="bg1"/>
                </a:solidFill>
              </a:rPr>
              <a:t> Over)</a:t>
            </a:r>
          </a:p>
          <a:p>
            <a:r>
              <a:rPr lang="en-US" dirty="0">
                <a:solidFill>
                  <a:schemeClr val="bg1"/>
                </a:solidFill>
              </a:rPr>
              <a:t>● Number of Ongoing Works</a:t>
            </a:r>
          </a:p>
          <a:p>
            <a:r>
              <a:rPr lang="en-US" dirty="0">
                <a:solidFill>
                  <a:schemeClr val="bg1"/>
                </a:solidFill>
              </a:rPr>
              <a:t>● Number of Completed Works</a:t>
            </a:r>
          </a:p>
          <a:p>
            <a:r>
              <a:rPr lang="en-US" dirty="0">
                <a:solidFill>
                  <a:schemeClr val="bg1"/>
                </a:solidFill>
              </a:rPr>
              <a:t>● % of NRM Expenditure(Public + Individual):</a:t>
            </a:r>
          </a:p>
          <a:p>
            <a:r>
              <a:rPr lang="en-US" dirty="0">
                <a:solidFill>
                  <a:schemeClr val="bg1"/>
                </a:solidFill>
              </a:rPr>
              <a:t>● % of Category B Works</a:t>
            </a:r>
          </a:p>
          <a:p>
            <a:r>
              <a:rPr lang="en-US" dirty="0">
                <a:solidFill>
                  <a:schemeClr val="bg1"/>
                </a:solidFill>
              </a:rPr>
              <a:t>● % of Expenditure on Agriculture &amp; Agriculture Allied Works</a:t>
            </a:r>
          </a:p>
          <a:p>
            <a:r>
              <a:rPr lang="en-US" dirty="0">
                <a:solidFill>
                  <a:schemeClr val="bg1"/>
                </a:solidFill>
              </a:rPr>
              <a:t>● Total Exp(Rs. in Lakhs.)</a:t>
            </a:r>
          </a:p>
          <a:p>
            <a:r>
              <a:rPr lang="en-US" dirty="0">
                <a:solidFill>
                  <a:schemeClr val="bg1"/>
                </a:solidFill>
              </a:rPr>
              <a:t>● Wages(Rs. In Lakhs)</a:t>
            </a:r>
          </a:p>
          <a:p>
            <a:r>
              <a:rPr lang="en-US" dirty="0">
                <a:solidFill>
                  <a:schemeClr val="bg1"/>
                </a:solidFill>
              </a:rPr>
              <a:t>● Material and skilled Wages(Rs. In Lakhs)</a:t>
            </a:r>
          </a:p>
          <a:p>
            <a:r>
              <a:rPr lang="en-US" dirty="0">
                <a:solidFill>
                  <a:schemeClr val="bg1"/>
                </a:solidFill>
              </a:rPr>
              <a:t>● Total Adm Expenditure (Rs. in Lakhs):</a:t>
            </a:r>
          </a:p>
        </p:txBody>
      </p:sp>
    </p:spTree>
    <p:extLst>
      <p:ext uri="{BB962C8B-B14F-4D97-AF65-F5344CB8AC3E}">
        <p14:creationId xmlns:p14="http://schemas.microsoft.com/office/powerpoint/2010/main" val="2074518000"/>
      </p:ext>
    </p:extLst>
  </p:cSld>
  <p:clrMapOvr>
    <a:masterClrMapping/>
  </p:clrMapOvr>
  <mc:AlternateContent xmlns:mc="http://schemas.openxmlformats.org/markup-compatibility/2006" xmlns:p14="http://schemas.microsoft.com/office/powerpoint/2010/main">
    <mc:Choice Requires="p14">
      <p:transition spd="slow" p14:dur="2000" advTm="36301"/>
    </mc:Choice>
    <mc:Fallback xmlns="">
      <p:transition spd="slow" advTm="3630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92E1AA-B8EA-8735-93AA-BA897C752861}"/>
              </a:ext>
            </a:extLst>
          </p:cNvPr>
          <p:cNvPicPr>
            <a:picLocks noChangeAspect="1"/>
          </p:cNvPicPr>
          <p:nvPr/>
        </p:nvPicPr>
        <p:blipFill rotWithShape="1">
          <a:blip r:embed="rId2"/>
          <a:srcRect b="5652"/>
          <a:stretch/>
        </p:blipFill>
        <p:spPr>
          <a:xfrm>
            <a:off x="9939" y="0"/>
            <a:ext cx="12192000" cy="6470374"/>
          </a:xfrm>
          <a:prstGeom prst="rect">
            <a:avLst/>
          </a:prstGeom>
        </p:spPr>
      </p:pic>
    </p:spTree>
    <p:extLst>
      <p:ext uri="{BB962C8B-B14F-4D97-AF65-F5344CB8AC3E}">
        <p14:creationId xmlns:p14="http://schemas.microsoft.com/office/powerpoint/2010/main" val="248177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up of a set of xylophone">
            <a:extLst>
              <a:ext uri="{FF2B5EF4-FFF2-40B4-BE49-F238E27FC236}">
                <a16:creationId xmlns:a16="http://schemas.microsoft.com/office/drawing/2014/main" id="{8F9D2BDD-1685-481F-B253-8421541A560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813" b="7813"/>
          <a:stretch/>
        </p:blipFill>
        <p:spPr>
          <a:xfrm>
            <a:off x="0" y="0"/>
            <a:ext cx="12192000" cy="6858000"/>
          </a:xfrm>
        </p:spPr>
      </p:pic>
      <p:sp>
        <p:nvSpPr>
          <p:cNvPr id="32" name="Title 31">
            <a:extLst>
              <a:ext uri="{FF2B5EF4-FFF2-40B4-BE49-F238E27FC236}">
                <a16:creationId xmlns:a16="http://schemas.microsoft.com/office/drawing/2014/main" id="{8D996758-284E-4C63-9A4B-2C107FDFE3E1}"/>
              </a:ext>
            </a:extLst>
          </p:cNvPr>
          <p:cNvSpPr>
            <a:spLocks noGrp="1"/>
          </p:cNvSpPr>
          <p:nvPr>
            <p:ph type="title"/>
          </p:nvPr>
        </p:nvSpPr>
        <p:spPr>
          <a:xfrm>
            <a:off x="0" y="0"/>
            <a:ext cx="5575851" cy="4210387"/>
          </a:xfrm>
        </p:spPr>
        <p:txBody>
          <a:bodyPr/>
          <a:lstStyle/>
          <a:p>
            <a:r>
              <a:rPr lang="en-US" dirty="0"/>
              <a:t>Thank you</a:t>
            </a:r>
          </a:p>
        </p:txBody>
      </p:sp>
      <p:sp>
        <p:nvSpPr>
          <p:cNvPr id="10" name="Text Placeholder 9">
            <a:extLst>
              <a:ext uri="{FF2B5EF4-FFF2-40B4-BE49-F238E27FC236}">
                <a16:creationId xmlns:a16="http://schemas.microsoft.com/office/drawing/2014/main" id="{A0206A59-E2C8-4E81-AE9D-B2F7ADEEABC8}"/>
              </a:ext>
            </a:extLst>
          </p:cNvPr>
          <p:cNvSpPr>
            <a:spLocks noGrp="1"/>
          </p:cNvSpPr>
          <p:nvPr>
            <p:ph type="body" sz="quarter" idx="16"/>
          </p:nvPr>
        </p:nvSpPr>
        <p:spPr>
          <a:xfrm>
            <a:off x="-1" y="4210388"/>
            <a:ext cx="5575849" cy="2118216"/>
          </a:xfrm>
        </p:spPr>
        <p:txBody>
          <a:bodyPr/>
          <a:lstStyle/>
          <a:p>
            <a:r>
              <a:rPr lang="en-US" dirty="0"/>
              <a:t>HARITH V NAMBIAR</a:t>
            </a:r>
          </a:p>
          <a:p>
            <a:r>
              <a:rPr lang="en-US" dirty="0"/>
              <a:t>harithnambiar02@gmail.com​</a:t>
            </a:r>
          </a:p>
          <a:p>
            <a:endParaRPr lang="en-US" dirty="0"/>
          </a:p>
        </p:txBody>
      </p:sp>
      <p:sp>
        <p:nvSpPr>
          <p:cNvPr id="4" name="Slide Number Placeholder 3">
            <a:extLst>
              <a:ext uri="{FF2B5EF4-FFF2-40B4-BE49-F238E27FC236}">
                <a16:creationId xmlns:a16="http://schemas.microsoft.com/office/drawing/2014/main" id="{629BE851-241B-47F9-98FE-199655764BEB}"/>
              </a:ext>
            </a:extLst>
          </p:cNvPr>
          <p:cNvSpPr>
            <a:spLocks noGrp="1"/>
          </p:cNvSpPr>
          <p:nvPr>
            <p:ph type="sldNum" sz="quarter" idx="12"/>
          </p:nvPr>
        </p:nvSpPr>
        <p:spPr>
          <a:xfrm>
            <a:off x="-1" y="6331226"/>
            <a:ext cx="3497063" cy="526774"/>
          </a:xfrm>
        </p:spPr>
        <p:txBody>
          <a:bodyPr/>
          <a:lstStyle/>
          <a:p>
            <a:fld id="{7A9E80BB-C0DF-4F1B-8821-E3FD53412EFF}" type="slidenum">
              <a:rPr lang="en-US" smtClean="0"/>
              <a:pPr/>
              <a:t>8</a:t>
            </a:fld>
            <a:endParaRPr lang="en-US" dirty="0"/>
          </a:p>
        </p:txBody>
      </p:sp>
      <p:sp>
        <p:nvSpPr>
          <p:cNvPr id="2" name="Date Placeholder 1">
            <a:extLst>
              <a:ext uri="{FF2B5EF4-FFF2-40B4-BE49-F238E27FC236}">
                <a16:creationId xmlns:a16="http://schemas.microsoft.com/office/drawing/2014/main" id="{43322751-6649-4C31-8A1A-3B1A1E73FDD5}"/>
              </a:ext>
            </a:extLst>
          </p:cNvPr>
          <p:cNvSpPr>
            <a:spLocks noGrp="1"/>
          </p:cNvSpPr>
          <p:nvPr>
            <p:ph type="dt" sz="half" idx="10"/>
          </p:nvPr>
        </p:nvSpPr>
        <p:spPr>
          <a:xfrm>
            <a:off x="8694940" y="6328604"/>
            <a:ext cx="3497060" cy="529396"/>
          </a:xfrm>
        </p:spPr>
        <p:txBody>
          <a:bodyPr/>
          <a:lstStyle/>
          <a:p>
            <a:r>
              <a:rPr lang="en-US" dirty="0"/>
              <a:t>20XX</a:t>
            </a:r>
          </a:p>
        </p:txBody>
      </p:sp>
      <p:pic>
        <p:nvPicPr>
          <p:cNvPr id="51" name="Graphic 50">
            <a:extLst>
              <a:ext uri="{FF2B5EF4-FFF2-40B4-BE49-F238E27FC236}">
                <a16:creationId xmlns:a16="http://schemas.microsoft.com/office/drawing/2014/main" id="{90C92756-0BB5-41BC-A43D-39DE7F34688A}"/>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5575850" y="1"/>
            <a:ext cx="6616149" cy="6335712"/>
          </a:xfrm>
          <a:prstGeom prst="rect">
            <a:avLst/>
          </a:prstGeom>
        </p:spPr>
      </p:pic>
    </p:spTree>
    <p:extLst>
      <p:ext uri="{BB962C8B-B14F-4D97-AF65-F5344CB8AC3E}">
        <p14:creationId xmlns:p14="http://schemas.microsoft.com/office/powerpoint/2010/main" val="465445376"/>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2.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presentation</Template>
  <TotalTime>214</TotalTime>
  <Words>454</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Franklin Gothic Demi Cond</vt:lpstr>
      <vt:lpstr>Segoe UI Light</vt:lpstr>
      <vt:lpstr>Times New Roman</vt:lpstr>
      <vt:lpstr>Wingdings</vt:lpstr>
      <vt:lpstr>Office Theme</vt:lpstr>
      <vt:lpstr>NREGA Analysis report</vt:lpstr>
      <vt:lpstr>agenda</vt:lpstr>
      <vt:lpstr>introduction</vt:lpstr>
      <vt:lpstr>Problem statement</vt:lpstr>
      <vt:lpstr>Dataset description</vt:lpstr>
      <vt:lpstr>Dataset description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V</dc:creator>
  <cp:lastModifiedBy>Hari V</cp:lastModifiedBy>
  <cp:revision>1</cp:revision>
  <dcterms:created xsi:type="dcterms:W3CDTF">2024-06-18T11:49:20Z</dcterms:created>
  <dcterms:modified xsi:type="dcterms:W3CDTF">2024-06-20T18:46:06Z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