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14"/>
  </p:notesMasterIdLst>
  <p:handoutMasterIdLst>
    <p:handoutMasterId r:id="rId15"/>
  </p:handoutMasterIdLst>
  <p:sldIdLst>
    <p:sldId id="262" r:id="rId2"/>
    <p:sldId id="261" r:id="rId3"/>
    <p:sldId id="263" r:id="rId4"/>
    <p:sldId id="264" r:id="rId5"/>
    <p:sldId id="265" r:id="rId6"/>
    <p:sldId id="266" r:id="rId7"/>
    <p:sldId id="267" r:id="rId8"/>
    <p:sldId id="268" r:id="rId9"/>
    <p:sldId id="269" r:id="rId10"/>
    <p:sldId id="270" r:id="rId11"/>
    <p:sldId id="271" r:id="rId12"/>
    <p:sldId id="27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14B8C"/>
    <a:srgbClr val="EDEAEA"/>
    <a:srgbClr val="55555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B301B821-A1FF-4177-AEE7-76D212191A09}" styleName="Medium Style 1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1">
              <a:tint val="20000"/>
            </a:schemeClr>
          </a:solidFill>
        </a:fill>
      </a:tcStyle>
    </a:band1H>
    <a:band1V>
      <a:tcStyle>
        <a:tcBdr/>
        <a:fill>
          <a:solidFill>
            <a:schemeClr val="accent1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166" autoAdjust="0"/>
    <p:restoredTop sz="94664" autoAdjust="0"/>
  </p:normalViewPr>
  <p:slideViewPr>
    <p:cSldViewPr snapToGrid="0" snapToObjects="1">
      <p:cViewPr varScale="1">
        <p:scale>
          <a:sx n="109" d="100"/>
          <a:sy n="109" d="100"/>
        </p:scale>
        <p:origin x="774" y="10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71" d="100"/>
          <a:sy n="71" d="100"/>
        </p:scale>
        <p:origin x="2568" y="176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handoutMaster" Target="handoutMasters/handoutMaster1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58B02BC-D360-3D43-9A92-637FD3069957}" type="datetime1">
              <a:rPr lang="en-IN" smtClean="0"/>
              <a:t>01-02-2023</a:t>
            </a:fld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7616CE5-9819-F54B-97D7-E535D1C391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80764328"/>
      </p:ext>
    </p:extLst>
  </p:cSld>
  <p:clrMap bg1="lt1" tx1="dk1" bg2="lt2" tx2="dk2" accent1="accent1" accent2="accent2" accent3="accent3" accent4="accent4" accent5="accent5" accent6="accent6" hlink="hlink" folHlink="folHlink"/>
  <p:hf hdr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4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C563441B-7BE4-2744-ABA0-4FD2AC8404CF}" type="datetime1">
              <a:rPr lang="en-IN" smtClean="0"/>
              <a:t>01-02-2023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2000"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36565659-16CB-FC4B-86AF-6ED0A960AC0B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8395955"/>
      </p:ext>
    </p:extLst>
  </p:cSld>
  <p:clrMap bg1="lt1" tx1="dk1" bg2="lt2" tx2="dk2" accent1="accent1" accent2="accent2" accent3="accent3" accent4="accent4" accent5="accent5" accent6="accent6" hlink="hlink" folHlink="folHlink"/>
  <p:hf hdr="0"/>
  <p:notesStyle>
    <a:lvl1pPr marL="0" algn="l" defTabSz="914400" rtl="0" eaLnBrk="1" latinLnBrk="0" hangingPunct="1">
      <a:defRPr sz="18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1pPr>
    <a:lvl2pPr marL="457200" algn="l" defTabSz="914400" rtl="0" eaLnBrk="1" latinLnBrk="0" hangingPunct="1">
      <a:defRPr sz="16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2pPr>
    <a:lvl3pPr marL="914400" algn="l" defTabSz="914400" rtl="0" eaLnBrk="1" latinLnBrk="0" hangingPunct="1">
      <a:defRPr sz="14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4pPr>
    <a:lvl5pPr marL="1828800" algn="l" defTabSz="914400" rtl="0" eaLnBrk="1" latinLnBrk="0" hangingPunct="1">
      <a:defRPr sz="1100" kern="1200">
        <a:solidFill>
          <a:schemeClr val="tx1"/>
        </a:solidFill>
        <a:latin typeface="Source Sans Pro" charset="0"/>
        <a:ea typeface="Source Sans Pro" charset="0"/>
        <a:cs typeface="Source Sans Pro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/>
          <p:cNvSpPr/>
          <p:nvPr userDrawn="1"/>
        </p:nvSpPr>
        <p:spPr>
          <a:xfrm>
            <a:off x="0" y="0"/>
            <a:ext cx="12192000" cy="5150734"/>
          </a:xfrm>
          <a:prstGeom prst="rect">
            <a:avLst/>
          </a:prstGeom>
          <a:solidFill>
            <a:srgbClr val="214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485754"/>
            <a:ext cx="9144000" cy="2387600"/>
          </a:xfrm>
        </p:spPr>
        <p:txBody>
          <a:bodyPr anchor="ctr"/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148313"/>
            <a:ext cx="9144000" cy="1472877"/>
          </a:xfrm>
        </p:spPr>
        <p:txBody>
          <a:bodyPr>
            <a:normAutofit/>
          </a:bodyPr>
          <a:lstStyle>
            <a:lvl1pPr marL="0" indent="0" algn="ctr">
              <a:buNone/>
              <a:defRPr sz="2800">
                <a:solidFill>
                  <a:srgbClr val="EDEAEA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 smtClean="0"/>
              <a:t>Click to edit Master subtitle style</a:t>
            </a:r>
            <a:endParaRPr lang="en-US" dirty="0"/>
          </a:p>
        </p:txBody>
      </p:sp>
      <p:pic>
        <p:nvPicPr>
          <p:cNvPr id="16" name="Picture 15"/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" y="5402388"/>
            <a:ext cx="6667016" cy="1230538"/>
          </a:xfrm>
          <a:prstGeom prst="rect">
            <a:avLst/>
          </a:prstGeom>
        </p:spPr>
      </p:pic>
      <p:cxnSp>
        <p:nvCxnSpPr>
          <p:cNvPr id="17" name="Straight Connector 16"/>
          <p:cNvCxnSpPr/>
          <p:nvPr userDrawn="1"/>
        </p:nvCxnSpPr>
        <p:spPr>
          <a:xfrm>
            <a:off x="6736460" y="5335929"/>
            <a:ext cx="0" cy="1354238"/>
          </a:xfrm>
          <a:prstGeom prst="line">
            <a:avLst/>
          </a:prstGeom>
          <a:ln>
            <a:solidFill>
              <a:srgbClr val="214B8C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 Placeholder 20"/>
          <p:cNvSpPr>
            <a:spLocks noGrp="1"/>
          </p:cNvSpPr>
          <p:nvPr>
            <p:ph type="body" sz="quarter" idx="10" hasCustomPrompt="1"/>
          </p:nvPr>
        </p:nvSpPr>
        <p:spPr>
          <a:xfrm>
            <a:off x="7048981" y="5335588"/>
            <a:ext cx="4862031" cy="1354137"/>
          </a:xfrm>
        </p:spPr>
        <p:txBody>
          <a:bodyPr anchor="ctr">
            <a:normAutofit/>
          </a:bodyPr>
          <a:lstStyle>
            <a:lvl1pPr>
              <a:defRPr sz="1800" baseline="0"/>
            </a:lvl1pPr>
          </a:lstStyle>
          <a:p>
            <a:pPr lvl="0"/>
            <a:r>
              <a:rPr lang="en-US" dirty="0" smtClean="0"/>
              <a:t>Dr./Mr./Mrs. Name</a:t>
            </a:r>
          </a:p>
          <a:p>
            <a:pPr lvl="0"/>
            <a:r>
              <a:rPr lang="en-US" dirty="0" smtClean="0"/>
              <a:t>Designation</a:t>
            </a:r>
          </a:p>
        </p:txBody>
      </p:sp>
    </p:spTree>
    <p:extLst>
      <p:ext uri="{BB962C8B-B14F-4D97-AF65-F5344CB8AC3E}">
        <p14:creationId xmlns:p14="http://schemas.microsoft.com/office/powerpoint/2010/main" val="1674665756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994628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191500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191500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76084023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3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370916" y="6311899"/>
            <a:ext cx="1523010" cy="365125"/>
          </a:xfrm>
        </p:spPr>
        <p:txBody>
          <a:bodyPr lIns="90000"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1EDEEB96-EEF2-A041-AEC4-04121E2F9632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12562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593991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473716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942060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634250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634250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86657024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4"/>
            <a:ext cx="10515600" cy="9432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5558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379773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5558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379773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555758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194973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5675150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110222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7912309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hyperlink" Target="http://www.iiitdm.ac.in/" TargetMode="Externa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 userDrawn="1"/>
        </p:nvSpPr>
        <p:spPr>
          <a:xfrm>
            <a:off x="0" y="6108732"/>
            <a:ext cx="12192000" cy="749268"/>
          </a:xfrm>
          <a:prstGeom prst="rect">
            <a:avLst/>
          </a:prstGeom>
          <a:solidFill>
            <a:srgbClr val="214B8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942814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511107"/>
            <a:ext cx="10515600" cy="43688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 smtClean="0"/>
              <a:t>Click to edit Master text styles</a:t>
            </a:r>
          </a:p>
          <a:p>
            <a:pPr lvl="1"/>
            <a:r>
              <a:rPr lang="en-US" dirty="0" smtClean="0"/>
              <a:t>Second level</a:t>
            </a:r>
          </a:p>
          <a:p>
            <a:pPr lvl="2"/>
            <a:r>
              <a:rPr lang="en-US" dirty="0" smtClean="0"/>
              <a:t>Third level</a:t>
            </a:r>
          </a:p>
          <a:p>
            <a:pPr lvl="3"/>
            <a:r>
              <a:rPr lang="en-US" dirty="0" smtClean="0"/>
              <a:t>Fourth level</a:t>
            </a:r>
          </a:p>
          <a:p>
            <a:pPr lvl="4"/>
            <a:r>
              <a:rPr lang="en-US" dirty="0" smtClean="0"/>
              <a:t>Fifth level</a:t>
            </a:r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393047" y="6311899"/>
            <a:ext cx="150087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400">
                <a:solidFill>
                  <a:schemeClr val="bg1"/>
                </a:solidFill>
                <a:latin typeface="Source Sans Pro" charset="0"/>
                <a:ea typeface="Source Sans Pro" charset="0"/>
                <a:cs typeface="Source Sans Pro" charset="0"/>
              </a:defRPr>
            </a:lvl1pPr>
          </a:lstStyle>
          <a:p>
            <a:fld id="{1EDEEB96-EEF2-A041-AEC4-04121E2F9632}" type="slidenum">
              <a:rPr lang="en-US" smtClean="0"/>
              <a:pPr/>
              <a:t>‹#›</a:t>
            </a:fld>
            <a:endParaRPr lang="en-US" dirty="0"/>
          </a:p>
        </p:txBody>
      </p:sp>
      <p:pic>
        <p:nvPicPr>
          <p:cNvPr id="9" name="Picture 8">
            <a:hlinkClick r:id="rId13"/>
            <a:hlinkHover r:id="" action="ppaction://noaction" highlightClick="1"/>
          </p:cNvPr>
          <p:cNvPicPr>
            <a:picLocks noChangeAspect="1"/>
          </p:cNvPicPr>
          <p:nvPr userDrawn="1"/>
        </p:nvPicPr>
        <p:blipFill>
          <a:blip r:embed="rId1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84361"/>
            <a:ext cx="3239999" cy="598010"/>
          </a:xfrm>
          <a:prstGeom prst="rect">
            <a:avLst/>
          </a:prstGeom>
        </p:spPr>
      </p:pic>
      <p:cxnSp>
        <p:nvCxnSpPr>
          <p:cNvPr id="13" name="Straight Connector 12"/>
          <p:cNvCxnSpPr/>
          <p:nvPr userDrawn="1"/>
        </p:nvCxnSpPr>
        <p:spPr>
          <a:xfrm>
            <a:off x="3472405" y="6227180"/>
            <a:ext cx="0" cy="544010"/>
          </a:xfrm>
          <a:prstGeom prst="line">
            <a:avLst/>
          </a:prstGeom>
          <a:ln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9540544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iming>
    <p:tnLst>
      <p:par>
        <p:cTn id="1" dur="indefinite" restart="never" nodeType="tmRoot"/>
      </p:par>
    </p:tnLst>
  </p:timing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>
          <a:solidFill>
            <a:srgbClr val="214B8C"/>
          </a:solidFill>
          <a:latin typeface="Bookman Old Style" charset="0"/>
          <a:ea typeface="Bookman Old Style" charset="0"/>
          <a:cs typeface="Bookman Old Style" charset="0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/>
        <a:buChar char="•"/>
        <a:defRPr sz="28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4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20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Source Sans Pro" charset="0"/>
          <a:ea typeface="Source Sans Pro" charset="0"/>
          <a:cs typeface="Source Sans Pro" charset="0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sz="4800" dirty="0" smtClean="0"/>
              <a:t>Case Study on Material Selection for Automobile Silencer</a:t>
            </a:r>
            <a:endParaRPr lang="en-US" sz="4800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Course Name: Materials for Engineers, ME1000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dirty="0" smtClean="0"/>
              <a:t>Dr. </a:t>
            </a:r>
            <a:r>
              <a:rPr lang="en-US" sz="1600" dirty="0" err="1" smtClean="0"/>
              <a:t>Vikash</a:t>
            </a:r>
            <a:r>
              <a:rPr lang="en-US" sz="1600" dirty="0" smtClean="0"/>
              <a:t> Kumar</a:t>
            </a:r>
          </a:p>
          <a:p>
            <a:pPr marL="0" indent="0">
              <a:buNone/>
            </a:pPr>
            <a:r>
              <a:rPr lang="en-US" sz="1600" dirty="0" smtClean="0"/>
              <a:t>Dept. of Mechanical Engineering</a:t>
            </a:r>
          </a:p>
          <a:p>
            <a:pPr marL="0" indent="0">
              <a:buNone/>
            </a:pPr>
            <a:r>
              <a:rPr lang="en-US" sz="1600" dirty="0" smtClean="0"/>
              <a:t>Room 108J</a:t>
            </a:r>
          </a:p>
          <a:p>
            <a:pPr marL="0" indent="0">
              <a:buNone/>
            </a:pPr>
            <a:r>
              <a:rPr lang="en-US" sz="1600" dirty="0" smtClean="0"/>
              <a:t>vikashkumar@iiitdm.ac.in</a:t>
            </a:r>
            <a:endParaRPr lang="en-US" sz="1600" dirty="0"/>
          </a:p>
        </p:txBody>
      </p:sp>
    </p:spTree>
    <p:extLst>
      <p:ext uri="{BB962C8B-B14F-4D97-AF65-F5344CB8AC3E}">
        <p14:creationId xmlns:p14="http://schemas.microsoft.com/office/powerpoint/2010/main" val="212626422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10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59419" y="256732"/>
            <a:ext cx="8011497" cy="58569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623358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Some Materials used for Silencers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11</a:t>
            </a:fld>
            <a:endParaRPr lang="en-US"/>
          </a:p>
        </p:txBody>
      </p:sp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59220417"/>
              </p:ext>
            </p:extLst>
          </p:nvPr>
        </p:nvGraphicFramePr>
        <p:xfrm>
          <a:off x="310663" y="1214232"/>
          <a:ext cx="5694482" cy="259588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271953">
                  <a:extLst>
                    <a:ext uri="{9D8B030D-6E8A-4147-A177-3AD203B41FA5}">
                      <a16:colId xmlns:a16="http://schemas.microsoft.com/office/drawing/2014/main" val="599903169"/>
                    </a:ext>
                  </a:extLst>
                </a:gridCol>
                <a:gridCol w="615461">
                  <a:extLst>
                    <a:ext uri="{9D8B030D-6E8A-4147-A177-3AD203B41FA5}">
                      <a16:colId xmlns:a16="http://schemas.microsoft.com/office/drawing/2014/main" val="1427594022"/>
                    </a:ext>
                  </a:extLst>
                </a:gridCol>
                <a:gridCol w="615462">
                  <a:extLst>
                    <a:ext uri="{9D8B030D-6E8A-4147-A177-3AD203B41FA5}">
                      <a16:colId xmlns:a16="http://schemas.microsoft.com/office/drawing/2014/main" val="2299527991"/>
                    </a:ext>
                  </a:extLst>
                </a:gridCol>
                <a:gridCol w="597877">
                  <a:extLst>
                    <a:ext uri="{9D8B030D-6E8A-4147-A177-3AD203B41FA5}">
                      <a16:colId xmlns:a16="http://schemas.microsoft.com/office/drawing/2014/main" val="3604996232"/>
                    </a:ext>
                  </a:extLst>
                </a:gridCol>
                <a:gridCol w="729761">
                  <a:extLst>
                    <a:ext uri="{9D8B030D-6E8A-4147-A177-3AD203B41FA5}">
                      <a16:colId xmlns:a16="http://schemas.microsoft.com/office/drawing/2014/main" val="3328492715"/>
                    </a:ext>
                  </a:extLst>
                </a:gridCol>
                <a:gridCol w="606670">
                  <a:extLst>
                    <a:ext uri="{9D8B030D-6E8A-4147-A177-3AD203B41FA5}">
                      <a16:colId xmlns:a16="http://schemas.microsoft.com/office/drawing/2014/main" val="3525277490"/>
                    </a:ext>
                  </a:extLst>
                </a:gridCol>
                <a:gridCol w="589084">
                  <a:extLst>
                    <a:ext uri="{9D8B030D-6E8A-4147-A177-3AD203B41FA5}">
                      <a16:colId xmlns:a16="http://schemas.microsoft.com/office/drawing/2014/main" val="1384345721"/>
                    </a:ext>
                  </a:extLst>
                </a:gridCol>
                <a:gridCol w="668214">
                  <a:extLst>
                    <a:ext uri="{9D8B030D-6E8A-4147-A177-3AD203B41FA5}">
                      <a16:colId xmlns:a16="http://schemas.microsoft.com/office/drawing/2014/main" val="7510155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Material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Mn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Si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Cr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Mo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Ni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 smtClean="0"/>
                        <a:t>Ti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SUS441L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0.63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17.59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0.28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30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SUS439L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0.25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17.13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0.28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0.36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57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SUS436LM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18.18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0.89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0.30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0.29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4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SA1D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0.02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44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STKM12A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0.04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0.01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0.03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0.17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323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STKM11A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0.09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0.13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0.06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0.11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47165303"/>
                  </a:ext>
                </a:extLst>
              </a:tr>
            </a:tbl>
          </a:graphicData>
        </a:graphic>
      </p:graphicFrame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36351095"/>
              </p:ext>
            </p:extLst>
          </p:nvPr>
        </p:nvGraphicFramePr>
        <p:xfrm>
          <a:off x="6084278" y="1214232"/>
          <a:ext cx="5926013" cy="471932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037491">
                  <a:extLst>
                    <a:ext uri="{9D8B030D-6E8A-4147-A177-3AD203B41FA5}">
                      <a16:colId xmlns:a16="http://schemas.microsoft.com/office/drawing/2014/main" val="599903169"/>
                    </a:ext>
                  </a:extLst>
                </a:gridCol>
                <a:gridCol w="844062">
                  <a:extLst>
                    <a:ext uri="{9D8B030D-6E8A-4147-A177-3AD203B41FA5}">
                      <a16:colId xmlns:a16="http://schemas.microsoft.com/office/drawing/2014/main" val="1427594022"/>
                    </a:ext>
                  </a:extLst>
                </a:gridCol>
                <a:gridCol w="905607">
                  <a:extLst>
                    <a:ext uri="{9D8B030D-6E8A-4147-A177-3AD203B41FA5}">
                      <a16:colId xmlns:a16="http://schemas.microsoft.com/office/drawing/2014/main" val="2299527991"/>
                    </a:ext>
                  </a:extLst>
                </a:gridCol>
                <a:gridCol w="694593">
                  <a:extLst>
                    <a:ext uri="{9D8B030D-6E8A-4147-A177-3AD203B41FA5}">
                      <a16:colId xmlns:a16="http://schemas.microsoft.com/office/drawing/2014/main" val="3604996232"/>
                    </a:ext>
                  </a:extLst>
                </a:gridCol>
                <a:gridCol w="870438">
                  <a:extLst>
                    <a:ext uri="{9D8B030D-6E8A-4147-A177-3AD203B41FA5}">
                      <a16:colId xmlns:a16="http://schemas.microsoft.com/office/drawing/2014/main" val="3328492715"/>
                    </a:ext>
                  </a:extLst>
                </a:gridCol>
                <a:gridCol w="879287">
                  <a:extLst>
                    <a:ext uri="{9D8B030D-6E8A-4147-A177-3AD203B41FA5}">
                      <a16:colId xmlns:a16="http://schemas.microsoft.com/office/drawing/2014/main" val="3525277490"/>
                    </a:ext>
                  </a:extLst>
                </a:gridCol>
                <a:gridCol w="694535">
                  <a:extLst>
                    <a:ext uri="{9D8B030D-6E8A-4147-A177-3AD203B41FA5}">
                      <a16:colId xmlns:a16="http://schemas.microsoft.com/office/drawing/2014/main" val="138434572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Material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Yield</a:t>
                      </a:r>
                      <a:r>
                        <a:rPr lang="en-US" sz="1400" baseline="0" dirty="0" smtClean="0"/>
                        <a:t> Strength (N/mm</a:t>
                      </a:r>
                      <a:r>
                        <a:rPr lang="en-US" sz="1400" baseline="30000" dirty="0" smtClean="0"/>
                        <a:t>2</a:t>
                      </a:r>
                      <a:r>
                        <a:rPr lang="en-US" sz="1400" baseline="0" dirty="0" smtClean="0"/>
                        <a:t>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</a:t>
                      </a:r>
                      <a:r>
                        <a:rPr lang="en-IN" sz="1400" dirty="0" smtClean="0"/>
                        <a:t>ensile Strength ( N/mm²)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E</a:t>
                      </a:r>
                      <a:r>
                        <a:rPr lang="en-IN" sz="1400" dirty="0" err="1" smtClean="0"/>
                        <a:t>longation</a:t>
                      </a:r>
                      <a:r>
                        <a:rPr lang="en-IN" sz="1400" dirty="0" smtClean="0"/>
                        <a:t> (%) 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Hardness (HV)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400" dirty="0" smtClean="0"/>
                        <a:t>Thermal expansion coefficient</a:t>
                      </a:r>
                      <a:r>
                        <a:rPr lang="en-US" sz="1400" baseline="0" dirty="0" smtClean="0"/>
                        <a:t> </a:t>
                      </a:r>
                      <a:r>
                        <a:rPr lang="en-US" sz="1400" dirty="0" smtClean="0"/>
                        <a:t>(µm/m/°C)</a:t>
                      </a:r>
                      <a:endParaRPr lang="en-IN" sz="1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IN" sz="1400" dirty="0" smtClean="0"/>
                        <a:t>Service temperature (ºC) </a:t>
                      </a:r>
                      <a:endParaRPr lang="en-IN" sz="1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SUS441L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270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480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38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166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10.4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950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30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SUS439L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260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415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36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165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10.2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927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57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SUS432L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260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456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32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152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10.4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805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552247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SUH409L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263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427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35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134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3720144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SUS436LM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281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479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33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152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9.3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806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4057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SA1D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198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314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42.6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105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54460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SUS430J1L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323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472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31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169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-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9573231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9235214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2308192"/>
            <a:ext cx="10515600" cy="4368832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11500" dirty="0" smtClean="0"/>
              <a:t>THANK YOU</a:t>
            </a:r>
            <a:endParaRPr lang="en-IN" sz="115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058694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What is an Automobile Silencer?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326"/>
            <a:ext cx="5149362" cy="4368832"/>
          </a:xfrm>
        </p:spPr>
        <p:txBody>
          <a:bodyPr/>
          <a:lstStyle/>
          <a:p>
            <a:pPr algn="just">
              <a:spcAft>
                <a:spcPts val="1000"/>
              </a:spcAft>
            </a:pPr>
            <a:r>
              <a:rPr lang="en-US" dirty="0" smtClean="0"/>
              <a:t>It’s a device used to reduce the noise produced by the exhaust gases of the engine.</a:t>
            </a:r>
          </a:p>
          <a:p>
            <a:pPr algn="just">
              <a:spcAft>
                <a:spcPts val="1000"/>
              </a:spcAft>
            </a:pPr>
            <a:r>
              <a:rPr lang="en-US" dirty="0" smtClean="0"/>
              <a:t>The size, shape and construction varies according to the type and size of the engine.</a:t>
            </a:r>
          </a:p>
          <a:p>
            <a:pPr algn="just"/>
            <a:r>
              <a:rPr lang="en-US" dirty="0" smtClean="0"/>
              <a:t>It is a part of the exhaust system of an automobile.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2</a:t>
            </a:fld>
            <a:endParaRPr lang="en-US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87562" y="1449003"/>
            <a:ext cx="6077660" cy="36329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97514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Technical Aspects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Process of Manufacture:</a:t>
            </a:r>
          </a:p>
          <a:p>
            <a:pPr lvl="1"/>
            <a:r>
              <a:rPr lang="en-US" dirty="0" smtClean="0"/>
              <a:t>Sheets are cut into the required size, shaped with the help of power presses, edge folding machines and bending rollers.</a:t>
            </a:r>
          </a:p>
          <a:p>
            <a:pPr lvl="1"/>
            <a:r>
              <a:rPr lang="en-US" dirty="0" smtClean="0"/>
              <a:t>Gas welding is then done to join the sheets and finish the silencer.</a:t>
            </a:r>
          </a:p>
          <a:p>
            <a:pPr lvl="1"/>
            <a:r>
              <a:rPr lang="en-US" dirty="0" smtClean="0"/>
              <a:t>Finally they are spray painted, cleaned and packed.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890274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Purpose of the Silencer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107"/>
            <a:ext cx="6924076" cy="4368832"/>
          </a:xfrm>
        </p:spPr>
        <p:txBody>
          <a:bodyPr/>
          <a:lstStyle/>
          <a:p>
            <a:pPr algn="just">
              <a:lnSpc>
                <a:spcPct val="100000"/>
              </a:lnSpc>
            </a:pPr>
            <a:r>
              <a:rPr lang="en-US" dirty="0" smtClean="0"/>
              <a:t>To sustain vibration generated due to high pressure exhaust gas.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To reduce the noise emitted by a vehicle.</a:t>
            </a:r>
          </a:p>
          <a:p>
            <a:pPr algn="just">
              <a:lnSpc>
                <a:spcPct val="100000"/>
              </a:lnSpc>
            </a:pPr>
            <a:r>
              <a:rPr lang="en-US" dirty="0" smtClean="0"/>
              <a:t>They reduce the noise by dampening the pulsations in the exhaust gases by allowing them to expand slowly.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4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62276" y="1308326"/>
            <a:ext cx="4241683" cy="27971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024669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Working Requirements of a Silencer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1107"/>
            <a:ext cx="10515600" cy="3570847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maximum temperature in the exhaust system is around 750-850 ⁰C. So the material should be able to withstand these temperatures.</a:t>
            </a:r>
          </a:p>
          <a:p>
            <a:pPr algn="just"/>
            <a:r>
              <a:rPr lang="en-US" dirty="0" smtClean="0"/>
              <a:t>Other factors such as high temp. oxidation, de-icing, salt contamination and wet corrosion by condensates.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>
                <a:solidFill>
                  <a:schemeClr val="accent1"/>
                </a:solidFill>
              </a:rPr>
              <a:t>Mild Steel </a:t>
            </a:r>
            <a:r>
              <a:rPr lang="en-US" dirty="0" smtClean="0"/>
              <a:t>was used earlier. However, now the use is only in non-corrosive environment.</a:t>
            </a:r>
          </a:p>
          <a:p>
            <a:pPr algn="just">
              <a:buFont typeface="Wingdings" panose="05000000000000000000" pitchFamily="2" charset="2"/>
              <a:buChar char="Ø"/>
            </a:pPr>
            <a:r>
              <a:rPr lang="en-US" dirty="0" smtClean="0"/>
              <a:t>Material </a:t>
            </a:r>
            <a:r>
              <a:rPr lang="en-US" dirty="0" smtClean="0"/>
              <a:t>should have the following characteristics: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5" name="TextBox 4"/>
          <p:cNvSpPr txBox="1"/>
          <p:nvPr/>
        </p:nvSpPr>
        <p:spPr>
          <a:xfrm>
            <a:off x="838200" y="5145649"/>
            <a:ext cx="10515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lvl="1" algn="just"/>
            <a:r>
              <a:rPr lang="en-US" sz="2000" dirty="0">
                <a:solidFill>
                  <a:schemeClr val="accent1"/>
                </a:solidFill>
              </a:rPr>
              <a:t>High service temperature, high fatigue strength, high fracture toughness, machinability, economic, highly resistant to corrosion</a:t>
            </a:r>
            <a:r>
              <a:rPr lang="en-US" sz="2000" dirty="0" smtClean="0">
                <a:solidFill>
                  <a:schemeClr val="accent1"/>
                </a:solidFill>
              </a:rPr>
              <a:t>.</a:t>
            </a:r>
            <a:endParaRPr lang="en-IN" sz="2000" dirty="0"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4334208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Criteria for Material Selection of Silencer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308326"/>
            <a:ext cx="10515600" cy="4775951"/>
          </a:xfrm>
        </p:spPr>
        <p:txBody>
          <a:bodyPr>
            <a:normAutofit/>
          </a:bodyPr>
          <a:lstStyle/>
          <a:p>
            <a:pPr algn="just"/>
            <a:r>
              <a:rPr lang="en-US" dirty="0" smtClean="0"/>
              <a:t>The choice of the material is decided by the best possible combination of material properties.</a:t>
            </a:r>
          </a:p>
          <a:p>
            <a:pPr algn="just"/>
            <a:r>
              <a:rPr lang="en-US" dirty="0"/>
              <a:t>a</a:t>
            </a:r>
            <a:r>
              <a:rPr lang="en-US" dirty="0" smtClean="0"/>
              <a:t>) </a:t>
            </a:r>
            <a:r>
              <a:rPr lang="en-US" dirty="0" smtClean="0">
                <a:solidFill>
                  <a:schemeClr val="accent1"/>
                </a:solidFill>
              </a:rPr>
              <a:t>Functional properties: </a:t>
            </a:r>
            <a:r>
              <a:rPr lang="en-US" dirty="0" smtClean="0"/>
              <a:t>The correct combination of mechanical, physical and chemical properties to meet the functional requirements.</a:t>
            </a:r>
          </a:p>
          <a:p>
            <a:pPr algn="just"/>
            <a:r>
              <a:rPr lang="en-US" dirty="0" smtClean="0"/>
              <a:t>b) </a:t>
            </a:r>
            <a:r>
              <a:rPr lang="en-US" dirty="0" smtClean="0">
                <a:solidFill>
                  <a:schemeClr val="accent1"/>
                </a:solidFill>
              </a:rPr>
              <a:t>Manufacturing properties: </a:t>
            </a:r>
            <a:r>
              <a:rPr lang="en-US" dirty="0" smtClean="0"/>
              <a:t>should be easy to convert the material to required shape (ease of casting, forming, joining and machining).</a:t>
            </a:r>
          </a:p>
          <a:p>
            <a:pPr algn="just"/>
            <a:r>
              <a:rPr lang="en-US" dirty="0" smtClean="0"/>
              <a:t>c) </a:t>
            </a:r>
            <a:r>
              <a:rPr lang="en-US" dirty="0">
                <a:solidFill>
                  <a:schemeClr val="accent1"/>
                </a:solidFill>
              </a:rPr>
              <a:t>E</a:t>
            </a:r>
            <a:r>
              <a:rPr lang="en-US" dirty="0" smtClean="0">
                <a:solidFill>
                  <a:schemeClr val="accent1"/>
                </a:solidFill>
              </a:rPr>
              <a:t>conomic: </a:t>
            </a:r>
            <a:r>
              <a:rPr lang="en-US" dirty="0" smtClean="0"/>
              <a:t>cost of material and cost of processing the material should be bearable, availability and recycling aspect should also be accounted for.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749727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545123"/>
            <a:ext cx="10515600" cy="5334816"/>
          </a:xfrm>
        </p:spPr>
        <p:txBody>
          <a:bodyPr/>
          <a:lstStyle/>
          <a:p>
            <a:pPr algn="just"/>
            <a:r>
              <a:rPr lang="en-US" dirty="0" smtClean="0"/>
              <a:t>In reality, both material and process selection must be considered simultaneously since not all materials are compatible with every process.</a:t>
            </a:r>
          </a:p>
          <a:p>
            <a:pPr algn="just"/>
            <a:r>
              <a:rPr lang="en-US" dirty="0" smtClean="0">
                <a:solidFill>
                  <a:schemeClr val="accent1"/>
                </a:solidFill>
              </a:rPr>
              <a:t>Example: </a:t>
            </a:r>
            <a:r>
              <a:rPr lang="en-US" dirty="0" smtClean="0"/>
              <a:t>steel, nickel and titanium cannot be die cast, ceramics cannot be machined using conventional techniques. And complexity of shape limits the process choice further.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7</a:t>
            </a:fld>
            <a:endParaRPr lang="en-US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0139" y="3212531"/>
            <a:ext cx="3818684" cy="164961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08823" y="3212531"/>
            <a:ext cx="3579544" cy="268814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16579" y="3212531"/>
            <a:ext cx="2374950" cy="1162500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605477" y="3212531"/>
            <a:ext cx="2111101" cy="1162500"/>
          </a:xfrm>
          <a:prstGeom prst="rect">
            <a:avLst/>
          </a:prstGeom>
        </p:spPr>
      </p:pic>
      <p:sp>
        <p:nvSpPr>
          <p:cNvPr id="9" name="TextBox 8"/>
          <p:cNvSpPr txBox="1"/>
          <p:nvPr/>
        </p:nvSpPr>
        <p:spPr>
          <a:xfrm>
            <a:off x="7677797" y="4448908"/>
            <a:ext cx="4077564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Components of the exhaust system, (from left to right) exhaust manifold, muffler assembly, hangar rod and intermediate pipe.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5236932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Metal combinations used Worldwide</a:t>
            </a:r>
            <a:endParaRPr lang="en-IN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194026"/>
            <a:ext cx="10515600" cy="4907836"/>
          </a:xfrm>
        </p:spPr>
        <p:txBody>
          <a:bodyPr/>
          <a:lstStyle/>
          <a:p>
            <a:r>
              <a:rPr lang="en-US" dirty="0" smtClean="0">
                <a:solidFill>
                  <a:schemeClr val="accent1"/>
                </a:solidFill>
              </a:rPr>
              <a:t>Aluminized steel:</a:t>
            </a:r>
          </a:p>
          <a:p>
            <a:pPr lvl="1"/>
            <a:r>
              <a:rPr lang="en-US" dirty="0" smtClean="0"/>
              <a:t>Attempt to make material more corrosion resistant, aluminized coating oxidizes to protect the underlying metal. However, any abrasion on the coating compromises in inner material.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Stainless steel:</a:t>
            </a:r>
          </a:p>
          <a:p>
            <a:pPr lvl="1"/>
            <a:r>
              <a:rPr lang="en-US" dirty="0" smtClean="0"/>
              <a:t>They offer some protection from weathering and damage, but it will also eventually rust.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Cast Iron:</a:t>
            </a:r>
          </a:p>
          <a:p>
            <a:pPr lvl="1"/>
            <a:r>
              <a:rPr lang="en-US" dirty="0" smtClean="0"/>
              <a:t>Used mainly for exhaust manifold, very strong but heavy. It will also eventually rust and become brittle over time.</a:t>
            </a:r>
          </a:p>
          <a:p>
            <a:r>
              <a:rPr lang="en-US" dirty="0" smtClean="0">
                <a:solidFill>
                  <a:schemeClr val="accent1"/>
                </a:solidFill>
              </a:rPr>
              <a:t>Alloying metals:</a:t>
            </a:r>
          </a:p>
          <a:p>
            <a:pPr lvl="1"/>
            <a:r>
              <a:rPr lang="en-US" dirty="0" smtClean="0"/>
              <a:t>Chromium, nickel, manganese, molybdenum, silicon and titanium.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943867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 smtClean="0"/>
              <a:t>Effects of the alloying elements on </a:t>
            </a:r>
            <a:r>
              <a:rPr lang="en-US" dirty="0"/>
              <a:t>S</a:t>
            </a:r>
            <a:r>
              <a:rPr lang="en-US" dirty="0" smtClean="0"/>
              <a:t>tainless Steel.</a:t>
            </a:r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EDEEB96-EEF2-A041-AEC4-04121E2F9632}" type="slidenum">
              <a:rPr lang="en-US" smtClean="0"/>
              <a:pPr/>
              <a:t>9</a:t>
            </a:fld>
            <a:endParaRPr lang="en-US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87265109"/>
              </p:ext>
            </p:extLst>
          </p:nvPr>
        </p:nvGraphicFramePr>
        <p:xfrm>
          <a:off x="838201" y="1289438"/>
          <a:ext cx="5553807" cy="47599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384372">
                  <a:extLst>
                    <a:ext uri="{9D8B030D-6E8A-4147-A177-3AD203B41FA5}">
                      <a16:colId xmlns:a16="http://schemas.microsoft.com/office/drawing/2014/main" val="599903169"/>
                    </a:ext>
                  </a:extLst>
                </a:gridCol>
                <a:gridCol w="4169435">
                  <a:extLst>
                    <a:ext uri="{9D8B030D-6E8A-4147-A177-3AD203B41FA5}">
                      <a16:colId xmlns:a16="http://schemas.microsoft.com/office/drawing/2014/main" val="1427594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Chromium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Oxidation resistance increases at Cr levels above</a:t>
                      </a:r>
                      <a:r>
                        <a:rPr lang="en-US" baseline="0" dirty="0" smtClean="0"/>
                        <a:t> 10.5%.</a:t>
                      </a:r>
                    </a:p>
                    <a:p>
                      <a:pPr algn="just"/>
                      <a:r>
                        <a:rPr lang="en-US" baseline="0" dirty="0" smtClean="0"/>
                        <a:t>High content can adversely affect fabric ability and weld ability.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30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Nickel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Enhances</a:t>
                      </a:r>
                      <a:r>
                        <a:rPr lang="en-US" baseline="0" dirty="0" smtClean="0"/>
                        <a:t> mechanical properties and fabrication characteristics.</a:t>
                      </a:r>
                    </a:p>
                    <a:p>
                      <a:pPr algn="just"/>
                      <a:r>
                        <a:rPr lang="en-US" baseline="0" dirty="0" smtClean="0"/>
                        <a:t>Can minimize damage of surface oxide during temperature cycling.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5739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Manganese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In moderate quantities,</a:t>
                      </a:r>
                      <a:r>
                        <a:rPr lang="en-US" baseline="0" dirty="0" smtClean="0"/>
                        <a:t> performs many functions attributed to nickel.</a:t>
                      </a:r>
                    </a:p>
                    <a:p>
                      <a:pPr algn="just"/>
                      <a:r>
                        <a:rPr lang="en-US" baseline="0" dirty="0" smtClean="0"/>
                        <a:t>Interacts with Sulphur to form manganese </a:t>
                      </a:r>
                      <a:r>
                        <a:rPr lang="en-US" baseline="0" dirty="0" err="1" smtClean="0"/>
                        <a:t>sulphide</a:t>
                      </a:r>
                      <a:r>
                        <a:rPr lang="en-US" baseline="0" dirty="0" smtClean="0"/>
                        <a:t> which affects corrosion resistance.</a:t>
                      </a:r>
                    </a:p>
                    <a:p>
                      <a:pPr algn="just"/>
                      <a:r>
                        <a:rPr lang="en-US" baseline="0" dirty="0" smtClean="0"/>
                        <a:t>Improves adhesion of oxide film and improves oxidation resistance.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17040576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93062311"/>
              </p:ext>
            </p:extLst>
          </p:nvPr>
        </p:nvGraphicFramePr>
        <p:xfrm>
          <a:off x="6544408" y="1289438"/>
          <a:ext cx="5553807" cy="3845560"/>
        </p:xfrm>
        <a:graphic>
          <a:graphicData uri="http://schemas.openxmlformats.org/drawingml/2006/table">
            <a:tbl>
              <a:tblPr firstRow="1" bandRow="1">
                <a:tableStyleId>{B301B821-A1FF-4177-AEE7-76D212191A09}</a:tableStyleId>
              </a:tblPr>
              <a:tblGrid>
                <a:gridCol w="1509346">
                  <a:extLst>
                    <a:ext uri="{9D8B030D-6E8A-4147-A177-3AD203B41FA5}">
                      <a16:colId xmlns:a16="http://schemas.microsoft.com/office/drawing/2014/main" val="599903169"/>
                    </a:ext>
                  </a:extLst>
                </a:gridCol>
                <a:gridCol w="4044461">
                  <a:extLst>
                    <a:ext uri="{9D8B030D-6E8A-4147-A177-3AD203B41FA5}">
                      <a16:colId xmlns:a16="http://schemas.microsoft.com/office/drawing/2014/main" val="142759402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Element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smtClean="0"/>
                        <a:t>Effect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99588185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Molybdenum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In combination with chromium is very effective for passive film stabilization in the presence of chlorides.</a:t>
                      </a:r>
                    </a:p>
                    <a:p>
                      <a:pPr algn="just"/>
                      <a:r>
                        <a:rPr lang="en-US" dirty="0" smtClean="0"/>
                        <a:t>Effective in increasing resistance to the initiation of pitting and crevice corrosion.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693025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lang="en-US" dirty="0" smtClean="0"/>
                        <a:t>Carbon</a:t>
                      </a:r>
                      <a:endParaRPr lang="en-IN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just"/>
                      <a:r>
                        <a:rPr lang="en-US" dirty="0" smtClean="0"/>
                        <a:t>Provides strength in high temperature applications.</a:t>
                      </a:r>
                    </a:p>
                    <a:p>
                      <a:pPr algn="just"/>
                      <a:r>
                        <a:rPr lang="en-US" dirty="0" smtClean="0"/>
                        <a:t>Detrimental to corrosion resistance through reaction with chromium to form chromium carbide.</a:t>
                      </a:r>
                    </a:p>
                    <a:p>
                      <a:pPr algn="just"/>
                      <a:r>
                        <a:rPr lang="en-US" dirty="0" smtClean="0"/>
                        <a:t>Detrimental to toughness in ferrite grades.</a:t>
                      </a:r>
                      <a:endParaRPr lang="en-IN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6657397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1247886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1236</TotalTime>
  <Words>834</Words>
  <Application>Microsoft Office PowerPoint</Application>
  <PresentationFormat>Widescreen</PresentationFormat>
  <Paragraphs>187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8" baseType="lpstr">
      <vt:lpstr>Arial</vt:lpstr>
      <vt:lpstr>Bookman Old Style</vt:lpstr>
      <vt:lpstr>Calibri</vt:lpstr>
      <vt:lpstr>Source Sans Pro</vt:lpstr>
      <vt:lpstr>Wingdings</vt:lpstr>
      <vt:lpstr>Office Theme</vt:lpstr>
      <vt:lpstr>Case Study on Material Selection for Automobile Silencer</vt:lpstr>
      <vt:lpstr>What is an Automobile Silencer?</vt:lpstr>
      <vt:lpstr>Technical Aspects</vt:lpstr>
      <vt:lpstr>Purpose of the Silencer</vt:lpstr>
      <vt:lpstr>Working Requirements of a Silencer</vt:lpstr>
      <vt:lpstr>Criteria for Material Selection of Silencer</vt:lpstr>
      <vt:lpstr>PowerPoint Presentation</vt:lpstr>
      <vt:lpstr>Metal combinations used Worldwide</vt:lpstr>
      <vt:lpstr>Effects of the alloying elements on Stainless Steel.</vt:lpstr>
      <vt:lpstr>PowerPoint Presentation</vt:lpstr>
      <vt:lpstr>Some Materials used for Silencers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Microsoft Office User</dc:creator>
  <cp:lastModifiedBy>IIITDM</cp:lastModifiedBy>
  <cp:revision>112</cp:revision>
  <dcterms:created xsi:type="dcterms:W3CDTF">2016-10-19T11:41:44Z</dcterms:created>
  <dcterms:modified xsi:type="dcterms:W3CDTF">2023-02-01T07:37:05Z</dcterms:modified>
</cp:coreProperties>
</file>