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98" r:id="rId3"/>
    <p:sldId id="605" r:id="rId4"/>
    <p:sldId id="606" r:id="rId5"/>
    <p:sldId id="607" r:id="rId6"/>
    <p:sldId id="740" r:id="rId7"/>
    <p:sldId id="29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6" r:id="rId16"/>
    <p:sldId id="28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388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CB1E19-955A-456C-9E5D-553061E3F00B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FBC38F-76A6-475D-9A87-1AA0B17BE2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795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4E50-9F75-4DA7-AD0F-4A53F33CAD71}" type="datetime1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AEBA-54C1-46AE-B9E9-BABC12F758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737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19BBA-3CEC-4F9D-8CFD-0F564BA72DCF}" type="datetime1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AEBA-54C1-46AE-B9E9-BABC12F758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583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2067-29E4-4E30-A301-5F219282EE4A}" type="datetime1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AEBA-54C1-46AE-B9E9-BABC12F758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348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9829-FB65-4A74-B93B-A2AC0DB3CA32}" type="datetime1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AEBA-54C1-46AE-B9E9-BABC12F758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306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48FA-12EB-49D9-9A61-EBD84431EF7A}" type="datetime1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AEBA-54C1-46AE-B9E9-BABC12F758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411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E4C9B-7394-44BA-BD30-2FF87C825A48}" type="datetime1">
              <a:rPr lang="en-IN" smtClean="0"/>
              <a:t>23-01-2023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AEBA-54C1-46AE-B9E9-BABC12F758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652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86D17-2118-47D8-B830-EFA5A080548D}" type="datetime1">
              <a:rPr lang="en-IN" smtClean="0"/>
              <a:t>23-01-2023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AEBA-54C1-46AE-B9E9-BABC12F758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304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E7C01-0CB4-4708-85FC-6ABDAE56C6E9}" type="datetime1">
              <a:rPr lang="en-IN" smtClean="0"/>
              <a:t>23-01-2023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AEBA-54C1-46AE-B9E9-BABC12F758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580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FCED3-45F8-402A-AA03-55028586046B}" type="datetime1">
              <a:rPr lang="en-IN" smtClean="0"/>
              <a:t>23-01-2023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AEBA-54C1-46AE-B9E9-BABC12F758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165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32DD-8FE3-42BF-9189-77504FF52A2E}" type="datetime1">
              <a:rPr lang="en-IN" smtClean="0"/>
              <a:t>23-01-2023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AEBA-54C1-46AE-B9E9-BABC12F758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769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7DCB7-B57A-4F0A-B618-78C9CD8220ED}" type="datetime1">
              <a:rPr lang="en-IN" smtClean="0"/>
              <a:t>23-01-2023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AEBA-54C1-46AE-B9E9-BABC12F758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991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A31BE-42BD-4507-AD17-26440FDCE293}" type="datetime1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3AEBA-54C1-46AE-B9E9-BABC12F758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174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8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052120"/>
            <a:ext cx="9144000" cy="6858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Material Selection - Case study Automobile</a:t>
            </a:r>
          </a:p>
          <a:p>
            <a:r>
              <a:rPr lang="en-US" sz="2800" dirty="0"/>
              <a:t>By Dr </a:t>
            </a:r>
            <a:r>
              <a:rPr lang="en-US" sz="2800" dirty="0" err="1"/>
              <a:t>Rino</a:t>
            </a:r>
            <a:r>
              <a:rPr lang="en-US" sz="2800" dirty="0"/>
              <a:t> Nelson</a:t>
            </a:r>
            <a:endParaRPr lang="en-IN" sz="2800" dirty="0"/>
          </a:p>
        </p:txBody>
      </p:sp>
      <p:pic>
        <p:nvPicPr>
          <p:cNvPr id="9" name="Picture 2" descr="9780763778330: The Essence of Materials for Engineers - AbeBooks - Messler,  Jr. Robert W.: 076377833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00" b="9398"/>
          <a:stretch/>
        </p:blipFill>
        <p:spPr bwMode="auto">
          <a:xfrm>
            <a:off x="5105400" y="80193"/>
            <a:ext cx="3848100" cy="397192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7596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AEBA-54C1-46AE-B9E9-BABC12F758AA}" type="slidenum">
              <a:rPr lang="en-IN" smtClean="0"/>
              <a:t>10</a:t>
            </a:fld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2800" dirty="0"/>
              <a:t>Flywheel – Design Constrain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6515100"/>
            <a:ext cx="9144000" cy="3429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855452-958B-41CB-B350-CB15F45BF6A4}"/>
              </a:ext>
            </a:extLst>
          </p:cNvPr>
          <p:cNvSpPr txBox="1"/>
          <p:nvPr/>
        </p:nvSpPr>
        <p:spPr>
          <a:xfrm>
            <a:off x="365124" y="1043285"/>
            <a:ext cx="83535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231F20"/>
                </a:solidFill>
                <a:latin typeface="AdvP45DC7B"/>
              </a:rPr>
              <a:t>An efficient flywheel of the first type stores as much energy per unit weight as possible, without failing.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37EE8E-9581-46E6-9394-9A3BA87C1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541" y="1664091"/>
            <a:ext cx="1551008" cy="8304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DC688E-9C92-45A1-A538-977BC5008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2340" y="2952302"/>
            <a:ext cx="1943575" cy="7443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D06F22A-EF75-4698-BDD6-881F015A04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1696" y="2255739"/>
            <a:ext cx="1880868" cy="5300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966FE50-8C4D-487F-B2A4-6B4DA326AA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9402" y="3319175"/>
            <a:ext cx="3385948" cy="256472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68A21D7-ADF1-4CB1-8922-6C602406A2CC}"/>
              </a:ext>
            </a:extLst>
          </p:cNvPr>
          <p:cNvSpPr txBox="1"/>
          <p:nvPr/>
        </p:nvSpPr>
        <p:spPr>
          <a:xfrm>
            <a:off x="232739" y="5242491"/>
            <a:ext cx="4641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231F20"/>
                </a:solidFill>
                <a:latin typeface="AdvP45DC7B"/>
              </a:rPr>
              <a:t>The mass of the disk is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3B765A2-E81C-4422-83F5-5786230EF8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3664" y="5191052"/>
            <a:ext cx="1784420" cy="47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127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AEBA-54C1-46AE-B9E9-BABC12F758AA}" type="slidenum">
              <a:rPr lang="en-IN" smtClean="0"/>
              <a:t>11</a:t>
            </a:fld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2800" dirty="0"/>
              <a:t>Flywheel – Design Constrain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6557630"/>
            <a:ext cx="9144000" cy="3429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71F2E8-243E-4A70-9E67-D56778A3C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592" y="1467218"/>
            <a:ext cx="1501811" cy="65696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FA3C9E2-8791-494C-BDAD-340503F9E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1032" y="3508137"/>
            <a:ext cx="3629401" cy="68211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AF1B621-5A7D-4BFD-9CC0-0A1243C8BB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9918" y="4177119"/>
            <a:ext cx="1340982" cy="75149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EF441BA-BD43-458A-A4D5-1183CBCC5E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3914" y="5679638"/>
            <a:ext cx="932989" cy="59727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0A1724E-2A42-497F-8A54-F6857C62F40A}"/>
              </a:ext>
            </a:extLst>
          </p:cNvPr>
          <p:cNvSpPr txBox="1"/>
          <p:nvPr/>
        </p:nvSpPr>
        <p:spPr>
          <a:xfrm>
            <a:off x="27320" y="944488"/>
            <a:ext cx="73478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231F20"/>
                </a:solidFill>
                <a:latin typeface="AdvP45DC7B"/>
              </a:rPr>
              <a:t>The quantity to be maximized is the kinetic energy per unit mass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37D193-EAFA-4A47-A3AF-D0BA1E4E7B54}"/>
              </a:ext>
            </a:extLst>
          </p:cNvPr>
          <p:cNvSpPr txBox="1"/>
          <p:nvPr/>
        </p:nvSpPr>
        <p:spPr>
          <a:xfrm>
            <a:off x="201612" y="2290152"/>
            <a:ext cx="87407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231F20"/>
                </a:solidFill>
                <a:latin typeface="AdvP45DC7B"/>
              </a:rPr>
              <a:t>As the flywheel is spun up, the energy stored in it increases, but so does the centrifugal stress.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2129DA-AC7A-47DE-8989-35593AFCA638}"/>
              </a:ext>
            </a:extLst>
          </p:cNvPr>
          <p:cNvSpPr txBox="1"/>
          <p:nvPr/>
        </p:nvSpPr>
        <p:spPr>
          <a:xfrm>
            <a:off x="442911" y="3005491"/>
            <a:ext cx="8258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231F20"/>
                </a:solidFill>
                <a:latin typeface="AdvP45DC7B"/>
              </a:rPr>
              <a:t>The maximum principal stress in a spinning disk of uniform thickness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99AEC9-1690-4190-B963-2F3AEE3B1345}"/>
              </a:ext>
            </a:extLst>
          </p:cNvPr>
          <p:cNvSpPr txBox="1"/>
          <p:nvPr/>
        </p:nvSpPr>
        <p:spPr>
          <a:xfrm>
            <a:off x="667709" y="4310433"/>
            <a:ext cx="6242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231F20"/>
                </a:solidFill>
                <a:latin typeface="AdvP45DC7B"/>
              </a:rPr>
              <a:t>This stress must not exceed the failure stress </a:t>
            </a:r>
            <a:r>
              <a:rPr lang="el-GR" sz="1800" b="0" i="0" u="none" strike="noStrike" baseline="0" dirty="0">
                <a:solidFill>
                  <a:srgbClr val="231F20"/>
                </a:solidFill>
                <a:latin typeface="AdvP45DC7B"/>
              </a:rPr>
              <a:t>σ</a:t>
            </a:r>
            <a:r>
              <a:rPr lang="en-US" sz="1800" b="0" i="0" u="none" strike="noStrike" baseline="-25000" dirty="0">
                <a:solidFill>
                  <a:srgbClr val="231F20"/>
                </a:solidFill>
                <a:latin typeface="AdvP45DC7B"/>
              </a:rPr>
              <a:t>f</a:t>
            </a:r>
            <a:endParaRPr lang="en-US" baseline="-25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C23D98-D2C0-423A-96B9-8B76A4DAFE64}"/>
              </a:ext>
            </a:extLst>
          </p:cNvPr>
          <p:cNvSpPr txBox="1"/>
          <p:nvPr/>
        </p:nvSpPr>
        <p:spPr>
          <a:xfrm>
            <a:off x="187583" y="4968719"/>
            <a:ext cx="6999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231F20"/>
                </a:solidFill>
                <a:latin typeface="AdvP45DC7B"/>
              </a:rPr>
              <a:t>This sets an upper limit to the angular velocity, </a:t>
            </a:r>
            <a:r>
              <a:rPr lang="en-US" sz="1800" b="0" i="0" u="none" strike="noStrike" baseline="0" dirty="0">
                <a:solidFill>
                  <a:srgbClr val="231F20"/>
                </a:solidFill>
                <a:latin typeface="AdvP4C4E51"/>
              </a:rPr>
              <a:t>!</a:t>
            </a:r>
            <a:r>
              <a:rPr lang="en-US" sz="1800" b="0" i="0" u="none" strike="noStrike" baseline="0" dirty="0">
                <a:solidFill>
                  <a:srgbClr val="231F20"/>
                </a:solidFill>
                <a:latin typeface="AdvP45DC7B"/>
              </a:rPr>
              <a:t>, and disk radius, </a:t>
            </a:r>
            <a:r>
              <a:rPr lang="en-US" sz="1800" b="0" i="0" u="none" strike="noStrike" baseline="0" dirty="0">
                <a:solidFill>
                  <a:srgbClr val="231F20"/>
                </a:solidFill>
                <a:latin typeface="AdvP43F378"/>
              </a:rPr>
              <a:t>R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0F5D82-B67B-42A9-84EC-FB1A51BD4DD4}"/>
              </a:ext>
            </a:extLst>
          </p:cNvPr>
          <p:cNvSpPr txBox="1"/>
          <p:nvPr/>
        </p:nvSpPr>
        <p:spPr>
          <a:xfrm>
            <a:off x="667709" y="5615375"/>
            <a:ext cx="50720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231F20"/>
                </a:solidFill>
                <a:latin typeface="AdvP45DC7B"/>
              </a:rPr>
              <a:t>The best materials for high-performance flywheels are those with high values of the material 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016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AEBA-54C1-46AE-B9E9-BABC12F758AA}" type="slidenum">
              <a:rPr lang="en-IN" smtClean="0"/>
              <a:t>12</a:t>
            </a:fld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2800" dirty="0"/>
              <a:t>Flywheel – Design Constrain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6515100"/>
            <a:ext cx="9144000" cy="3429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0759D8-8A79-411F-9841-5E6EED745BC7}"/>
              </a:ext>
            </a:extLst>
          </p:cNvPr>
          <p:cNvSpPr txBox="1"/>
          <p:nvPr/>
        </p:nvSpPr>
        <p:spPr>
          <a:xfrm>
            <a:off x="98425" y="844549"/>
            <a:ext cx="4641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231F20"/>
                </a:solidFill>
                <a:latin typeface="AdvP45DC7B"/>
              </a:rPr>
              <a:t>The energy per unit volume at a given </a:t>
            </a:r>
            <a:r>
              <a:rPr lang="en-US" dirty="0">
                <a:solidFill>
                  <a:srgbClr val="231F20"/>
                </a:solidFill>
                <a:latin typeface="AdvP4C4E51"/>
                <a:cs typeface="Times New Roman" panose="02020603050405020304" pitchFamily="18" charset="0"/>
              </a:rPr>
              <a:t>ω</a:t>
            </a:r>
            <a:r>
              <a:rPr lang="en-US" sz="1800" b="0" i="0" u="none" strike="noStrike" baseline="0" dirty="0">
                <a:solidFill>
                  <a:srgbClr val="231F20"/>
                </a:solidFill>
                <a:latin typeface="AdvP4C4E51"/>
              </a:rPr>
              <a:t> </a:t>
            </a:r>
            <a:r>
              <a:rPr lang="en-US" sz="1800" b="0" i="0" u="none" strike="noStrike" baseline="0" dirty="0">
                <a:solidFill>
                  <a:srgbClr val="231F20"/>
                </a:solidFill>
                <a:latin typeface="AdvP45DC7B"/>
              </a:rPr>
              <a:t>is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00BC28-474E-4668-BFE8-A0E361A5D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959" y="1468887"/>
            <a:ext cx="1510041" cy="67524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3372EF8-36AC-4EA8-84BB-6C8030196FF9}"/>
              </a:ext>
            </a:extLst>
          </p:cNvPr>
          <p:cNvSpPr txBox="1"/>
          <p:nvPr/>
        </p:nvSpPr>
        <p:spPr>
          <a:xfrm>
            <a:off x="403224" y="2413079"/>
            <a:ext cx="49236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231F20"/>
                </a:solidFill>
                <a:latin typeface="AdvP45DC7B"/>
              </a:rPr>
              <a:t>Both </a:t>
            </a:r>
            <a:r>
              <a:rPr lang="en-US" sz="1800" b="0" i="0" u="none" strike="noStrike" baseline="0" dirty="0">
                <a:solidFill>
                  <a:srgbClr val="231F20"/>
                </a:solidFill>
                <a:latin typeface="AdvP43F378"/>
              </a:rPr>
              <a:t>R </a:t>
            </a:r>
            <a:r>
              <a:rPr lang="en-US" sz="1800" b="0" i="0" u="none" strike="noStrike" baseline="0" dirty="0">
                <a:solidFill>
                  <a:srgbClr val="231F20"/>
                </a:solidFill>
                <a:latin typeface="AdvP45DC7B"/>
              </a:rPr>
              <a:t>and </a:t>
            </a:r>
            <a:r>
              <a:rPr lang="el-GR" sz="18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1800" b="0" i="0" u="none" strike="noStrike" baseline="0" dirty="0">
                <a:solidFill>
                  <a:srgbClr val="231F20"/>
                </a:solidFill>
                <a:latin typeface="AdvP4C4E51"/>
              </a:rPr>
              <a:t> </a:t>
            </a:r>
            <a:r>
              <a:rPr lang="en-US" sz="1800" b="0" i="0" u="none" strike="noStrike" baseline="0" dirty="0">
                <a:solidFill>
                  <a:srgbClr val="231F20"/>
                </a:solidFill>
                <a:latin typeface="AdvP45DC7B"/>
              </a:rPr>
              <a:t>are fixed by the design, so the best material is now that with the greatest value of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043600-FEC9-4728-A856-06954F552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5962" y="3156908"/>
            <a:ext cx="1025352" cy="342900"/>
          </a:xfrm>
          <a:prstGeom prst="rect">
            <a:avLst/>
          </a:prstGeom>
        </p:spPr>
      </p:pic>
      <p:pic>
        <p:nvPicPr>
          <p:cNvPr id="1026" name="Picture 2" descr="Engine Flywheel Construction | Car Construction">
            <a:extLst>
              <a:ext uri="{FF2B5EF4-FFF2-40B4-BE49-F238E27FC236}">
                <a16:creationId xmlns:a16="http://schemas.microsoft.com/office/drawing/2014/main" id="{75B79277-5104-4130-9171-B041EFF70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544" y="2907279"/>
            <a:ext cx="3886643" cy="344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r Automotive Flywheel Basics | Lightweight honda nissan">
            <a:extLst>
              <a:ext uri="{FF2B5EF4-FFF2-40B4-BE49-F238E27FC236}">
                <a16:creationId xmlns:a16="http://schemas.microsoft.com/office/drawing/2014/main" id="{C262611B-ECFF-46CD-B5BD-9A8665FC5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3597306"/>
            <a:ext cx="3226095" cy="27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1931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AEBA-54C1-46AE-B9E9-BABC12F758AA}" type="slidenum">
              <a:rPr lang="en-IN" smtClean="0"/>
              <a:t>13</a:t>
            </a:fld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2800" dirty="0"/>
              <a:t>Flywheel – Ashby Chart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6515100"/>
            <a:ext cx="9144000" cy="3429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575117-A9D2-4532-AA9F-7DB5FE971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282" y="823697"/>
            <a:ext cx="7289318" cy="553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128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AEBA-54C1-46AE-B9E9-BABC12F758AA}" type="slidenum">
              <a:rPr lang="en-IN" smtClean="0"/>
              <a:t>14</a:t>
            </a:fld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2800" dirty="0"/>
              <a:t>Flywheel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6515100"/>
            <a:ext cx="9144000" cy="3429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666F78-6ABE-4D9D-9ACB-7B4E8B758AF1}"/>
              </a:ext>
            </a:extLst>
          </p:cNvPr>
          <p:cNvSpPr txBox="1"/>
          <p:nvPr/>
        </p:nvSpPr>
        <p:spPr>
          <a:xfrm>
            <a:off x="233361" y="2803507"/>
            <a:ext cx="8677275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231F20"/>
                </a:solidFill>
                <a:latin typeface="AdvP45DC7B"/>
              </a:rPr>
              <a:t>But why lead flywheels </a:t>
            </a:r>
            <a:r>
              <a:rPr lang="en-US" dirty="0">
                <a:solidFill>
                  <a:srgbClr val="231F20"/>
                </a:solidFill>
                <a:latin typeface="AdvP45DC7B"/>
              </a:rPr>
              <a:t>for</a:t>
            </a:r>
            <a:r>
              <a:rPr lang="en-US" sz="1800" b="0" i="0" u="none" strike="noStrike" baseline="0" dirty="0">
                <a:solidFill>
                  <a:srgbClr val="231F20"/>
                </a:solidFill>
                <a:latin typeface="AdvP45DC7B"/>
              </a:rPr>
              <a:t> children’s toys? There could hardly be two more different materials than CFRP and lead: the one, strong and light,</a:t>
            </a:r>
          </a:p>
          <a:p>
            <a:pPr algn="l"/>
            <a:r>
              <a:rPr lang="en-US" sz="1800" b="0" i="0" u="none" strike="noStrike" baseline="0" dirty="0">
                <a:solidFill>
                  <a:srgbClr val="231F20"/>
                </a:solidFill>
                <a:latin typeface="AdvP45DC7B"/>
              </a:rPr>
              <a:t>			 the other, soft and heavy. </a:t>
            </a:r>
          </a:p>
          <a:p>
            <a:pPr algn="l"/>
            <a:endParaRPr lang="en-US" dirty="0">
              <a:solidFill>
                <a:srgbClr val="231F20"/>
              </a:solidFill>
              <a:latin typeface="AdvP45DC7B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231F20"/>
                </a:solidFill>
                <a:latin typeface="AdvP45DC7B"/>
              </a:rPr>
              <a:t>The angular velocity </a:t>
            </a:r>
            <a:r>
              <a:rPr lang="el-GR" sz="18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1800" b="0" i="0" u="none" strike="noStrike" baseline="0" dirty="0">
                <a:solidFill>
                  <a:srgbClr val="231F20"/>
                </a:solidFill>
                <a:latin typeface="AdvP4C4E51"/>
              </a:rPr>
              <a:t> </a:t>
            </a:r>
            <a:r>
              <a:rPr lang="en-US" sz="1800" b="0" i="0" u="none" strike="noStrike" baseline="0" dirty="0">
                <a:solidFill>
                  <a:srgbClr val="231F20"/>
                </a:solidFill>
                <a:latin typeface="AdvP45DC7B"/>
              </a:rPr>
              <a:t>is limited instead by the drive mechanism (pull-string, friction drive). Then as we have seen, the best material is that with the largest density. </a:t>
            </a:r>
          </a:p>
          <a:p>
            <a:pPr algn="l"/>
            <a:endParaRPr lang="en-US" dirty="0">
              <a:solidFill>
                <a:srgbClr val="231F20"/>
              </a:solidFill>
              <a:latin typeface="AdvP45DC7B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231F20"/>
                </a:solidFill>
                <a:latin typeface="AdvP45DC7B"/>
              </a:rPr>
              <a:t>The second selection line on the chart </a:t>
            </a:r>
            <a:r>
              <a:rPr lang="en-US" sz="1800" b="0" i="0" u="none" strike="noStrike" baseline="0" dirty="0">
                <a:solidFill>
                  <a:srgbClr val="231F20"/>
                </a:solidFill>
                <a:latin typeface="AdvP45DC7B"/>
                <a:sym typeface="Wingdings" panose="05000000000000000000" pitchFamily="2" charset="2"/>
              </a:rPr>
              <a:t> </a:t>
            </a:r>
            <a:r>
              <a:rPr lang="en-US" sz="1800" b="0" i="0" u="none" strike="noStrike" baseline="0" dirty="0">
                <a:solidFill>
                  <a:srgbClr val="231F20"/>
                </a:solidFill>
                <a:latin typeface="AdvP45DC7B"/>
              </a:rPr>
              <a:t>We seek materials in Search Area 2 to the</a:t>
            </a:r>
          </a:p>
          <a:p>
            <a:pPr algn="l"/>
            <a:r>
              <a:rPr lang="en-US" sz="1800" b="0" i="0" u="none" strike="noStrike" baseline="0" dirty="0">
                <a:solidFill>
                  <a:srgbClr val="231F20"/>
                </a:solidFill>
                <a:latin typeface="AdvP45DC7B"/>
              </a:rPr>
              <a:t>right of this line. </a:t>
            </a:r>
          </a:p>
          <a:p>
            <a:pPr algn="l"/>
            <a:endParaRPr lang="en-US" dirty="0">
              <a:solidFill>
                <a:srgbClr val="231F20"/>
              </a:solidFill>
              <a:latin typeface="AdvP45DC7B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231F20"/>
                </a:solidFill>
                <a:latin typeface="AdvP45DC7B"/>
              </a:rPr>
              <a:t>Lead is good. Cast iron is less good, but cheaper. Gold, platinum, and uranium (not shown on the chart) are better, but may be thought unsuitable for other reasons.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B6ECF8-E75B-4A80-8E52-C891F607CE53}"/>
              </a:ext>
            </a:extLst>
          </p:cNvPr>
          <p:cNvSpPr txBox="1"/>
          <p:nvPr/>
        </p:nvSpPr>
        <p:spPr>
          <a:xfrm>
            <a:off x="233361" y="976915"/>
            <a:ext cx="8677275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231F20"/>
                </a:solidFill>
                <a:latin typeface="AdvP45DC7B"/>
              </a:rPr>
              <a:t>Candidate materials with high values of </a:t>
            </a:r>
            <a:r>
              <a:rPr lang="en-US" sz="1800" b="0" i="0" u="none" strike="noStrike" baseline="0" dirty="0">
                <a:solidFill>
                  <a:srgbClr val="231F20"/>
                </a:solidFill>
                <a:latin typeface="AdvP43F378"/>
              </a:rPr>
              <a:t>M</a:t>
            </a:r>
            <a:r>
              <a:rPr lang="en-US" sz="1800" b="0" i="0" u="none" strike="noStrike" baseline="-25000" dirty="0">
                <a:solidFill>
                  <a:srgbClr val="231F20"/>
                </a:solidFill>
                <a:latin typeface="AdvP43F378"/>
              </a:rPr>
              <a:t>1</a:t>
            </a:r>
            <a:r>
              <a:rPr lang="en-US" sz="800" b="0" i="0" u="none" strike="noStrike" baseline="0" dirty="0">
                <a:solidFill>
                  <a:srgbClr val="231F20"/>
                </a:solidFill>
                <a:latin typeface="AdvTimes"/>
              </a:rPr>
              <a:t> </a:t>
            </a:r>
            <a:r>
              <a:rPr lang="en-US" sz="1800" b="0" i="0" u="none" strike="noStrike" baseline="0" dirty="0">
                <a:solidFill>
                  <a:srgbClr val="231F20"/>
                </a:solidFill>
                <a:latin typeface="AdvTimes"/>
              </a:rPr>
              <a:t>lie in the search region towards the top left. </a:t>
            </a:r>
          </a:p>
          <a:p>
            <a:pPr algn="l"/>
            <a:endParaRPr lang="en-US" dirty="0">
              <a:solidFill>
                <a:srgbClr val="231F20"/>
              </a:solidFill>
              <a:latin typeface="AdvTimes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231F20"/>
                </a:solidFill>
                <a:latin typeface="AdvTimes"/>
              </a:rPr>
              <a:t>The best choices are unexpected ones:</a:t>
            </a:r>
          </a:p>
          <a:p>
            <a:pPr algn="l"/>
            <a:r>
              <a:rPr lang="en-US" sz="1800" b="0" i="0" u="none" strike="noStrike" baseline="0" dirty="0">
                <a:solidFill>
                  <a:srgbClr val="231F20"/>
                </a:solidFill>
                <a:latin typeface="AdvTimes"/>
              </a:rPr>
              <a:t>composites, particularly CFRP, high strength titanium alloys and some ceramics, but these are ruled out by their low toughness.</a:t>
            </a:r>
          </a:p>
        </p:txBody>
      </p:sp>
    </p:spTree>
    <p:extLst>
      <p:ext uri="{BB962C8B-B14F-4D97-AF65-F5344CB8AC3E}">
        <p14:creationId xmlns:p14="http://schemas.microsoft.com/office/powerpoint/2010/main" val="2197955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AEBA-54C1-46AE-B9E9-BABC12F758AA}" type="slidenum">
              <a:rPr lang="en-IN" smtClean="0"/>
              <a:t>15</a:t>
            </a:fld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2800" dirty="0"/>
              <a:t>Alternative materials having High Energy Density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6515100"/>
            <a:ext cx="9144000" cy="3429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EECA59-FAD2-4A70-8F41-ED83766C853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5E5DE"/>
              </a:clrFrom>
              <a:clrTo>
                <a:srgbClr val="F5E5D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9044" y="1329070"/>
            <a:ext cx="8305911" cy="401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836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Mechanical Industrial Training (in Quality &amp; CNC Machine )at Vishwas …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BBBFC2"/>
              </a:clrFrom>
              <a:clrTo>
                <a:srgbClr val="BBBFC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6" r="5573" b="2979"/>
          <a:stretch/>
        </p:blipFill>
        <p:spPr bwMode="auto">
          <a:xfrm>
            <a:off x="1343025" y="1752600"/>
            <a:ext cx="6305550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15100"/>
            <a:ext cx="9144000" cy="3429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91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A73DB8F-3A02-4102-BF17-E4D1E1FDB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665" y="579470"/>
            <a:ext cx="8016727" cy="50690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AEBA-54C1-46AE-B9E9-BABC12F758AA}" type="slidenum">
              <a:rPr lang="en-IN" smtClean="0"/>
              <a:t>2</a:t>
            </a:fld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2800" dirty="0"/>
              <a:t>Evolution of Materials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6515100"/>
            <a:ext cx="9144000" cy="3429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1FE2025-AE97-49C2-9810-C6AA8F4CD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1041" y="5466087"/>
            <a:ext cx="10632559" cy="1074628"/>
          </a:xfrm>
        </p:spPr>
        <p:txBody>
          <a:bodyPr>
            <a:normAutofit lnSpcReduction="10000"/>
          </a:bodyPr>
          <a:lstStyle/>
          <a:p>
            <a:r>
              <a:rPr lang="en-IN" sz="1800" dirty="0"/>
              <a:t>Why material selection  </a:t>
            </a:r>
          </a:p>
          <a:p>
            <a:pPr marL="0" indent="0">
              <a:buNone/>
            </a:pPr>
            <a:r>
              <a:rPr lang="en-IN" sz="1800" dirty="0">
                <a:sym typeface="Wingdings" panose="05000000000000000000" pitchFamily="2" charset="2"/>
              </a:rPr>
              <a:t>	 achieving the required function</a:t>
            </a:r>
            <a:endParaRPr lang="en-IN" sz="1800" dirty="0"/>
          </a:p>
          <a:p>
            <a:pPr marL="0" indent="0">
              <a:buNone/>
            </a:pPr>
            <a:r>
              <a:rPr lang="en-IN" sz="1800" dirty="0">
                <a:sym typeface="Wingdings" panose="05000000000000000000" pitchFamily="2" charset="2"/>
              </a:rPr>
              <a:t>	 </a:t>
            </a:r>
            <a:r>
              <a:rPr lang="en-IN" sz="1800" dirty="0"/>
              <a:t>cost-effective with project and product development goals.</a:t>
            </a:r>
          </a:p>
        </p:txBody>
      </p:sp>
    </p:spTree>
    <p:extLst>
      <p:ext uri="{BB962C8B-B14F-4D97-AF65-F5344CB8AC3E}">
        <p14:creationId xmlns:p14="http://schemas.microsoft.com/office/powerpoint/2010/main" val="2023209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AEBA-54C1-46AE-B9E9-BABC12F758AA}" type="slidenum">
              <a:rPr lang="en-IN" smtClean="0"/>
              <a:t>3</a:t>
            </a:fld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2800" dirty="0"/>
              <a:t>Material property charts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6515100"/>
            <a:ext cx="9144000" cy="3429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6F7255-3113-4CAA-9057-38064095A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97537"/>
            <a:ext cx="4803361" cy="28057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A6A8BCD-2073-4ADE-8761-A33B4F63B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3835" y="3197537"/>
            <a:ext cx="3969189" cy="2805702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EE1D601-8E45-466F-A0A0-DEB7518ED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632" y="1011342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Data sheets for materials list their properties, but they give no perspective and present no comparisons. The way to achieve these is to plot material property charts. 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They are of two types: </a:t>
            </a:r>
            <a:r>
              <a:rPr lang="en-IN" sz="2000" dirty="0">
                <a:solidFill>
                  <a:srgbClr val="FF0000"/>
                </a:solidFill>
              </a:rPr>
              <a:t>bar charts </a:t>
            </a:r>
            <a:r>
              <a:rPr lang="en-IN" sz="2000" dirty="0"/>
              <a:t>and </a:t>
            </a:r>
            <a:r>
              <a:rPr lang="en-IN" sz="2000" dirty="0">
                <a:solidFill>
                  <a:srgbClr val="FF0000"/>
                </a:solidFill>
              </a:rPr>
              <a:t>bubble charts.</a:t>
            </a:r>
          </a:p>
        </p:txBody>
      </p:sp>
    </p:spTree>
    <p:extLst>
      <p:ext uri="{BB962C8B-B14F-4D97-AF65-F5344CB8AC3E}">
        <p14:creationId xmlns:p14="http://schemas.microsoft.com/office/powerpoint/2010/main" val="2468364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AEBA-54C1-46AE-B9E9-BABC12F758AA}" type="slidenum">
              <a:rPr lang="en-IN" smtClean="0"/>
              <a:t>4</a:t>
            </a:fld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2800" dirty="0"/>
              <a:t>Material property charts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6515100"/>
            <a:ext cx="9144000" cy="3429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EF81B862-0E89-4E35-8049-436DB3279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1771650"/>
            <a:ext cx="4750594" cy="366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7">
            <a:extLst>
              <a:ext uri="{FF2B5EF4-FFF2-40B4-BE49-F238E27FC236}">
                <a16:creationId xmlns:a16="http://schemas.microsoft.com/office/drawing/2014/main" id="{6E14D939-0A8B-4322-A7C0-947D18AFF8EC}"/>
              </a:ext>
            </a:extLst>
          </p:cNvPr>
          <p:cNvGrpSpPr>
            <a:grpSpLocks/>
          </p:cNvGrpSpPr>
          <p:nvPr/>
        </p:nvGrpSpPr>
        <p:grpSpPr bwMode="auto">
          <a:xfrm>
            <a:off x="962024" y="3602832"/>
            <a:ext cx="3767138" cy="1888331"/>
            <a:chOff x="98" y="2436"/>
            <a:chExt cx="3164" cy="1586"/>
          </a:xfrm>
        </p:grpSpPr>
        <p:sp>
          <p:nvSpPr>
            <p:cNvPr id="16" name="Rectangle 49">
              <a:extLst>
                <a:ext uri="{FF2B5EF4-FFF2-40B4-BE49-F238E27FC236}">
                  <a16:creationId xmlns:a16="http://schemas.microsoft.com/office/drawing/2014/main" id="{9DB13259-1197-4767-99E2-A48D0F018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" y="3122"/>
              <a:ext cx="926" cy="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7866" tIns="33338" rIns="67866" bIns="33338"/>
            <a:lstStyle/>
            <a:p>
              <a:pPr marL="26194" defTabSz="571500">
                <a:spcBef>
                  <a:spcPct val="0"/>
                </a:spcBef>
                <a:spcAft>
                  <a:spcPct val="0"/>
                </a:spcAft>
                <a:buSzPct val="100000"/>
              </a:pPr>
              <a:r>
                <a:rPr lang="en-GB" sz="1200" b="1" i="1" dirty="0">
                  <a:sym typeface="Times New Roman" pitchFamily="18" charset="0"/>
                </a:rPr>
                <a:t>Foams:</a:t>
              </a:r>
            </a:p>
            <a:p>
              <a:pPr marL="26194" defTabSz="571500">
                <a:spcBef>
                  <a:spcPct val="0"/>
                </a:spcBef>
                <a:spcAft>
                  <a:spcPct val="0"/>
                </a:spcAft>
                <a:buSzPct val="100000"/>
              </a:pPr>
              <a:r>
                <a:rPr lang="en-GB" sz="1050" b="1" i="1" dirty="0">
                  <a:solidFill>
                    <a:schemeClr val="accent1"/>
                  </a:solidFill>
                  <a:sym typeface="Times New Roman" pitchFamily="18" charset="0"/>
                </a:rPr>
                <a:t>Architecture –</a:t>
              </a:r>
              <a:r>
                <a:rPr lang="en-GB" sz="1050" dirty="0">
                  <a:sym typeface="Times New Roman" pitchFamily="18" charset="0"/>
                </a:rPr>
                <a:t>cell structure</a:t>
              </a:r>
            </a:p>
          </p:txBody>
        </p:sp>
        <p:sp>
          <p:nvSpPr>
            <p:cNvPr id="17" name="Oval 18">
              <a:extLst>
                <a:ext uri="{FF2B5EF4-FFF2-40B4-BE49-F238E27FC236}">
                  <a16:creationId xmlns:a16="http://schemas.microsoft.com/office/drawing/2014/main" id="{61AC02FB-E1E2-41D1-91D7-ED9759232DB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143499">
              <a:off x="1252" y="2436"/>
              <a:ext cx="2010" cy="887"/>
            </a:xfrm>
            <a:prstGeom prst="ellipse">
              <a:avLst/>
            </a:prstGeom>
            <a:noFill/>
            <a:ln w="25400" algn="ctr">
              <a:solidFill>
                <a:schemeClr val="accent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GB" dirty="0"/>
            </a:p>
          </p:txBody>
        </p:sp>
        <p:cxnSp>
          <p:nvCxnSpPr>
            <p:cNvPr id="18" name="Straight Connector 20">
              <a:extLst>
                <a:ext uri="{FF2B5EF4-FFF2-40B4-BE49-F238E27FC236}">
                  <a16:creationId xmlns:a16="http://schemas.microsoft.com/office/drawing/2014/main" id="{1BB67EDA-DD34-47FE-A76F-F31B4C7B2317}"/>
                </a:ext>
              </a:extLst>
            </p:cNvPr>
            <p:cNvCxnSpPr>
              <a:cxnSpLocks noChangeShapeType="1"/>
              <a:endCxn id="17" idx="1"/>
            </p:cNvCxnSpPr>
            <p:nvPr/>
          </p:nvCxnSpPr>
          <p:spPr bwMode="auto">
            <a:xfrm flipV="1">
              <a:off x="695" y="3033"/>
              <a:ext cx="796" cy="189"/>
            </a:xfrm>
            <a:prstGeom prst="line">
              <a:avLst/>
            </a:prstGeom>
            <a:noFill/>
            <a:ln w="25400" algn="ctr">
              <a:solidFill>
                <a:schemeClr val="accent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9" name="Group 11">
            <a:extLst>
              <a:ext uri="{FF2B5EF4-FFF2-40B4-BE49-F238E27FC236}">
                <a16:creationId xmlns:a16="http://schemas.microsoft.com/office/drawing/2014/main" id="{84148065-9CB6-48C9-99D2-16E1399D905F}"/>
              </a:ext>
            </a:extLst>
          </p:cNvPr>
          <p:cNvGrpSpPr>
            <a:grpSpLocks/>
          </p:cNvGrpSpPr>
          <p:nvPr/>
        </p:nvGrpSpPr>
        <p:grpSpPr bwMode="auto">
          <a:xfrm>
            <a:off x="952499" y="1810942"/>
            <a:ext cx="4291013" cy="1040606"/>
            <a:chOff x="98" y="891"/>
            <a:chExt cx="3604" cy="874"/>
          </a:xfrm>
        </p:grpSpPr>
        <p:sp>
          <p:nvSpPr>
            <p:cNvPr id="20" name="Rectangle 49">
              <a:extLst>
                <a:ext uri="{FF2B5EF4-FFF2-40B4-BE49-F238E27FC236}">
                  <a16:creationId xmlns:a16="http://schemas.microsoft.com/office/drawing/2014/main" id="{B14FE52C-8E78-4471-9681-53B49E259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" y="891"/>
              <a:ext cx="926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7866" tIns="33338" rIns="67866" bIns="33338"/>
            <a:lstStyle/>
            <a:p>
              <a:pPr marL="26194" defTabSz="571500">
                <a:spcBef>
                  <a:spcPct val="0"/>
                </a:spcBef>
                <a:spcAft>
                  <a:spcPct val="0"/>
                </a:spcAft>
                <a:buSzPct val="100000"/>
              </a:pPr>
              <a:r>
                <a:rPr lang="en-GB" sz="1200" b="1" i="1" dirty="0">
                  <a:sym typeface="Times New Roman" pitchFamily="18" charset="0"/>
                </a:rPr>
                <a:t>Composites:</a:t>
              </a:r>
            </a:p>
            <a:p>
              <a:pPr marL="26194" defTabSz="571500">
                <a:spcBef>
                  <a:spcPct val="0"/>
                </a:spcBef>
                <a:spcAft>
                  <a:spcPct val="0"/>
                </a:spcAft>
                <a:buSzPct val="100000"/>
              </a:pPr>
              <a:r>
                <a:rPr lang="en-GB" sz="1050" b="1" i="1" dirty="0">
                  <a:solidFill>
                    <a:schemeClr val="accent1"/>
                  </a:solidFill>
                  <a:sym typeface="Times New Roman" pitchFamily="18" charset="0"/>
                </a:rPr>
                <a:t>Architecture –</a:t>
              </a:r>
            </a:p>
            <a:p>
              <a:pPr marL="26194" defTabSz="571500">
                <a:spcBef>
                  <a:spcPct val="0"/>
                </a:spcBef>
                <a:spcAft>
                  <a:spcPct val="0"/>
                </a:spcAft>
                <a:buSzPct val="100000"/>
              </a:pPr>
              <a:r>
                <a:rPr lang="en-GB" sz="1050" dirty="0">
                  <a:sym typeface="Times New Roman" pitchFamily="18" charset="0"/>
                </a:rPr>
                <a:t>Components, lay-up</a:t>
              </a:r>
            </a:p>
          </p:txBody>
        </p:sp>
        <p:sp>
          <p:nvSpPr>
            <p:cNvPr id="21" name="Oval 23">
              <a:extLst>
                <a:ext uri="{FF2B5EF4-FFF2-40B4-BE49-F238E27FC236}">
                  <a16:creationId xmlns:a16="http://schemas.microsoft.com/office/drawing/2014/main" id="{77C60FC2-0952-42DE-A80F-398FD1224C8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708463">
              <a:off x="3507" y="1277"/>
              <a:ext cx="195" cy="488"/>
            </a:xfrm>
            <a:prstGeom prst="ellipse">
              <a:avLst/>
            </a:prstGeom>
            <a:noFill/>
            <a:ln w="25400" algn="ctr">
              <a:solidFill>
                <a:schemeClr val="accent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GB" dirty="0"/>
            </a:p>
          </p:txBody>
        </p:sp>
        <p:cxnSp>
          <p:nvCxnSpPr>
            <p:cNvPr id="22" name="Straight Connector 24">
              <a:extLst>
                <a:ext uri="{FF2B5EF4-FFF2-40B4-BE49-F238E27FC236}">
                  <a16:creationId xmlns:a16="http://schemas.microsoft.com/office/drawing/2014/main" id="{9056527E-B812-4B27-B661-DB46E75D1A0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920" y="1235"/>
              <a:ext cx="2579" cy="245"/>
            </a:xfrm>
            <a:prstGeom prst="line">
              <a:avLst/>
            </a:prstGeom>
            <a:noFill/>
            <a:ln w="25400" algn="ctr">
              <a:solidFill>
                <a:schemeClr val="accent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3" name="Text Box 16">
            <a:extLst>
              <a:ext uri="{FF2B5EF4-FFF2-40B4-BE49-F238E27FC236}">
                <a16:creationId xmlns:a16="http://schemas.microsoft.com/office/drawing/2014/main" id="{3BD28E0F-CDEA-41F1-82B9-2DE440F0B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9487" y="1400794"/>
            <a:ext cx="345197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9B9B"/>
              </a:buClr>
              <a:buSzPct val="80000"/>
              <a:buFont typeface="Wingdings" pitchFamily="2" charset="2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9B9B"/>
              </a:buClr>
              <a:buSzPct val="80000"/>
              <a:buFont typeface="Wingdings" pitchFamily="2" charset="2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9B9B"/>
              </a:buClr>
              <a:buSzPct val="80000"/>
              <a:buFont typeface="Wingdings" pitchFamily="2" charset="2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9B9B"/>
              </a:buClr>
              <a:buSzPct val="80000"/>
              <a:buFont typeface="Wingdings" pitchFamily="2" charset="2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sz="1350" b="1" dirty="0">
                <a:latin typeface="+mn-lt"/>
              </a:rPr>
              <a:t>Composition, microstructure and architecture</a:t>
            </a:r>
          </a:p>
        </p:txBody>
      </p:sp>
      <p:grpSp>
        <p:nvGrpSpPr>
          <p:cNvPr id="24" name="Group 17">
            <a:extLst>
              <a:ext uri="{FF2B5EF4-FFF2-40B4-BE49-F238E27FC236}">
                <a16:creationId xmlns:a16="http://schemas.microsoft.com/office/drawing/2014/main" id="{D6E47446-75FB-4ED1-A476-534961BC642B}"/>
              </a:ext>
            </a:extLst>
          </p:cNvPr>
          <p:cNvGrpSpPr>
            <a:grpSpLocks/>
          </p:cNvGrpSpPr>
          <p:nvPr/>
        </p:nvGrpSpPr>
        <p:grpSpPr bwMode="auto">
          <a:xfrm>
            <a:off x="4702968" y="3144441"/>
            <a:ext cx="3543300" cy="2063354"/>
            <a:chOff x="3264" y="2027"/>
            <a:chExt cx="2976" cy="1733"/>
          </a:xfrm>
        </p:grpSpPr>
        <p:sp>
          <p:nvSpPr>
            <p:cNvPr id="25" name="Oval 12">
              <a:extLst>
                <a:ext uri="{FF2B5EF4-FFF2-40B4-BE49-F238E27FC236}">
                  <a16:creationId xmlns:a16="http://schemas.microsoft.com/office/drawing/2014/main" id="{3923857D-6C4E-4118-B0F4-6B19E7053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9" y="2359"/>
              <a:ext cx="341" cy="1350"/>
            </a:xfrm>
            <a:prstGeom prst="ellipse">
              <a:avLst/>
            </a:prstGeom>
            <a:noFill/>
            <a:ln w="25400" algn="ctr">
              <a:solidFill>
                <a:schemeClr val="accent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GB" dirty="0"/>
            </a:p>
          </p:txBody>
        </p:sp>
        <p:sp>
          <p:nvSpPr>
            <p:cNvPr id="26" name="Oval 19">
              <a:extLst>
                <a:ext uri="{FF2B5EF4-FFF2-40B4-BE49-F238E27FC236}">
                  <a16:creationId xmlns:a16="http://schemas.microsoft.com/office/drawing/2014/main" id="{832D1176-8493-44A0-9D40-C55BA40D16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027"/>
              <a:ext cx="218" cy="354"/>
            </a:xfrm>
            <a:prstGeom prst="ellipse">
              <a:avLst/>
            </a:prstGeom>
            <a:noFill/>
            <a:ln w="28575">
              <a:solidFill>
                <a:schemeClr val="accent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GB" sz="1350" dirty="0"/>
            </a:p>
          </p:txBody>
        </p:sp>
        <p:grpSp>
          <p:nvGrpSpPr>
            <p:cNvPr id="27" name="Group 20">
              <a:extLst>
                <a:ext uri="{FF2B5EF4-FFF2-40B4-BE49-F238E27FC236}">
                  <a16:creationId xmlns:a16="http://schemas.microsoft.com/office/drawing/2014/main" id="{65CD9C00-3FE0-48AB-B685-49A4BD79AC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8" y="2176"/>
              <a:ext cx="2592" cy="1584"/>
              <a:chOff x="3648" y="2176"/>
              <a:chExt cx="2592" cy="1584"/>
            </a:xfrm>
          </p:grpSpPr>
          <p:sp>
            <p:nvSpPr>
              <p:cNvPr id="28" name="Rectangle 49">
                <a:extLst>
                  <a:ext uri="{FF2B5EF4-FFF2-40B4-BE49-F238E27FC236}">
                    <a16:creationId xmlns:a16="http://schemas.microsoft.com/office/drawing/2014/main" id="{46EECDEB-31C9-4BA4-9123-0406D9A8F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0" y="2539"/>
                <a:ext cx="1060" cy="1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67866" tIns="33338" rIns="67866" bIns="33338"/>
              <a:lstStyle/>
              <a:p>
                <a:pPr marL="26194" defTabSz="571500">
                  <a:spcBef>
                    <a:spcPct val="0"/>
                  </a:spcBef>
                  <a:spcAft>
                    <a:spcPct val="0"/>
                  </a:spcAft>
                  <a:buSzPct val="100000"/>
                </a:pPr>
                <a:r>
                  <a:rPr lang="en-GB" sz="1200" b="1" i="1" dirty="0">
                    <a:sym typeface="Times New Roman" pitchFamily="18" charset="0"/>
                  </a:rPr>
                  <a:t>Polymers &amp; Elastomers:</a:t>
                </a:r>
              </a:p>
              <a:p>
                <a:pPr marL="26194" defTabSz="571500">
                  <a:spcBef>
                    <a:spcPct val="0"/>
                  </a:spcBef>
                  <a:spcAft>
                    <a:spcPct val="0"/>
                  </a:spcAft>
                  <a:buSzPct val="100000"/>
                </a:pPr>
                <a:r>
                  <a:rPr lang="en-GB" sz="1050" b="1" i="1" dirty="0">
                    <a:solidFill>
                      <a:schemeClr val="accent1"/>
                    </a:solidFill>
                    <a:sym typeface="Times New Roman" pitchFamily="18" charset="0"/>
                  </a:rPr>
                  <a:t>Composition &amp; Microstructure</a:t>
                </a:r>
                <a:r>
                  <a:rPr lang="en-GB" sz="1050" b="1" dirty="0">
                    <a:solidFill>
                      <a:schemeClr val="accent1"/>
                    </a:solidFill>
                    <a:sym typeface="Times New Roman" pitchFamily="18" charset="0"/>
                  </a:rPr>
                  <a:t> – </a:t>
                </a:r>
                <a:r>
                  <a:rPr lang="en-GB" sz="1050" dirty="0">
                    <a:sym typeface="Times New Roman" pitchFamily="18" charset="0"/>
                  </a:rPr>
                  <a:t>hydrogen-bonded C-chains;</a:t>
                </a:r>
              </a:p>
              <a:p>
                <a:pPr marL="26194" defTabSz="571500">
                  <a:spcBef>
                    <a:spcPct val="0"/>
                  </a:spcBef>
                  <a:spcAft>
                    <a:spcPct val="0"/>
                  </a:spcAft>
                  <a:buSzPct val="100000"/>
                </a:pPr>
                <a:r>
                  <a:rPr lang="en-GB" sz="1050" dirty="0">
                    <a:sym typeface="Times New Roman" pitchFamily="18" charset="0"/>
                  </a:rPr>
                  <a:t>cross-linking and crystallinity.</a:t>
                </a:r>
              </a:p>
            </p:txBody>
          </p:sp>
          <p:sp>
            <p:nvSpPr>
              <p:cNvPr id="29" name="Line 22">
                <a:extLst>
                  <a:ext uri="{FF2B5EF4-FFF2-40B4-BE49-F238E27FC236}">
                    <a16:creationId xmlns:a16="http://schemas.microsoft.com/office/drawing/2014/main" id="{AF3E05F2-CBCD-46D6-AC18-59C867E7FC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76" y="2176"/>
                <a:ext cx="1392" cy="448"/>
              </a:xfrm>
              <a:prstGeom prst="line">
                <a:avLst/>
              </a:prstGeom>
              <a:noFill/>
              <a:ln w="28575">
                <a:solidFill>
                  <a:schemeClr val="accent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GB" sz="1350" dirty="0"/>
              </a:p>
            </p:txBody>
          </p:sp>
          <p:sp>
            <p:nvSpPr>
              <p:cNvPr id="30" name="Line 23">
                <a:extLst>
                  <a:ext uri="{FF2B5EF4-FFF2-40B4-BE49-F238E27FC236}">
                    <a16:creationId xmlns:a16="http://schemas.microsoft.com/office/drawing/2014/main" id="{9653F4F2-5316-44F3-8091-7A3F0168F5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48" y="2688"/>
                <a:ext cx="1512" cy="280"/>
              </a:xfrm>
              <a:prstGeom prst="line">
                <a:avLst/>
              </a:prstGeom>
              <a:noFill/>
              <a:ln w="28575">
                <a:solidFill>
                  <a:schemeClr val="accent4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GB" sz="1350" dirty="0"/>
              </a:p>
            </p:txBody>
          </p:sp>
        </p:grpSp>
      </p:grpSp>
      <p:grpSp>
        <p:nvGrpSpPr>
          <p:cNvPr id="31" name="Group 31">
            <a:extLst>
              <a:ext uri="{FF2B5EF4-FFF2-40B4-BE49-F238E27FC236}">
                <a16:creationId xmlns:a16="http://schemas.microsoft.com/office/drawing/2014/main" id="{F37D6CA1-4438-4FC8-B2BA-14B1288E42C7}"/>
              </a:ext>
            </a:extLst>
          </p:cNvPr>
          <p:cNvGrpSpPr>
            <a:grpSpLocks/>
          </p:cNvGrpSpPr>
          <p:nvPr/>
        </p:nvGrpSpPr>
        <p:grpSpPr bwMode="auto">
          <a:xfrm>
            <a:off x="931069" y="2625329"/>
            <a:ext cx="3999310" cy="1583531"/>
            <a:chOff x="72" y="1615"/>
            <a:chExt cx="3359" cy="1330"/>
          </a:xfrm>
        </p:grpSpPr>
        <p:sp>
          <p:nvSpPr>
            <p:cNvPr id="32" name="Rectangle 49">
              <a:extLst>
                <a:ext uri="{FF2B5EF4-FFF2-40B4-BE49-F238E27FC236}">
                  <a16:creationId xmlns:a16="http://schemas.microsoft.com/office/drawing/2014/main" id="{B1B0B620-9A10-471A-BEA5-EAF862439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" y="1892"/>
              <a:ext cx="994" cy="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7866" tIns="33338" rIns="67866" bIns="33338"/>
            <a:lstStyle/>
            <a:p>
              <a:pPr marL="26194" defTabSz="571500">
                <a:spcBef>
                  <a:spcPct val="0"/>
                </a:spcBef>
                <a:spcAft>
                  <a:spcPct val="0"/>
                </a:spcAft>
                <a:buSzPct val="100000"/>
              </a:pPr>
              <a:r>
                <a:rPr lang="en-GB" sz="1200" b="1" i="1" dirty="0">
                  <a:sym typeface="Times New Roman" pitchFamily="18" charset="0"/>
                </a:rPr>
                <a:t>Natural</a:t>
              </a:r>
            </a:p>
            <a:p>
              <a:pPr marL="26194" defTabSz="571500">
                <a:spcBef>
                  <a:spcPct val="0"/>
                </a:spcBef>
                <a:spcAft>
                  <a:spcPct val="0"/>
                </a:spcAft>
                <a:buSzPct val="100000"/>
              </a:pPr>
              <a:r>
                <a:rPr lang="en-GB" sz="1200" b="1" i="1" dirty="0">
                  <a:sym typeface="Times New Roman" pitchFamily="18" charset="0"/>
                </a:rPr>
                <a:t>materials:</a:t>
              </a:r>
            </a:p>
            <a:p>
              <a:pPr marL="26194" defTabSz="571500">
                <a:spcBef>
                  <a:spcPct val="0"/>
                </a:spcBef>
                <a:spcAft>
                  <a:spcPct val="0"/>
                </a:spcAft>
                <a:buSzPct val="100000"/>
              </a:pPr>
              <a:r>
                <a:rPr lang="en-GB" sz="1050" b="1" i="1" dirty="0">
                  <a:solidFill>
                    <a:schemeClr val="accent1"/>
                  </a:solidFill>
                  <a:sym typeface="Times New Roman" pitchFamily="18" charset="0"/>
                </a:rPr>
                <a:t>Composition,</a:t>
              </a:r>
            </a:p>
            <a:p>
              <a:pPr marL="26194" defTabSz="571500">
                <a:spcBef>
                  <a:spcPct val="0"/>
                </a:spcBef>
                <a:spcAft>
                  <a:spcPct val="0"/>
                </a:spcAft>
                <a:buSzPct val="100000"/>
              </a:pPr>
              <a:r>
                <a:rPr lang="en-GB" sz="1050" b="1" i="1" dirty="0">
                  <a:solidFill>
                    <a:schemeClr val="accent1"/>
                  </a:solidFill>
                  <a:sym typeface="Times New Roman" pitchFamily="18" charset="0"/>
                </a:rPr>
                <a:t>microstructure,</a:t>
              </a:r>
            </a:p>
            <a:p>
              <a:pPr marL="26194" defTabSz="571500">
                <a:spcBef>
                  <a:spcPct val="0"/>
                </a:spcBef>
                <a:spcAft>
                  <a:spcPct val="0"/>
                </a:spcAft>
                <a:buSzPct val="100000"/>
              </a:pPr>
              <a:r>
                <a:rPr lang="en-GB" sz="1050" b="1" i="1" dirty="0">
                  <a:solidFill>
                    <a:schemeClr val="accent1"/>
                  </a:solidFill>
                  <a:sym typeface="Times New Roman" pitchFamily="18" charset="0"/>
                </a:rPr>
                <a:t>architecture</a:t>
              </a:r>
            </a:p>
          </p:txBody>
        </p:sp>
        <p:sp>
          <p:nvSpPr>
            <p:cNvPr id="33" name="Oval 18">
              <a:extLst>
                <a:ext uri="{FF2B5EF4-FFF2-40B4-BE49-F238E27FC236}">
                  <a16:creationId xmlns:a16="http://schemas.microsoft.com/office/drawing/2014/main" id="{7E5027E9-F65E-49EA-AA67-D5BACF524C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3789149">
              <a:off x="2396" y="1909"/>
              <a:ext cx="1330" cy="741"/>
            </a:xfrm>
            <a:prstGeom prst="ellipse">
              <a:avLst/>
            </a:prstGeom>
            <a:noFill/>
            <a:ln w="25400" algn="ctr">
              <a:solidFill>
                <a:schemeClr val="accent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/>
            <a:lstStyle/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GB" dirty="0"/>
            </a:p>
          </p:txBody>
        </p:sp>
        <p:cxnSp>
          <p:nvCxnSpPr>
            <p:cNvPr id="34" name="Straight Connector 20">
              <a:extLst>
                <a:ext uri="{FF2B5EF4-FFF2-40B4-BE49-F238E27FC236}">
                  <a16:creationId xmlns:a16="http://schemas.microsoft.com/office/drawing/2014/main" id="{D5EC6560-1E18-4E6D-AD8F-1F2E0CC715A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824" y="1990"/>
              <a:ext cx="1965" cy="106"/>
            </a:xfrm>
            <a:prstGeom prst="line">
              <a:avLst/>
            </a:prstGeom>
            <a:noFill/>
            <a:ln w="25400" algn="ctr">
              <a:solidFill>
                <a:schemeClr val="accent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5" name="Down Arrow 9">
            <a:extLst>
              <a:ext uri="{FF2B5EF4-FFF2-40B4-BE49-F238E27FC236}">
                <a16:creationId xmlns:a16="http://schemas.microsoft.com/office/drawing/2014/main" id="{C5643259-D226-42AB-BE1A-5ADBA6A3636B}"/>
              </a:ext>
            </a:extLst>
          </p:cNvPr>
          <p:cNvSpPr/>
          <p:nvPr/>
        </p:nvSpPr>
        <p:spPr bwMode="auto">
          <a:xfrm rot="3287415">
            <a:off x="4253650" y="3371125"/>
            <a:ext cx="290513" cy="394871"/>
          </a:xfrm>
          <a:prstGeom prst="downArrow">
            <a:avLst>
              <a:gd name="adj1" fmla="val 50000"/>
              <a:gd name="adj2" fmla="val 82787"/>
            </a:avLst>
          </a:prstGeom>
          <a:solidFill>
            <a:schemeClr val="tx1">
              <a:lumMod val="50000"/>
              <a:lumOff val="50000"/>
              <a:alpha val="4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GB" sz="1350" b="1" dirty="0"/>
          </a:p>
        </p:txBody>
      </p:sp>
      <p:sp>
        <p:nvSpPr>
          <p:cNvPr id="36" name="Down Arrow 31">
            <a:extLst>
              <a:ext uri="{FF2B5EF4-FFF2-40B4-BE49-F238E27FC236}">
                <a16:creationId xmlns:a16="http://schemas.microsoft.com/office/drawing/2014/main" id="{707EA70B-BF21-4795-8BFD-8E9FA4B2A9F5}"/>
              </a:ext>
            </a:extLst>
          </p:cNvPr>
          <p:cNvSpPr/>
          <p:nvPr/>
        </p:nvSpPr>
        <p:spPr bwMode="auto">
          <a:xfrm rot="11520244">
            <a:off x="4871752" y="2657905"/>
            <a:ext cx="290513" cy="394871"/>
          </a:xfrm>
          <a:prstGeom prst="downArrow">
            <a:avLst>
              <a:gd name="adj1" fmla="val 50000"/>
              <a:gd name="adj2" fmla="val 82787"/>
            </a:avLst>
          </a:prstGeom>
          <a:solidFill>
            <a:schemeClr val="tx1">
              <a:lumMod val="50000"/>
              <a:lumOff val="5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GB" sz="1350" b="1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BB16ADB-D11A-4B64-BDCF-4A1D7EC67DDE}"/>
              </a:ext>
            </a:extLst>
          </p:cNvPr>
          <p:cNvGrpSpPr>
            <a:grpSpLocks/>
          </p:cNvGrpSpPr>
          <p:nvPr/>
        </p:nvGrpSpPr>
        <p:grpSpPr bwMode="auto">
          <a:xfrm>
            <a:off x="5129356" y="1646681"/>
            <a:ext cx="3140869" cy="1252538"/>
            <a:chOff x="3602" y="730"/>
            <a:chExt cx="2638" cy="105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2E7DE96-8757-4A1B-9808-97EBEB64C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" y="730"/>
              <a:ext cx="1126" cy="9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7866" tIns="33338" rIns="67866" bIns="33338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009B9B"/>
                </a:buClr>
                <a:buSzPct val="80000"/>
                <a:buFont typeface="Wingdings" pitchFamily="2" charset="2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009B9B"/>
                </a:buClr>
                <a:buSzPct val="80000"/>
                <a:buFont typeface="Wingdings" pitchFamily="2" charset="2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009B9B"/>
                </a:buClr>
                <a:buSzPct val="80000"/>
                <a:buFont typeface="Wingdings" pitchFamily="2" charset="2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009B9B"/>
                </a:buClr>
                <a:buSzPct val="80000"/>
                <a:buFont typeface="Wingdings" pitchFamily="2" charset="2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009B9B"/>
                </a:buClr>
                <a:buSzPct val="80000"/>
                <a:buFont typeface="Wingdings" pitchFamily="2" charset="2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26194" defTabSz="57150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</a:pPr>
              <a:r>
                <a:rPr lang="en-GB" sz="1200" b="1" i="1" dirty="0">
                  <a:latin typeface="+mn-lt"/>
                  <a:sym typeface="Times New Roman" pitchFamily="18" charset="0"/>
                </a:rPr>
                <a:t>Crystalline materials: </a:t>
              </a:r>
            </a:p>
            <a:p>
              <a:pPr marL="26194" defTabSz="571500">
                <a:spcBef>
                  <a:spcPct val="0"/>
                </a:spcBef>
                <a:spcAft>
                  <a:spcPct val="0"/>
                </a:spcAft>
                <a:buClrTx/>
                <a:buSzPct val="100000"/>
              </a:pPr>
              <a:r>
                <a:rPr lang="en-GB" sz="1050" b="1" i="1" dirty="0">
                  <a:solidFill>
                    <a:schemeClr val="accent1"/>
                  </a:solidFill>
                  <a:latin typeface="+mn-lt"/>
                  <a:sym typeface="Times New Roman" pitchFamily="18" charset="0"/>
                </a:rPr>
                <a:t>Composition</a:t>
              </a:r>
              <a:r>
                <a:rPr lang="en-GB" sz="1050" b="1" dirty="0">
                  <a:solidFill>
                    <a:schemeClr val="accent1"/>
                  </a:solidFill>
                  <a:latin typeface="+mn-lt"/>
                  <a:sym typeface="Times New Roman" pitchFamily="18" charset="0"/>
                </a:rPr>
                <a:t> – </a:t>
              </a:r>
              <a:r>
                <a:rPr lang="en-GB" sz="1050" dirty="0">
                  <a:latin typeface="+mn-lt"/>
                  <a:sym typeface="Times New Roman" pitchFamily="18" charset="0"/>
                </a:rPr>
                <a:t>metallic bond vs. ionic/covalent bonds.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DCE09C4-6697-4F12-A94C-B38C30A6FC5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858302">
              <a:off x="3602" y="1017"/>
              <a:ext cx="1058" cy="765"/>
            </a:xfrm>
            <a:prstGeom prst="ellipse">
              <a:avLst/>
            </a:prstGeom>
            <a:noFill/>
            <a:ln w="25400" algn="ctr">
              <a:noFill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009B9B"/>
                </a:buClr>
                <a:buSzPct val="80000"/>
                <a:buFont typeface="Wingdings" pitchFamily="2" charset="2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009B9B"/>
                </a:buClr>
                <a:buSzPct val="80000"/>
                <a:buFont typeface="Wingdings" pitchFamily="2" charset="2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009B9B"/>
                </a:buClr>
                <a:buSzPct val="80000"/>
                <a:buFont typeface="Wingdings" pitchFamily="2" charset="2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009B9B"/>
                </a:buClr>
                <a:buSzPct val="80000"/>
                <a:buFont typeface="Wingdings" pitchFamily="2" charset="2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009B9B"/>
                </a:buClr>
                <a:buSzPct val="80000"/>
                <a:buFont typeface="Wingdings" pitchFamily="2" charset="2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GB" b="1" dirty="0">
                <a:latin typeface="+mn-lt"/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A48E6D8-85DF-4B05-B176-A38DBB095ECF}"/>
                </a:ext>
              </a:extLst>
            </p:cNvPr>
            <p:cNvCxnSpPr>
              <a:cxnSpLocks noChangeShapeType="1"/>
              <a:stCxn id="39" idx="7"/>
            </p:cNvCxnSpPr>
            <p:nvPr/>
          </p:nvCxnSpPr>
          <p:spPr bwMode="auto">
            <a:xfrm flipV="1">
              <a:off x="4439" y="928"/>
              <a:ext cx="686" cy="127"/>
            </a:xfrm>
            <a:prstGeom prst="line">
              <a:avLst/>
            </a:prstGeom>
            <a:noFill/>
            <a:ln w="25400" algn="ctr">
              <a:noFill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542277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AEBA-54C1-46AE-B9E9-BABC12F758AA}" type="slidenum">
              <a:rPr lang="en-IN" smtClean="0"/>
              <a:t>5</a:t>
            </a:fld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/>
              <a:t>Function, constraints, objectives and free variables</a:t>
            </a:r>
            <a:endParaRPr lang="en-IN" sz="2800" dirty="0"/>
          </a:p>
        </p:txBody>
      </p:sp>
      <p:sp>
        <p:nvSpPr>
          <p:cNvPr id="12" name="Rectangle 11"/>
          <p:cNvSpPr/>
          <p:nvPr/>
        </p:nvSpPr>
        <p:spPr>
          <a:xfrm>
            <a:off x="0" y="6515100"/>
            <a:ext cx="9144000" cy="3429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1" name="Content Placeholder 4">
            <a:extLst>
              <a:ext uri="{FF2B5EF4-FFF2-40B4-BE49-F238E27FC236}">
                <a16:creationId xmlns:a16="http://schemas.microsoft.com/office/drawing/2014/main" id="{A8056226-9C7C-4A04-A4F1-EFF475E6FB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1400767"/>
              </p:ext>
            </p:extLst>
          </p:nvPr>
        </p:nvGraphicFramePr>
        <p:xfrm>
          <a:off x="628650" y="1333334"/>
          <a:ext cx="7886700" cy="2903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0487">
                  <a:extLst>
                    <a:ext uri="{9D8B030D-6E8A-4147-A177-3AD203B41FA5}">
                      <a16:colId xmlns:a16="http://schemas.microsoft.com/office/drawing/2014/main" val="3974886934"/>
                    </a:ext>
                  </a:extLst>
                </a:gridCol>
                <a:gridCol w="5796213">
                  <a:extLst>
                    <a:ext uri="{9D8B030D-6E8A-4147-A177-3AD203B41FA5}">
                      <a16:colId xmlns:a16="http://schemas.microsoft.com/office/drawing/2014/main" val="1950656610"/>
                    </a:ext>
                  </a:extLst>
                </a:gridCol>
              </a:tblGrid>
              <a:tr h="388620">
                <a:tc gridSpan="2">
                  <a:txBody>
                    <a:bodyPr/>
                    <a:lstStyle/>
                    <a:p>
                      <a:pPr algn="ctr"/>
                      <a:r>
                        <a:rPr lang="en-IN" sz="2100" dirty="0"/>
                        <a:t>It define the boundary conditions for selecting a material </a:t>
                      </a: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001247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IN" sz="2100" dirty="0"/>
                        <a:t>Function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2100" dirty="0"/>
                        <a:t>What does the component do?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83316782"/>
                  </a:ext>
                </a:extLst>
              </a:tr>
              <a:tr h="708660">
                <a:tc>
                  <a:txBody>
                    <a:bodyPr/>
                    <a:lstStyle/>
                    <a:p>
                      <a:r>
                        <a:rPr lang="en-IN" sz="2100" dirty="0"/>
                        <a:t>Constraints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2100" dirty="0"/>
                        <a:t>What non-negotiable conditions must the material meet?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21954946"/>
                  </a:ext>
                </a:extLst>
              </a:tr>
              <a:tr h="708660">
                <a:tc>
                  <a:txBody>
                    <a:bodyPr/>
                    <a:lstStyle/>
                    <a:p>
                      <a:r>
                        <a:rPr lang="en-IN" sz="2100" dirty="0"/>
                        <a:t>Objectives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2100" dirty="0"/>
                        <a:t>What aspects of performance are to be maximised or minimised?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99731523"/>
                  </a:ext>
                </a:extLst>
              </a:tr>
              <a:tr h="708660">
                <a:tc>
                  <a:txBody>
                    <a:bodyPr/>
                    <a:lstStyle/>
                    <a:p>
                      <a:r>
                        <a:rPr lang="en-IN" sz="2100" dirty="0"/>
                        <a:t>Free variables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2100" dirty="0"/>
                        <a:t>What parameters of the problem is the designer free to change?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28271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900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AEBA-54C1-46AE-B9E9-BABC12F758AA}" type="slidenum">
              <a:rPr lang="en-IN" smtClean="0"/>
              <a:t>6</a:t>
            </a:fld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 dirty="0"/>
              <a:t>Function, constraints, objectives and free variables</a:t>
            </a:r>
            <a:endParaRPr lang="en-IN" sz="2800" dirty="0"/>
          </a:p>
        </p:txBody>
      </p:sp>
      <p:sp>
        <p:nvSpPr>
          <p:cNvPr id="12" name="Rectangle 11"/>
          <p:cNvSpPr/>
          <p:nvPr/>
        </p:nvSpPr>
        <p:spPr>
          <a:xfrm>
            <a:off x="0" y="6515100"/>
            <a:ext cx="9144000" cy="3429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2" name="Group 66">
            <a:extLst>
              <a:ext uri="{FF2B5EF4-FFF2-40B4-BE49-F238E27FC236}">
                <a16:creationId xmlns:a16="http://schemas.microsoft.com/office/drawing/2014/main" id="{816F55E5-2BD0-43D7-8102-234C8F989922}"/>
              </a:ext>
            </a:extLst>
          </p:cNvPr>
          <p:cNvGrpSpPr>
            <a:grpSpLocks/>
          </p:cNvGrpSpPr>
          <p:nvPr/>
        </p:nvGrpSpPr>
        <p:grpSpPr bwMode="auto">
          <a:xfrm>
            <a:off x="646940" y="1303544"/>
            <a:ext cx="2169319" cy="313135"/>
            <a:chOff x="202" y="690"/>
            <a:chExt cx="1822" cy="263"/>
          </a:xfrm>
        </p:grpSpPr>
        <p:sp>
          <p:nvSpPr>
            <p:cNvPr id="53" name="Text Box 4">
              <a:extLst>
                <a:ext uri="{FF2B5EF4-FFF2-40B4-BE49-F238E27FC236}">
                  <a16:creationId xmlns:a16="http://schemas.microsoft.com/office/drawing/2014/main" id="{8E6071E7-5696-48D2-9A4D-190025EE08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" y="690"/>
              <a:ext cx="53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500" tIns="35100" rIns="67500" bIns="35100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009B9B"/>
                </a:buClr>
                <a:buSzPct val="80000"/>
                <a:buFont typeface="Wingdings" pitchFamily="2" charset="2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009B9B"/>
                </a:buClr>
                <a:buSzPct val="80000"/>
                <a:buFont typeface="Wingdings" pitchFamily="2" charset="2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009B9B"/>
                </a:buClr>
                <a:buSzPct val="80000"/>
                <a:buFont typeface="Wingdings" pitchFamily="2" charset="2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009B9B"/>
                </a:buClr>
                <a:buSzPct val="80000"/>
                <a:buFont typeface="Wingdings" pitchFamily="2" charset="2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GB" sz="1350" b="1" i="1" dirty="0">
                  <a:latin typeface="+mn-lt"/>
                </a:rPr>
                <a:t>Beam</a:t>
              </a:r>
            </a:p>
          </p:txBody>
        </p:sp>
        <p:sp>
          <p:nvSpPr>
            <p:cNvPr id="54" name="AutoShape 5">
              <a:extLst>
                <a:ext uri="{FF2B5EF4-FFF2-40B4-BE49-F238E27FC236}">
                  <a16:creationId xmlns:a16="http://schemas.microsoft.com/office/drawing/2014/main" id="{570E9231-80CD-4B8D-AA53-D5B207D74F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" y="690"/>
              <a:ext cx="1196" cy="263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9050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dirty="0">
                  <a:solidFill>
                    <a:sysClr val="windowText" lastClr="000000"/>
                  </a:solidFill>
                </a:rPr>
                <a:t> Function  </a:t>
              </a:r>
            </a:p>
          </p:txBody>
        </p:sp>
      </p:grpSp>
      <p:grpSp>
        <p:nvGrpSpPr>
          <p:cNvPr id="55" name="Group 67">
            <a:extLst>
              <a:ext uri="{FF2B5EF4-FFF2-40B4-BE49-F238E27FC236}">
                <a16:creationId xmlns:a16="http://schemas.microsoft.com/office/drawing/2014/main" id="{37FB0720-2A9F-4D05-9266-254CF1C53894}"/>
              </a:ext>
            </a:extLst>
          </p:cNvPr>
          <p:cNvGrpSpPr>
            <a:grpSpLocks/>
          </p:cNvGrpSpPr>
          <p:nvPr/>
        </p:nvGrpSpPr>
        <p:grpSpPr bwMode="auto">
          <a:xfrm>
            <a:off x="631462" y="2525515"/>
            <a:ext cx="4523184" cy="435769"/>
            <a:chOff x="189" y="1502"/>
            <a:chExt cx="3799" cy="366"/>
          </a:xfrm>
        </p:grpSpPr>
        <p:sp>
          <p:nvSpPr>
            <p:cNvPr id="56" name="Text Box 10">
              <a:extLst>
                <a:ext uri="{FF2B5EF4-FFF2-40B4-BE49-F238E27FC236}">
                  <a16:creationId xmlns:a16="http://schemas.microsoft.com/office/drawing/2014/main" id="{0F0BC6B3-9920-4B84-A4F7-6A7B8B3361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7" y="1502"/>
              <a:ext cx="2551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500" tIns="35100" rIns="67500" bIns="35100" anchor="ctr"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009B9B"/>
                </a:buClr>
                <a:buSzPct val="80000"/>
                <a:buFont typeface="Wingdings" pitchFamily="2" charset="2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009B9B"/>
                </a:buClr>
                <a:buSzPct val="80000"/>
                <a:buFont typeface="Wingdings" pitchFamily="2" charset="2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009B9B"/>
                </a:buClr>
                <a:buSzPct val="80000"/>
                <a:buFont typeface="Wingdings" pitchFamily="2" charset="2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009B9B"/>
                </a:buClr>
                <a:buSzPct val="80000"/>
                <a:buFont typeface="Wingdings" pitchFamily="2" charset="2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Tx/>
                <a:buChar char="•"/>
              </a:pPr>
              <a:r>
                <a:rPr lang="en-GB" sz="1200" i="1" dirty="0">
                  <a:latin typeface="+mn-lt"/>
                </a:rPr>
                <a:t>  </a:t>
              </a:r>
              <a:r>
                <a:rPr lang="en-GB" sz="1200" b="1" i="1" dirty="0">
                  <a:latin typeface="+mn-lt"/>
                </a:rPr>
                <a:t>Length L is specified</a:t>
              </a:r>
            </a:p>
            <a:p>
              <a:pPr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Tx/>
                <a:buFontTx/>
                <a:buChar char="•"/>
              </a:pPr>
              <a:r>
                <a:rPr lang="en-GB" sz="1200" b="1" i="1" dirty="0">
                  <a:latin typeface="+mn-lt"/>
                </a:rPr>
                <a:t>  Must have bending stiffness &gt; S*</a:t>
              </a:r>
              <a:endParaRPr lang="en-GB" sz="1200" b="1" dirty="0">
                <a:latin typeface="+mn-lt"/>
              </a:endParaRPr>
            </a:p>
          </p:txBody>
        </p:sp>
        <p:sp>
          <p:nvSpPr>
            <p:cNvPr id="57" name="AutoShape 11">
              <a:extLst>
                <a:ext uri="{FF2B5EF4-FFF2-40B4-BE49-F238E27FC236}">
                  <a16:creationId xmlns:a16="http://schemas.microsoft.com/office/drawing/2014/main" id="{FABF53EF-9340-4F22-8CE2-F641EA303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" y="1540"/>
              <a:ext cx="1196" cy="263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9050">
              <a:solidFill>
                <a:schemeClr val="accent4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dirty="0">
                  <a:solidFill>
                    <a:sysClr val="windowText" lastClr="000000"/>
                  </a:solidFill>
                </a:rPr>
                <a:t> Constraints</a:t>
              </a:r>
            </a:p>
          </p:txBody>
        </p:sp>
      </p:grpSp>
      <p:sp>
        <p:nvSpPr>
          <p:cNvPr id="58" name="Text Box 21">
            <a:extLst>
              <a:ext uri="{FF2B5EF4-FFF2-40B4-BE49-F238E27FC236}">
                <a16:creationId xmlns:a16="http://schemas.microsoft.com/office/drawing/2014/main" id="{F5176923-6DCA-4424-BDE0-6EF7805770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3745" y="2896733"/>
            <a:ext cx="1919288" cy="165422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lIns="38023" tIns="19011" rIns="38023" bIns="19011">
            <a:spAutoFit/>
          </a:bodyPr>
          <a:lstStyle>
            <a:lvl1pPr defTabSz="68103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68103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68103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68103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68103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681038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9B9B"/>
              </a:buClr>
              <a:buSzPct val="80000"/>
              <a:buFont typeface="Wingdings" pitchFamily="2" charset="2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681038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9B9B"/>
              </a:buClr>
              <a:buSzPct val="80000"/>
              <a:buFont typeface="Wingdings" pitchFamily="2" charset="2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681038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9B9B"/>
              </a:buClr>
              <a:buSzPct val="80000"/>
              <a:buFont typeface="Wingdings" pitchFamily="2" charset="2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681038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9B9B"/>
              </a:buClr>
              <a:buSzPct val="80000"/>
              <a:buFont typeface="Wingdings" pitchFamily="2" charset="2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sz="1050" dirty="0">
                <a:latin typeface="+mn-lt"/>
              </a:rPr>
              <a:t>   m = mass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sz="1050" dirty="0">
                <a:latin typeface="+mn-lt"/>
              </a:rPr>
              <a:t>   A = area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sz="1050" dirty="0">
                <a:latin typeface="+mn-lt"/>
              </a:rPr>
              <a:t>   L = length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sz="1050" dirty="0">
                <a:latin typeface="+mn-lt"/>
                <a:sym typeface="Symbol" pitchFamily="18" charset="2"/>
              </a:rPr>
              <a:t>   </a:t>
            </a:r>
            <a:r>
              <a:rPr lang="en-GB" sz="1050" dirty="0">
                <a:latin typeface="+mn-lt"/>
              </a:rPr>
              <a:t> = density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sz="1050" dirty="0">
                <a:latin typeface="+mn-lt"/>
              </a:rPr>
              <a:t>   S  = stiffness (F/</a:t>
            </a:r>
            <a:r>
              <a:rPr lang="el-GR" sz="1050" dirty="0">
                <a:latin typeface="+mn-lt"/>
              </a:rPr>
              <a:t>δ</a:t>
            </a:r>
            <a:r>
              <a:rPr lang="en-GB" sz="1050" dirty="0">
                <a:latin typeface="+mn-lt"/>
              </a:rPr>
              <a:t>)</a:t>
            </a:r>
            <a:endParaRPr lang="en-GB" sz="1200" dirty="0">
              <a:latin typeface="+mn-lt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sz="1050" dirty="0">
                <a:latin typeface="+mn-lt"/>
              </a:rPr>
              <a:t>   This beam: </a:t>
            </a:r>
            <a:r>
              <a:rPr lang="el-GR" sz="1050" dirty="0">
                <a:latin typeface="+mn-lt"/>
              </a:rPr>
              <a:t>δ</a:t>
            </a:r>
            <a:r>
              <a:rPr lang="en-GB" sz="1050" dirty="0">
                <a:latin typeface="+mn-lt"/>
              </a:rPr>
              <a:t> = FL</a:t>
            </a:r>
            <a:r>
              <a:rPr lang="en-GB" sz="1050" baseline="30000" dirty="0">
                <a:latin typeface="+mn-lt"/>
              </a:rPr>
              <a:t>3</a:t>
            </a:r>
            <a:r>
              <a:rPr lang="en-GB" sz="1050" dirty="0">
                <a:latin typeface="+mn-lt"/>
              </a:rPr>
              <a:t>/CEI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GB" sz="1050" dirty="0">
                <a:latin typeface="+mn-lt"/>
              </a:rPr>
              <a:t>   C = constant (here, 48)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sz="1050" dirty="0">
                <a:latin typeface="+mn-lt"/>
              </a:rPr>
              <a:t>   E = Young’s modulus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sz="1050" dirty="0">
                <a:latin typeface="+mn-lt"/>
              </a:rPr>
              <a:t>   I = second moment of area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sz="1050" dirty="0">
                <a:latin typeface="+mn-lt"/>
              </a:rPr>
              <a:t>   (I  =  b</a:t>
            </a:r>
            <a:r>
              <a:rPr lang="en-GB" sz="1050" baseline="30000" dirty="0">
                <a:latin typeface="+mn-lt"/>
              </a:rPr>
              <a:t>4</a:t>
            </a:r>
            <a:r>
              <a:rPr lang="en-GB" sz="1050" dirty="0">
                <a:latin typeface="+mn-lt"/>
              </a:rPr>
              <a:t>/12  =  A</a:t>
            </a:r>
            <a:r>
              <a:rPr lang="en-GB" sz="1050" baseline="30000" dirty="0">
                <a:latin typeface="+mn-lt"/>
              </a:rPr>
              <a:t>2</a:t>
            </a:r>
            <a:r>
              <a:rPr lang="en-GB" sz="1050" dirty="0">
                <a:latin typeface="+mn-lt"/>
              </a:rPr>
              <a:t>/12)</a:t>
            </a:r>
          </a:p>
        </p:txBody>
      </p:sp>
      <p:sp>
        <p:nvSpPr>
          <p:cNvPr id="59" name="AutoShape 53">
            <a:extLst>
              <a:ext uri="{FF2B5EF4-FFF2-40B4-BE49-F238E27FC236}">
                <a16:creationId xmlns:a16="http://schemas.microsoft.com/office/drawing/2014/main" id="{4F7BCA7E-07CA-4A28-B478-77587C93EE4B}"/>
              </a:ext>
            </a:extLst>
          </p:cNvPr>
          <p:cNvSpPr>
            <a:spLocks noChangeArrowheads="1"/>
          </p:cNvSpPr>
          <p:nvPr/>
        </p:nvSpPr>
        <p:spPr bwMode="auto">
          <a:xfrm rot="4942465">
            <a:off x="4085407" y="3712936"/>
            <a:ext cx="635794" cy="657225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w 21600"/>
              <a:gd name="T9" fmla="*/ 0 h 21600"/>
              <a:gd name="T10" fmla="*/ 0 w 21600"/>
              <a:gd name="T11" fmla="*/ 0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1 w 21600"/>
              <a:gd name="T19" fmla="*/ 3170 h 21600"/>
              <a:gd name="T20" fmla="*/ 18439 w 21600"/>
              <a:gd name="T21" fmla="*/ 1843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8956" y="11088"/>
                </a:moveTo>
                <a:cubicBezTo>
                  <a:pt x="18960" y="10992"/>
                  <a:pt x="18962" y="10896"/>
                  <a:pt x="18962" y="10800"/>
                </a:cubicBezTo>
                <a:cubicBezTo>
                  <a:pt x="18962" y="6292"/>
                  <a:pt x="15307" y="2638"/>
                  <a:pt x="10800" y="2638"/>
                </a:cubicBezTo>
                <a:cubicBezTo>
                  <a:pt x="6457" y="2637"/>
                  <a:pt x="2874" y="6038"/>
                  <a:pt x="2649" y="10375"/>
                </a:cubicBezTo>
                <a:lnTo>
                  <a:pt x="14" y="10238"/>
                </a:lnTo>
                <a:cubicBezTo>
                  <a:pt x="313" y="4499"/>
                  <a:pt x="5053" y="-1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0927"/>
                  <a:pt x="21597" y="11054"/>
                  <a:pt x="21593" y="11182"/>
                </a:cubicBezTo>
                <a:lnTo>
                  <a:pt x="24291" y="11277"/>
                </a:lnTo>
                <a:lnTo>
                  <a:pt x="20133" y="15152"/>
                </a:lnTo>
                <a:lnTo>
                  <a:pt x="16258" y="10993"/>
                </a:lnTo>
                <a:lnTo>
                  <a:pt x="18956" y="11088"/>
                </a:lnTo>
                <a:close/>
              </a:path>
            </a:pathLst>
          </a:cu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anchor="ctr"/>
          <a:lstStyle/>
          <a:p>
            <a:endParaRPr lang="en-GB" sz="1350" dirty="0"/>
          </a:p>
        </p:txBody>
      </p:sp>
      <p:grpSp>
        <p:nvGrpSpPr>
          <p:cNvPr id="60" name="Group 66">
            <a:extLst>
              <a:ext uri="{FF2B5EF4-FFF2-40B4-BE49-F238E27FC236}">
                <a16:creationId xmlns:a16="http://schemas.microsoft.com/office/drawing/2014/main" id="{CA73548F-833C-4CF9-8E44-6F2D3B89649F}"/>
              </a:ext>
            </a:extLst>
          </p:cNvPr>
          <p:cNvGrpSpPr>
            <a:grpSpLocks/>
          </p:cNvGrpSpPr>
          <p:nvPr/>
        </p:nvGrpSpPr>
        <p:grpSpPr bwMode="auto">
          <a:xfrm>
            <a:off x="2201896" y="2973189"/>
            <a:ext cx="2724150" cy="881063"/>
            <a:chOff x="2393950" y="2981325"/>
            <a:chExt cx="3632200" cy="1175406"/>
          </a:xfrm>
        </p:grpSpPr>
        <p:graphicFrame>
          <p:nvGraphicFramePr>
            <p:cNvPr id="61" name="Object 4">
              <a:extLst>
                <a:ext uri="{FF2B5EF4-FFF2-40B4-BE49-F238E27FC236}">
                  <a16:creationId xmlns:a16="http://schemas.microsoft.com/office/drawing/2014/main" id="{9373BE38-5B8F-4512-9CCE-3B82EB96C46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90924" y="3344092"/>
            <a:ext cx="2564403" cy="8126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295280" imgH="444240" progId="Equation.3">
                    <p:embed/>
                  </p:oleObj>
                </mc:Choice>
                <mc:Fallback>
                  <p:oleObj name="Equation" r:id="rId2" imgW="1295280" imgH="444240" progId="Equation.3">
                    <p:embed/>
                    <p:pic>
                      <p:nvPicPr>
                        <p:cNvPr id="13" name="Object 4">
                          <a:extLst>
                            <a:ext uri="{FF2B5EF4-FFF2-40B4-BE49-F238E27FC236}">
                              <a16:creationId xmlns:a16="http://schemas.microsoft.com/office/drawing/2014/main" id="{21554474-54DC-41D4-87F4-DB868856806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0924" y="3344092"/>
                          <a:ext cx="2564403" cy="8126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" name="Text Box 16">
              <a:extLst>
                <a:ext uri="{FF2B5EF4-FFF2-40B4-BE49-F238E27FC236}">
                  <a16:creationId xmlns:a16="http://schemas.microsoft.com/office/drawing/2014/main" id="{5DB03249-2E37-44A8-83EA-D690D94B45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3950" y="2981325"/>
              <a:ext cx="3632200" cy="885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009B9B"/>
                </a:buClr>
                <a:buSzPct val="80000"/>
                <a:buFont typeface="Wingdings" pitchFamily="2" charset="2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009B9B"/>
                </a:buClr>
                <a:buSzPct val="80000"/>
                <a:buFont typeface="Wingdings" pitchFamily="2" charset="2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009B9B"/>
                </a:buClr>
                <a:buSzPct val="80000"/>
                <a:buFont typeface="Wingdings" pitchFamily="2" charset="2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009B9B"/>
                </a:buClr>
                <a:buSzPct val="80000"/>
                <a:buFont typeface="Wingdings" pitchFamily="2" charset="2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</a:pPr>
              <a:r>
                <a:rPr lang="en-GB" sz="1200" b="1" i="1" dirty="0">
                  <a:latin typeface="+mn-lt"/>
                  <a:sym typeface="Symbol" pitchFamily="18" charset="2"/>
                </a:rPr>
                <a:t>Equation for constraint on A: </a:t>
              </a:r>
            </a:p>
            <a:p>
              <a:pPr>
                <a:spcBef>
                  <a:spcPct val="0"/>
                </a:spcBef>
                <a:spcAft>
                  <a:spcPct val="0"/>
                </a:spcAft>
              </a:pPr>
              <a:r>
                <a:rPr lang="en-GB" sz="1350" dirty="0">
                  <a:sym typeface="Symbol" pitchFamily="18" charset="2"/>
                </a:rPr>
                <a:t>                                            </a:t>
              </a:r>
            </a:p>
            <a:p>
              <a:pPr>
                <a:spcBef>
                  <a:spcPct val="0"/>
                </a:spcBef>
                <a:spcAft>
                  <a:spcPct val="0"/>
                </a:spcAft>
              </a:pPr>
              <a:r>
                <a:rPr lang="en-GB" sz="1350" dirty="0">
                  <a:latin typeface="+mn-lt"/>
                  <a:sym typeface="Symbol" pitchFamily="18" charset="2"/>
                </a:rPr>
                <a:t>                                             </a:t>
              </a:r>
              <a:endParaRPr lang="en-US" sz="1200" dirty="0">
                <a:latin typeface="+mn-lt"/>
                <a:sym typeface="Symbol" pitchFamily="18" charset="2"/>
              </a:endParaRPr>
            </a:p>
          </p:txBody>
        </p:sp>
        <p:sp>
          <p:nvSpPr>
            <p:cNvPr id="63" name="Rectangle 54">
              <a:extLst>
                <a:ext uri="{FF2B5EF4-FFF2-40B4-BE49-F238E27FC236}">
                  <a16:creationId xmlns:a16="http://schemas.microsoft.com/office/drawing/2014/main" id="{CF64F152-CB79-4C52-A884-B0FA6CBA04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9691" y="3371850"/>
              <a:ext cx="2647134" cy="7366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GB" sz="1350" dirty="0"/>
            </a:p>
          </p:txBody>
        </p:sp>
      </p:grpSp>
      <p:grpSp>
        <p:nvGrpSpPr>
          <p:cNvPr id="64" name="Group 67">
            <a:extLst>
              <a:ext uri="{FF2B5EF4-FFF2-40B4-BE49-F238E27FC236}">
                <a16:creationId xmlns:a16="http://schemas.microsoft.com/office/drawing/2014/main" id="{068B4C53-FDB5-4A33-BA60-E0667D4F4E08}"/>
              </a:ext>
            </a:extLst>
          </p:cNvPr>
          <p:cNvGrpSpPr>
            <a:grpSpLocks/>
          </p:cNvGrpSpPr>
          <p:nvPr/>
        </p:nvGrpSpPr>
        <p:grpSpPr bwMode="auto">
          <a:xfrm>
            <a:off x="631463" y="4174182"/>
            <a:ext cx="3530203" cy="519113"/>
            <a:chOff x="300038" y="4114800"/>
            <a:chExt cx="4706937" cy="692150"/>
          </a:xfrm>
        </p:grpSpPr>
        <p:grpSp>
          <p:nvGrpSpPr>
            <p:cNvPr id="65" name="Group 68">
              <a:extLst>
                <a:ext uri="{FF2B5EF4-FFF2-40B4-BE49-F238E27FC236}">
                  <a16:creationId xmlns:a16="http://schemas.microsoft.com/office/drawing/2014/main" id="{5E1D1435-80F0-45B9-B0AB-01A116C0B9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0038" y="4114800"/>
              <a:ext cx="4410075" cy="652463"/>
              <a:chOff x="189" y="2592"/>
              <a:chExt cx="2778" cy="411"/>
            </a:xfrm>
          </p:grpSpPr>
          <p:sp>
            <p:nvSpPr>
              <p:cNvPr id="67" name="Text Box 7">
                <a:extLst>
                  <a:ext uri="{FF2B5EF4-FFF2-40B4-BE49-F238E27FC236}">
                    <a16:creationId xmlns:a16="http://schemas.microsoft.com/office/drawing/2014/main" id="{3613DCAC-7726-41D7-BFCE-9C261C8482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37" y="2592"/>
                <a:ext cx="1530" cy="4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500" tIns="35100" rIns="67500" bIns="35100" anchor="ctr"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009B9B"/>
                  </a:buClr>
                  <a:buSzPct val="80000"/>
                  <a:buFont typeface="Wingdings" pitchFamily="2" charset="2"/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009B9B"/>
                  </a:buClr>
                  <a:buSzPct val="80000"/>
                  <a:buFont typeface="Wingdings" pitchFamily="2" charset="2"/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009B9B"/>
                  </a:buClr>
                  <a:buSzPct val="80000"/>
                  <a:buFont typeface="Wingdings" pitchFamily="2" charset="2"/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009B9B"/>
                  </a:buClr>
                  <a:buSzPct val="80000"/>
                  <a:buFont typeface="Wingdings" pitchFamily="2" charset="2"/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>
                  <a:spcBef>
                    <a:spcPct val="15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GB" sz="1200" b="1" i="1" dirty="0">
                    <a:latin typeface="+mn-lt"/>
                  </a:rPr>
                  <a:t>Minimize mass m:</a:t>
                </a:r>
                <a:endParaRPr lang="en-GB" sz="1200" b="1" dirty="0">
                  <a:latin typeface="+mn-lt"/>
                  <a:sym typeface="Symbol" pitchFamily="18" charset="2"/>
                </a:endParaRPr>
              </a:p>
              <a:p>
                <a:pPr>
                  <a:spcBef>
                    <a:spcPct val="15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GB" sz="1350" dirty="0"/>
                  <a:t>               m  =  A L </a:t>
                </a:r>
                <a:r>
                  <a:rPr lang="en-GB" sz="1350" dirty="0">
                    <a:sym typeface="Symbol" pitchFamily="18" charset="2"/>
                  </a:rPr>
                  <a:t></a:t>
                </a:r>
                <a:endParaRPr lang="en-GB" sz="1200" dirty="0">
                  <a:sym typeface="Symbol" pitchFamily="18" charset="2"/>
                </a:endParaRPr>
              </a:p>
            </p:txBody>
          </p:sp>
          <p:sp>
            <p:nvSpPr>
              <p:cNvPr id="68" name="AutoShape 8">
                <a:extLst>
                  <a:ext uri="{FF2B5EF4-FFF2-40B4-BE49-F238E27FC236}">
                    <a16:creationId xmlns:a16="http://schemas.microsoft.com/office/drawing/2014/main" id="{86FBE01D-3E5D-4E89-BEEC-AFC015CCA0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" y="2596"/>
                <a:ext cx="1196" cy="263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19050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dirty="0">
                    <a:solidFill>
                      <a:sysClr val="windowText" lastClr="000000"/>
                    </a:solidFill>
                  </a:rPr>
                  <a:t> Objective </a:t>
                </a:r>
              </a:p>
            </p:txBody>
          </p:sp>
        </p:grpSp>
        <p:sp>
          <p:nvSpPr>
            <p:cNvPr id="66" name="Rectangle 55">
              <a:extLst>
                <a:ext uri="{FF2B5EF4-FFF2-40B4-BE49-F238E27FC236}">
                  <a16:creationId xmlns:a16="http://schemas.microsoft.com/office/drawing/2014/main" id="{2EEF9D9A-EFF7-4596-829C-911D62DEA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4500" y="4464050"/>
              <a:ext cx="2022475" cy="3429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GB" sz="1350" dirty="0"/>
            </a:p>
          </p:txBody>
        </p:sp>
      </p:grpSp>
      <p:grpSp>
        <p:nvGrpSpPr>
          <p:cNvPr id="69" name="Group 61">
            <a:extLst>
              <a:ext uri="{FF2B5EF4-FFF2-40B4-BE49-F238E27FC236}">
                <a16:creationId xmlns:a16="http://schemas.microsoft.com/office/drawing/2014/main" id="{F0E981FC-5A28-4895-AAA4-653863A4FB9B}"/>
              </a:ext>
            </a:extLst>
          </p:cNvPr>
          <p:cNvGrpSpPr>
            <a:grpSpLocks/>
          </p:cNvGrpSpPr>
          <p:nvPr/>
        </p:nvGrpSpPr>
        <p:grpSpPr bwMode="auto">
          <a:xfrm>
            <a:off x="2616234" y="1467850"/>
            <a:ext cx="1127522" cy="541735"/>
            <a:chOff x="1689" y="3374"/>
            <a:chExt cx="874" cy="455"/>
          </a:xfrm>
        </p:grpSpPr>
        <p:sp>
          <p:nvSpPr>
            <p:cNvPr id="70" name="Freeform 62">
              <a:extLst>
                <a:ext uri="{FF2B5EF4-FFF2-40B4-BE49-F238E27FC236}">
                  <a16:creationId xmlns:a16="http://schemas.microsoft.com/office/drawing/2014/main" id="{04E26022-365C-403A-8755-99635A552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6" y="3457"/>
              <a:ext cx="490" cy="338"/>
            </a:xfrm>
            <a:custGeom>
              <a:avLst/>
              <a:gdLst>
                <a:gd name="T0" fmla="*/ 3 w 568"/>
                <a:gd name="T1" fmla="*/ 3 h 478"/>
                <a:gd name="T2" fmla="*/ 3 w 568"/>
                <a:gd name="T3" fmla="*/ 3 h 478"/>
                <a:gd name="T4" fmla="*/ 62 w 568"/>
                <a:gd name="T5" fmla="*/ 1 h 478"/>
                <a:gd name="T6" fmla="*/ 62 w 568"/>
                <a:gd name="T7" fmla="*/ 0 h 478"/>
                <a:gd name="T8" fmla="*/ 23 w 568"/>
                <a:gd name="T9" fmla="*/ 1 h 478"/>
                <a:gd name="T10" fmla="*/ 0 w 568"/>
                <a:gd name="T11" fmla="*/ 1 h 478"/>
                <a:gd name="T12" fmla="*/ 3 w 568"/>
                <a:gd name="T13" fmla="*/ 3 h 4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8"/>
                <a:gd name="T22" fmla="*/ 0 h 478"/>
                <a:gd name="T23" fmla="*/ 568 w 568"/>
                <a:gd name="T24" fmla="*/ 478 h 4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8" h="478">
                  <a:moveTo>
                    <a:pt x="4" y="478"/>
                  </a:moveTo>
                  <a:cubicBezTo>
                    <a:pt x="23" y="476"/>
                    <a:pt x="15" y="476"/>
                    <a:pt x="30" y="476"/>
                  </a:cubicBezTo>
                  <a:cubicBezTo>
                    <a:pt x="209" y="411"/>
                    <a:pt x="568" y="282"/>
                    <a:pt x="568" y="282"/>
                  </a:cubicBezTo>
                  <a:lnTo>
                    <a:pt x="568" y="0"/>
                  </a:lnTo>
                  <a:lnTo>
                    <a:pt x="214" y="116"/>
                  </a:lnTo>
                  <a:lnTo>
                    <a:pt x="0" y="116"/>
                  </a:lnTo>
                  <a:lnTo>
                    <a:pt x="4" y="478"/>
                  </a:lnTo>
                  <a:close/>
                </a:path>
              </a:pathLst>
            </a:custGeom>
            <a:gradFill rotWithShape="1">
              <a:gsLst>
                <a:gs pos="0">
                  <a:srgbClr val="CCFFFF">
                    <a:alpha val="39998"/>
                  </a:srgbClr>
                </a:gs>
                <a:gs pos="50000">
                  <a:srgbClr val="5E7676">
                    <a:alpha val="39998"/>
                  </a:srgbClr>
                </a:gs>
                <a:gs pos="100000">
                  <a:srgbClr val="CCFFFF">
                    <a:alpha val="39998"/>
                  </a:srgbClr>
                </a:gs>
              </a:gsLst>
              <a:lin ang="189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GB" sz="1350" dirty="0"/>
            </a:p>
          </p:txBody>
        </p:sp>
        <p:sp>
          <p:nvSpPr>
            <p:cNvPr id="71" name="Freeform 63">
              <a:extLst>
                <a:ext uri="{FF2B5EF4-FFF2-40B4-BE49-F238E27FC236}">
                  <a16:creationId xmlns:a16="http://schemas.microsoft.com/office/drawing/2014/main" id="{DD3E2DC0-5454-4D87-ACE9-E13946915D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7" y="3654"/>
              <a:ext cx="447" cy="174"/>
            </a:xfrm>
            <a:custGeom>
              <a:avLst/>
              <a:gdLst>
                <a:gd name="T0" fmla="*/ 2 w 518"/>
                <a:gd name="T1" fmla="*/ 1 h 240"/>
                <a:gd name="T2" fmla="*/ 57 w 518"/>
                <a:gd name="T3" fmla="*/ 0 h 240"/>
                <a:gd name="T4" fmla="*/ 57 w 518"/>
                <a:gd name="T5" fmla="*/ 1 h 240"/>
                <a:gd name="T6" fmla="*/ 0 w 518"/>
                <a:gd name="T7" fmla="*/ 2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8"/>
                <a:gd name="T13" fmla="*/ 0 h 240"/>
                <a:gd name="T14" fmla="*/ 518 w 518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8" h="240">
                  <a:moveTo>
                    <a:pt x="2" y="196"/>
                  </a:moveTo>
                  <a:lnTo>
                    <a:pt x="516" y="0"/>
                  </a:lnTo>
                  <a:lnTo>
                    <a:pt x="518" y="24"/>
                  </a:lnTo>
                  <a:lnTo>
                    <a:pt x="0" y="240"/>
                  </a:lnTo>
                </a:path>
              </a:pathLst>
            </a:custGeom>
            <a:gradFill rotWithShape="1">
              <a:gsLst>
                <a:gs pos="0">
                  <a:srgbClr val="CCFFFF">
                    <a:alpha val="39998"/>
                  </a:srgbClr>
                </a:gs>
                <a:gs pos="50000">
                  <a:srgbClr val="5E7676">
                    <a:alpha val="39998"/>
                  </a:srgbClr>
                </a:gs>
                <a:gs pos="100000">
                  <a:srgbClr val="CCFFFF">
                    <a:alpha val="39998"/>
                  </a:srgbClr>
                </a:gs>
              </a:gsLst>
              <a:lin ang="189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 sz="1350" dirty="0"/>
            </a:p>
          </p:txBody>
        </p:sp>
        <p:sp>
          <p:nvSpPr>
            <p:cNvPr id="72" name="Freeform 64">
              <a:extLst>
                <a:ext uri="{FF2B5EF4-FFF2-40B4-BE49-F238E27FC236}">
                  <a16:creationId xmlns:a16="http://schemas.microsoft.com/office/drawing/2014/main" id="{EE05AD74-1304-43FA-B926-7C76EE99E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" y="3747"/>
              <a:ext cx="194" cy="51"/>
            </a:xfrm>
            <a:custGeom>
              <a:avLst/>
              <a:gdLst>
                <a:gd name="T0" fmla="*/ 0 w 224"/>
                <a:gd name="T1" fmla="*/ 1 h 70"/>
                <a:gd name="T2" fmla="*/ 26 w 224"/>
                <a:gd name="T3" fmla="*/ 0 h 70"/>
                <a:gd name="T4" fmla="*/ 26 w 224"/>
                <a:gd name="T5" fmla="*/ 1 h 70"/>
                <a:gd name="T6" fmla="*/ 0 w 224"/>
                <a:gd name="T7" fmla="*/ 1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4"/>
                <a:gd name="T13" fmla="*/ 0 h 70"/>
                <a:gd name="T14" fmla="*/ 224 w 224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4" h="70">
                  <a:moveTo>
                    <a:pt x="0" y="66"/>
                  </a:moveTo>
                  <a:lnTo>
                    <a:pt x="224" y="0"/>
                  </a:lnTo>
                  <a:lnTo>
                    <a:pt x="224" y="70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EAEAEA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 sz="1350" dirty="0"/>
            </a:p>
          </p:txBody>
        </p:sp>
        <p:sp>
          <p:nvSpPr>
            <p:cNvPr id="73" name="Freeform 65">
              <a:extLst>
                <a:ext uri="{FF2B5EF4-FFF2-40B4-BE49-F238E27FC236}">
                  <a16:creationId xmlns:a16="http://schemas.microsoft.com/office/drawing/2014/main" id="{56C1EBE1-21AF-44DE-A623-DA2C9370A9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" y="3397"/>
              <a:ext cx="874" cy="107"/>
            </a:xfrm>
            <a:custGeom>
              <a:avLst/>
              <a:gdLst>
                <a:gd name="T0" fmla="*/ 0 w 1012"/>
                <a:gd name="T1" fmla="*/ 2 h 140"/>
                <a:gd name="T2" fmla="*/ 79 w 1012"/>
                <a:gd name="T3" fmla="*/ 0 h 140"/>
                <a:gd name="T4" fmla="*/ 112 w 1012"/>
                <a:gd name="T5" fmla="*/ 0 h 140"/>
                <a:gd name="T6" fmla="*/ 52 w 1012"/>
                <a:gd name="T7" fmla="*/ 2 h 140"/>
                <a:gd name="T8" fmla="*/ 0 w 1012"/>
                <a:gd name="T9" fmla="*/ 2 h 1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12"/>
                <a:gd name="T16" fmla="*/ 0 h 140"/>
                <a:gd name="T17" fmla="*/ 1012 w 1012"/>
                <a:gd name="T18" fmla="*/ 140 h 1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12" h="140">
                  <a:moveTo>
                    <a:pt x="0" y="140"/>
                  </a:moveTo>
                  <a:lnTo>
                    <a:pt x="712" y="0"/>
                  </a:lnTo>
                  <a:lnTo>
                    <a:pt x="1012" y="0"/>
                  </a:lnTo>
                  <a:lnTo>
                    <a:pt x="472" y="136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CCFFFF">
                <a:alpha val="39999"/>
              </a:srgbClr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GB" sz="1350" dirty="0"/>
            </a:p>
          </p:txBody>
        </p:sp>
        <p:sp>
          <p:nvSpPr>
            <p:cNvPr id="74" name="Freeform 66">
              <a:extLst>
                <a:ext uri="{FF2B5EF4-FFF2-40B4-BE49-F238E27FC236}">
                  <a16:creationId xmlns:a16="http://schemas.microsoft.com/office/drawing/2014/main" id="{81411FFA-3454-4C1C-93E6-C42DE9000660}"/>
                </a:ext>
              </a:extLst>
            </p:cNvPr>
            <p:cNvSpPr>
              <a:spLocks/>
            </p:cNvSpPr>
            <p:nvPr/>
          </p:nvSpPr>
          <p:spPr bwMode="auto">
            <a:xfrm rot="325161">
              <a:off x="2105" y="3374"/>
              <a:ext cx="448" cy="182"/>
            </a:xfrm>
            <a:custGeom>
              <a:avLst/>
              <a:gdLst>
                <a:gd name="T0" fmla="*/ 2 w 518"/>
                <a:gd name="T1" fmla="*/ 3 h 240"/>
                <a:gd name="T2" fmla="*/ 59 w 518"/>
                <a:gd name="T3" fmla="*/ 0 h 240"/>
                <a:gd name="T4" fmla="*/ 60 w 518"/>
                <a:gd name="T5" fmla="*/ 2 h 240"/>
                <a:gd name="T6" fmla="*/ 0 w 518"/>
                <a:gd name="T7" fmla="*/ 4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8"/>
                <a:gd name="T13" fmla="*/ 0 h 240"/>
                <a:gd name="T14" fmla="*/ 518 w 518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8" h="240">
                  <a:moveTo>
                    <a:pt x="2" y="196"/>
                  </a:moveTo>
                  <a:lnTo>
                    <a:pt x="516" y="0"/>
                  </a:lnTo>
                  <a:lnTo>
                    <a:pt x="518" y="24"/>
                  </a:lnTo>
                  <a:lnTo>
                    <a:pt x="0" y="240"/>
                  </a:lnTo>
                </a:path>
              </a:pathLst>
            </a:custGeom>
            <a:gradFill rotWithShape="1">
              <a:gsLst>
                <a:gs pos="0">
                  <a:srgbClr val="CCFFFF">
                    <a:alpha val="39998"/>
                  </a:srgbClr>
                </a:gs>
                <a:gs pos="50000">
                  <a:srgbClr val="5E7676">
                    <a:alpha val="39998"/>
                  </a:srgbClr>
                </a:gs>
                <a:gs pos="100000">
                  <a:srgbClr val="CCFFFF">
                    <a:alpha val="39998"/>
                  </a:srgbClr>
                </a:gs>
              </a:gsLst>
              <a:lin ang="189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en-GB" sz="1350" dirty="0"/>
            </a:p>
          </p:txBody>
        </p:sp>
        <p:sp>
          <p:nvSpPr>
            <p:cNvPr id="75" name="Freeform 67">
              <a:extLst>
                <a:ext uri="{FF2B5EF4-FFF2-40B4-BE49-F238E27FC236}">
                  <a16:creationId xmlns:a16="http://schemas.microsoft.com/office/drawing/2014/main" id="{8A857694-FD84-431F-9FDB-BCF0387B0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7" y="3653"/>
              <a:ext cx="627" cy="142"/>
            </a:xfrm>
            <a:custGeom>
              <a:avLst/>
              <a:gdLst>
                <a:gd name="T0" fmla="*/ 0 w 726"/>
                <a:gd name="T1" fmla="*/ 1 h 196"/>
                <a:gd name="T2" fmla="*/ 63 w 726"/>
                <a:gd name="T3" fmla="*/ 1 h 196"/>
                <a:gd name="T4" fmla="*/ 80 w 726"/>
                <a:gd name="T5" fmla="*/ 0 h 196"/>
                <a:gd name="T6" fmla="*/ 24 w 726"/>
                <a:gd name="T7" fmla="*/ 1 h 196"/>
                <a:gd name="T8" fmla="*/ 0 w 726"/>
                <a:gd name="T9" fmla="*/ 1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6"/>
                <a:gd name="T16" fmla="*/ 0 h 196"/>
                <a:gd name="T17" fmla="*/ 726 w 726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6" h="196">
                  <a:moveTo>
                    <a:pt x="0" y="196"/>
                  </a:moveTo>
                  <a:lnTo>
                    <a:pt x="564" y="2"/>
                  </a:lnTo>
                  <a:lnTo>
                    <a:pt x="726" y="0"/>
                  </a:lnTo>
                  <a:lnTo>
                    <a:pt x="214" y="196"/>
                  </a:lnTo>
                  <a:lnTo>
                    <a:pt x="0" y="196"/>
                  </a:lnTo>
                  <a:close/>
                </a:path>
              </a:pathLst>
            </a:custGeom>
            <a:gradFill rotWithShape="1">
              <a:gsLst>
                <a:gs pos="0">
                  <a:srgbClr val="CCFFFF">
                    <a:alpha val="39998"/>
                  </a:srgbClr>
                </a:gs>
                <a:gs pos="100000">
                  <a:srgbClr val="5E7676">
                    <a:alpha val="39998"/>
                  </a:srgbClr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 sz="1350" dirty="0"/>
            </a:p>
          </p:txBody>
        </p:sp>
        <p:sp>
          <p:nvSpPr>
            <p:cNvPr id="76" name="Rectangle 68">
              <a:extLst>
                <a:ext uri="{FF2B5EF4-FFF2-40B4-BE49-F238E27FC236}">
                  <a16:creationId xmlns:a16="http://schemas.microsoft.com/office/drawing/2014/main" id="{23079217-9B93-4601-BBF8-0E1461E67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6" y="3515"/>
              <a:ext cx="42" cy="29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 sz="1350" dirty="0"/>
            </a:p>
          </p:txBody>
        </p:sp>
        <p:sp>
          <p:nvSpPr>
            <p:cNvPr id="77" name="Rectangle 69">
              <a:extLst>
                <a:ext uri="{FF2B5EF4-FFF2-40B4-BE49-F238E27FC236}">
                  <a16:creationId xmlns:a16="http://schemas.microsoft.com/office/drawing/2014/main" id="{E9D9D8B7-87F2-49D5-807F-9EB398EFE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9" y="3794"/>
              <a:ext cx="414" cy="35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 sz="1350" dirty="0"/>
            </a:p>
          </p:txBody>
        </p:sp>
        <p:sp>
          <p:nvSpPr>
            <p:cNvPr id="78" name="Rectangle 70">
              <a:extLst>
                <a:ext uri="{FF2B5EF4-FFF2-40B4-BE49-F238E27FC236}">
                  <a16:creationId xmlns:a16="http://schemas.microsoft.com/office/drawing/2014/main" id="{691A90E7-1F86-42B9-AE90-5BEC0C3B4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9" y="3498"/>
              <a:ext cx="414" cy="35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 sz="1350" dirty="0"/>
            </a:p>
          </p:txBody>
        </p:sp>
      </p:grpSp>
      <p:grpSp>
        <p:nvGrpSpPr>
          <p:cNvPr id="79" name="Group 71">
            <a:extLst>
              <a:ext uri="{FF2B5EF4-FFF2-40B4-BE49-F238E27FC236}">
                <a16:creationId xmlns:a16="http://schemas.microsoft.com/office/drawing/2014/main" id="{24D52B6E-5762-4AF2-81D2-8CC9337EB28C}"/>
              </a:ext>
            </a:extLst>
          </p:cNvPr>
          <p:cNvGrpSpPr>
            <a:grpSpLocks/>
          </p:cNvGrpSpPr>
          <p:nvPr/>
        </p:nvGrpSpPr>
        <p:grpSpPr bwMode="auto">
          <a:xfrm>
            <a:off x="656465" y="4940177"/>
            <a:ext cx="3599260" cy="1003697"/>
            <a:chOff x="210" y="3104"/>
            <a:chExt cx="3023" cy="843"/>
          </a:xfrm>
        </p:grpSpPr>
        <p:grpSp>
          <p:nvGrpSpPr>
            <p:cNvPr id="80" name="Group 70">
              <a:extLst>
                <a:ext uri="{FF2B5EF4-FFF2-40B4-BE49-F238E27FC236}">
                  <a16:creationId xmlns:a16="http://schemas.microsoft.com/office/drawing/2014/main" id="{606471D2-9822-47FE-8C75-71B126E88D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0" y="3436"/>
              <a:ext cx="3023" cy="511"/>
              <a:chOff x="210" y="3436"/>
              <a:chExt cx="3023" cy="511"/>
            </a:xfrm>
          </p:grpSpPr>
          <p:graphicFrame>
            <p:nvGraphicFramePr>
              <p:cNvPr id="82" name="Object 3">
                <a:extLst>
                  <a:ext uri="{FF2B5EF4-FFF2-40B4-BE49-F238E27FC236}">
                    <a16:creationId xmlns:a16="http://schemas.microsoft.com/office/drawing/2014/main" id="{581BC5A6-DF21-410C-9AC1-9DB5EF8D713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473" y="3436"/>
              <a:ext cx="1760" cy="5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2577960" imgH="812520" progId="Equation.3">
                      <p:embed/>
                    </p:oleObj>
                  </mc:Choice>
                  <mc:Fallback>
                    <p:oleObj name="Equation" r:id="rId4" imgW="2577960" imgH="812520" progId="Equation.3">
                      <p:embed/>
                      <p:pic>
                        <p:nvPicPr>
                          <p:cNvPr id="34" name="Object 3">
                            <a:extLst>
                              <a:ext uri="{FF2B5EF4-FFF2-40B4-BE49-F238E27FC236}">
                                <a16:creationId xmlns:a16="http://schemas.microsoft.com/office/drawing/2014/main" id="{FD5F8E63-0739-4E2B-B5D7-B2505CA2355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73" y="3436"/>
                            <a:ext cx="1760" cy="51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3" name="AutoShape 59">
                <a:extLst>
                  <a:ext uri="{FF2B5EF4-FFF2-40B4-BE49-F238E27FC236}">
                    <a16:creationId xmlns:a16="http://schemas.microsoft.com/office/drawing/2014/main" id="{7E7B95D9-394B-44EB-85F6-846043A224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" y="3471"/>
                <a:ext cx="1196" cy="454"/>
              </a:xfrm>
              <a:prstGeom prst="roundRect">
                <a:avLst>
                  <a:gd name="adj" fmla="val 6829"/>
                </a:avLst>
              </a:prstGeom>
              <a:solidFill>
                <a:schemeClr val="accent2"/>
              </a:solidFill>
              <a:ln w="19050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dirty="0">
                    <a:solidFill>
                      <a:sysClr val="windowText" lastClr="000000"/>
                    </a:solidFill>
                  </a:rPr>
                  <a:t>Performance metric   </a:t>
                </a:r>
              </a:p>
            </p:txBody>
          </p:sp>
        </p:grpSp>
        <p:sp>
          <p:nvSpPr>
            <p:cNvPr id="81" name="AutoShape 75">
              <a:extLst>
                <a:ext uri="{FF2B5EF4-FFF2-40B4-BE49-F238E27FC236}">
                  <a16:creationId xmlns:a16="http://schemas.microsoft.com/office/drawing/2014/main" id="{AF61C758-D0E4-4DDA-A5EE-AC01F7A2D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8" y="3104"/>
              <a:ext cx="139" cy="256"/>
            </a:xfrm>
            <a:prstGeom prst="downArrow">
              <a:avLst>
                <a:gd name="adj1" fmla="val 50000"/>
                <a:gd name="adj2" fmla="val 46043"/>
              </a:avLst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 sz="1350" dirty="0"/>
            </a:p>
          </p:txBody>
        </p:sp>
      </p:grpSp>
      <p:grpSp>
        <p:nvGrpSpPr>
          <p:cNvPr id="84" name="Group 79">
            <a:extLst>
              <a:ext uri="{FF2B5EF4-FFF2-40B4-BE49-F238E27FC236}">
                <a16:creationId xmlns:a16="http://schemas.microsoft.com/office/drawing/2014/main" id="{EA7D4C09-E04C-4221-9CD4-B4D17C8CE955}"/>
              </a:ext>
            </a:extLst>
          </p:cNvPr>
          <p:cNvGrpSpPr>
            <a:grpSpLocks/>
          </p:cNvGrpSpPr>
          <p:nvPr/>
        </p:nvGrpSpPr>
        <p:grpSpPr bwMode="auto">
          <a:xfrm>
            <a:off x="4368833" y="5356323"/>
            <a:ext cx="3123575" cy="642938"/>
            <a:chOff x="3072" y="3442"/>
            <a:chExt cx="2422" cy="540"/>
          </a:xfrm>
        </p:grpSpPr>
        <p:grpSp>
          <p:nvGrpSpPr>
            <p:cNvPr id="85" name="Group 73">
              <a:extLst>
                <a:ext uri="{FF2B5EF4-FFF2-40B4-BE49-F238E27FC236}">
                  <a16:creationId xmlns:a16="http://schemas.microsoft.com/office/drawing/2014/main" id="{DABC6F15-EE7E-48A3-9A9C-C39D4FF184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30" y="3442"/>
              <a:ext cx="2064" cy="540"/>
              <a:chOff x="3430" y="3618"/>
              <a:chExt cx="2064" cy="540"/>
            </a:xfrm>
          </p:grpSpPr>
          <p:sp>
            <p:nvSpPr>
              <p:cNvPr id="87" name="Rectangle 45">
                <a:extLst>
                  <a:ext uri="{FF2B5EF4-FFF2-40B4-BE49-F238E27FC236}">
                    <a16:creationId xmlns:a16="http://schemas.microsoft.com/office/drawing/2014/main" id="{42861FCC-1326-48C2-BA0A-4E1000BA99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0" y="3618"/>
                <a:ext cx="2064" cy="540"/>
              </a:xfrm>
              <a:prstGeom prst="rect">
                <a:avLst/>
              </a:prstGeom>
              <a:solidFill>
                <a:schemeClr val="bg1">
                  <a:lumMod val="95000"/>
                  <a:alpha val="39999"/>
                </a:schemeClr>
              </a:solidFill>
              <a:ln w="2857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en-GB" sz="1350" dirty="0"/>
              </a:p>
            </p:txBody>
          </p:sp>
          <p:sp>
            <p:nvSpPr>
              <p:cNvPr id="88" name="Text Box 46">
                <a:extLst>
                  <a:ext uri="{FF2B5EF4-FFF2-40B4-BE49-F238E27FC236}">
                    <a16:creationId xmlns:a16="http://schemas.microsoft.com/office/drawing/2014/main" id="{39E6EF3C-78AF-4D54-ABE3-C27976E05A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4" y="3708"/>
                <a:ext cx="1424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009B9B"/>
                  </a:buClr>
                  <a:buSzPct val="80000"/>
                  <a:buFont typeface="Wingdings" pitchFamily="2" charset="2"/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009B9B"/>
                  </a:buClr>
                  <a:buSzPct val="80000"/>
                  <a:buFont typeface="Wingdings" pitchFamily="2" charset="2"/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009B9B"/>
                  </a:buClr>
                  <a:buSzPct val="80000"/>
                  <a:buFont typeface="Wingdings" pitchFamily="2" charset="2"/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20000"/>
                  </a:spcAft>
                  <a:buClr>
                    <a:srgbClr val="009B9B"/>
                  </a:buClr>
                  <a:buSzPct val="80000"/>
                  <a:buFont typeface="Wingdings" pitchFamily="2" charset="2"/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50" b="1" dirty="0">
                    <a:latin typeface="+mn-lt"/>
                  </a:rPr>
                  <a:t>Chose materials </a:t>
                </a:r>
              </a:p>
              <a:p>
                <a:pPr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50" b="1" dirty="0">
                    <a:latin typeface="+mn-lt"/>
                  </a:rPr>
                  <a:t>with largest</a:t>
                </a:r>
                <a:endParaRPr lang="en-US" sz="1500" b="1" dirty="0">
                  <a:latin typeface="+mn-lt"/>
                </a:endParaRPr>
              </a:p>
            </p:txBody>
          </p:sp>
          <p:graphicFrame>
            <p:nvGraphicFramePr>
              <p:cNvPr id="89" name="Object 2">
                <a:extLst>
                  <a:ext uri="{FF2B5EF4-FFF2-40B4-BE49-F238E27FC236}">
                    <a16:creationId xmlns:a16="http://schemas.microsoft.com/office/drawing/2014/main" id="{F5389E04-C3DC-40B5-9187-6177F121754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527" y="3665"/>
              <a:ext cx="834" cy="4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1002960" imgH="634680" progId="Equation.3">
                      <p:embed/>
                    </p:oleObj>
                  </mc:Choice>
                  <mc:Fallback>
                    <p:oleObj name="Equation" r:id="rId6" imgW="1002960" imgH="634680" progId="Equation.3">
                      <p:embed/>
                      <p:pic>
                        <p:nvPicPr>
                          <p:cNvPr id="41" name="Object 2">
                            <a:extLst>
                              <a:ext uri="{FF2B5EF4-FFF2-40B4-BE49-F238E27FC236}">
                                <a16:creationId xmlns:a16="http://schemas.microsoft.com/office/drawing/2014/main" id="{A9D3EC03-4B6F-4560-9BA0-C949D7FF8E1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27" y="3665"/>
                            <a:ext cx="834" cy="4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EAEAEA">
                                    <a:alpha val="50000"/>
                                  </a:srgbClr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CC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86" name="AutoShape 76">
              <a:extLst>
                <a:ext uri="{FF2B5EF4-FFF2-40B4-BE49-F238E27FC236}">
                  <a16:creationId xmlns:a16="http://schemas.microsoft.com/office/drawing/2014/main" id="{9EA3F7CB-1AA9-4C44-8B04-4DAF0948BD5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3082" y="3576"/>
              <a:ext cx="236" cy="256"/>
            </a:xfrm>
            <a:prstGeom prst="downArrow">
              <a:avLst>
                <a:gd name="adj1" fmla="val 50000"/>
                <a:gd name="adj2" fmla="val 50000"/>
              </a:avLst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sz="1350" dirty="0"/>
            </a:p>
          </p:txBody>
        </p:sp>
      </p:grpSp>
      <p:grpSp>
        <p:nvGrpSpPr>
          <p:cNvPr id="90" name="Group 69">
            <a:extLst>
              <a:ext uri="{FF2B5EF4-FFF2-40B4-BE49-F238E27FC236}">
                <a16:creationId xmlns:a16="http://schemas.microsoft.com/office/drawing/2014/main" id="{BEE23706-1347-428F-A3EF-81CFFBC14D7E}"/>
              </a:ext>
            </a:extLst>
          </p:cNvPr>
          <p:cNvGrpSpPr>
            <a:grpSpLocks/>
          </p:cNvGrpSpPr>
          <p:nvPr/>
        </p:nvGrpSpPr>
        <p:grpSpPr bwMode="auto">
          <a:xfrm>
            <a:off x="4175953" y="904308"/>
            <a:ext cx="4447052" cy="1654220"/>
            <a:chOff x="4590741" y="890588"/>
            <a:chExt cx="5321628" cy="1952405"/>
          </a:xfrm>
        </p:grpSpPr>
        <p:sp>
          <p:nvSpPr>
            <p:cNvPr id="91" name="Rectangle 23">
              <a:extLst>
                <a:ext uri="{FF2B5EF4-FFF2-40B4-BE49-F238E27FC236}">
                  <a16:creationId xmlns:a16="http://schemas.microsoft.com/office/drawing/2014/main" id="{E3ECFD1D-2AB4-40F0-97B5-B8AD8E556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0741" y="890588"/>
              <a:ext cx="3785897" cy="369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GB" sz="1200" b="1" dirty="0"/>
                <a:t>Stiff beam of length L and minimum mass</a:t>
              </a:r>
            </a:p>
          </p:txBody>
        </p:sp>
        <p:sp>
          <p:nvSpPr>
            <p:cNvPr id="92" name="Line 24">
              <a:extLst>
                <a:ext uri="{FF2B5EF4-FFF2-40B4-BE49-F238E27FC236}">
                  <a16:creationId xmlns:a16="http://schemas.microsoft.com/office/drawing/2014/main" id="{DB2B316A-19C6-4A19-9371-5D0554C1F1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49603" y="2365376"/>
              <a:ext cx="35067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 sz="1350" dirty="0"/>
            </a:p>
          </p:txBody>
        </p:sp>
        <p:sp>
          <p:nvSpPr>
            <p:cNvPr id="93" name="Text Box 25">
              <a:extLst>
                <a:ext uri="{FF2B5EF4-FFF2-40B4-BE49-F238E27FC236}">
                  <a16:creationId xmlns:a16="http://schemas.microsoft.com/office/drawing/2014/main" id="{9B42F814-A461-4617-B1BA-A941BA1492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94827" y="2136776"/>
              <a:ext cx="426316" cy="400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009B9B"/>
                </a:buClr>
                <a:buSzPct val="80000"/>
                <a:buFont typeface="Wingdings" pitchFamily="2" charset="2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009B9B"/>
                </a:buClr>
                <a:buSzPct val="80000"/>
                <a:buFont typeface="Wingdings" pitchFamily="2" charset="2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009B9B"/>
                </a:buClr>
                <a:buSzPct val="80000"/>
                <a:buFont typeface="Wingdings" pitchFamily="2" charset="2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009B9B"/>
                </a:buClr>
                <a:buSzPct val="80000"/>
                <a:buFont typeface="Wingdings" pitchFamily="2" charset="2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GB" sz="1350" dirty="0"/>
                <a:t>L</a:t>
              </a:r>
            </a:p>
          </p:txBody>
        </p:sp>
        <p:sp>
          <p:nvSpPr>
            <p:cNvPr id="94" name="Text Box 26">
              <a:extLst>
                <a:ext uri="{FF2B5EF4-FFF2-40B4-BE49-F238E27FC236}">
                  <a16:creationId xmlns:a16="http://schemas.microsoft.com/office/drawing/2014/main" id="{D9A0BDD6-6093-4F65-ADE3-227D138C38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52367" y="1433513"/>
              <a:ext cx="960002" cy="138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009B9B"/>
                </a:buClr>
                <a:buSzPct val="80000"/>
                <a:buFont typeface="Wingdings" pitchFamily="2" charset="2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009B9B"/>
                </a:buClr>
                <a:buSzPct val="80000"/>
                <a:buFont typeface="Wingdings" pitchFamily="2" charset="2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009B9B"/>
                </a:buClr>
                <a:buSzPct val="80000"/>
                <a:buFont typeface="Wingdings" pitchFamily="2" charset="2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009B9B"/>
                </a:buClr>
                <a:buSzPct val="80000"/>
                <a:buFont typeface="Wingdings" pitchFamily="2" charset="2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GB" sz="1200" b="1" dirty="0">
                  <a:latin typeface="+mn-lt"/>
                </a:rPr>
                <a:t>Square</a:t>
              </a:r>
            </a:p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GB" sz="1200" b="1" dirty="0">
                  <a:latin typeface="+mn-lt"/>
                </a:rPr>
                <a:t>section, </a:t>
              </a:r>
            </a:p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GB" sz="1200" b="1" dirty="0">
                  <a:latin typeface="+mn-lt"/>
                </a:rPr>
                <a:t>area </a:t>
              </a:r>
            </a:p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GB" sz="1200" b="1" dirty="0">
                  <a:latin typeface="+mn-lt"/>
                </a:rPr>
                <a:t>A = b</a:t>
              </a:r>
              <a:r>
                <a:rPr lang="en-GB" sz="1200" b="1" baseline="30000" dirty="0">
                  <a:latin typeface="+mn-lt"/>
                </a:rPr>
                <a:t>2</a:t>
              </a:r>
            </a:p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GB" sz="1350" b="1" dirty="0">
                <a:latin typeface="+mn-lt"/>
              </a:endParaRPr>
            </a:p>
          </p:txBody>
        </p:sp>
        <p:grpSp>
          <p:nvGrpSpPr>
            <p:cNvPr id="95" name="Group 27">
              <a:extLst>
                <a:ext uri="{FF2B5EF4-FFF2-40B4-BE49-F238E27FC236}">
                  <a16:creationId xmlns:a16="http://schemas.microsoft.com/office/drawing/2014/main" id="{6B2CE838-6A6D-484E-863F-CF42889386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12379" y="1322388"/>
              <a:ext cx="3867790" cy="915988"/>
              <a:chOff x="2920" y="833"/>
              <a:chExt cx="2250" cy="577"/>
            </a:xfrm>
          </p:grpSpPr>
          <p:grpSp>
            <p:nvGrpSpPr>
              <p:cNvPr id="102" name="Group 28">
                <a:extLst>
                  <a:ext uri="{FF2B5EF4-FFF2-40B4-BE49-F238E27FC236}">
                    <a16:creationId xmlns:a16="http://schemas.microsoft.com/office/drawing/2014/main" id="{B5C45AA3-617E-4417-A439-4F22DFE09B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36" y="1266"/>
                <a:ext cx="234" cy="144"/>
                <a:chOff x="4936" y="1266"/>
                <a:chExt cx="234" cy="144"/>
              </a:xfrm>
            </p:grpSpPr>
            <p:grpSp>
              <p:nvGrpSpPr>
                <p:cNvPr id="110" name="Group 29">
                  <a:extLst>
                    <a:ext uri="{FF2B5EF4-FFF2-40B4-BE49-F238E27FC236}">
                      <a16:creationId xmlns:a16="http://schemas.microsoft.com/office/drawing/2014/main" id="{97B8CEB1-367E-462F-BE3F-98BDC9AE54F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936" y="1314"/>
                  <a:ext cx="234" cy="96"/>
                  <a:chOff x="4936" y="1314"/>
                  <a:chExt cx="234" cy="96"/>
                </a:xfrm>
              </p:grpSpPr>
              <p:sp>
                <p:nvSpPr>
                  <p:cNvPr id="112" name="AutoShape 30">
                    <a:extLst>
                      <a:ext uri="{FF2B5EF4-FFF2-40B4-BE49-F238E27FC236}">
                        <a16:creationId xmlns:a16="http://schemas.microsoft.com/office/drawing/2014/main" id="{98A7FAFE-BEAF-4E0E-A6E3-C391883C9E0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32" y="1314"/>
                    <a:ext cx="138" cy="96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66CCFF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 sz="1350" dirty="0"/>
                  </a:p>
                </p:txBody>
              </p:sp>
              <p:sp>
                <p:nvSpPr>
                  <p:cNvPr id="113" name="Line 31">
                    <a:extLst>
                      <a:ext uri="{FF2B5EF4-FFF2-40B4-BE49-F238E27FC236}">
                        <a16:creationId xmlns:a16="http://schemas.microsoft.com/office/drawing/2014/main" id="{D4C6310A-4930-493D-87A0-22A749B6434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936" y="1314"/>
                    <a:ext cx="96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GB" sz="1350" dirty="0"/>
                  </a:p>
                </p:txBody>
              </p:sp>
            </p:grpSp>
            <p:sp>
              <p:nvSpPr>
                <p:cNvPr id="111" name="Line 32">
                  <a:extLst>
                    <a:ext uri="{FF2B5EF4-FFF2-40B4-BE49-F238E27FC236}">
                      <a16:creationId xmlns:a16="http://schemas.microsoft.com/office/drawing/2014/main" id="{31631D88-36F8-4952-942F-9DF69C03ED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936" y="1266"/>
                  <a:ext cx="48" cy="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 sz="1350" dirty="0"/>
                </a:p>
              </p:txBody>
            </p:sp>
          </p:grpSp>
          <p:sp>
            <p:nvSpPr>
              <p:cNvPr id="103" name="AutoShape 33">
                <a:extLst>
                  <a:ext uri="{FF2B5EF4-FFF2-40B4-BE49-F238E27FC236}">
                    <a16:creationId xmlns:a16="http://schemas.microsoft.com/office/drawing/2014/main" id="{EAE8FC93-5CB0-41A4-BDB2-E97DB054A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968" y="978"/>
                <a:ext cx="2160" cy="336"/>
              </a:xfrm>
              <a:prstGeom prst="cube">
                <a:avLst>
                  <a:gd name="adj" fmla="val 25000"/>
                </a:avLst>
              </a:prstGeom>
              <a:gradFill rotWithShape="1">
                <a:gsLst>
                  <a:gs pos="0">
                    <a:srgbClr val="CCFFFF">
                      <a:alpha val="50000"/>
                    </a:srgbClr>
                  </a:gs>
                  <a:gs pos="100000">
                    <a:srgbClr val="ADD8D8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 sz="1350" dirty="0"/>
              </a:p>
            </p:txBody>
          </p:sp>
          <p:sp>
            <p:nvSpPr>
              <p:cNvPr id="104" name="AutoShape 34">
                <a:extLst>
                  <a:ext uri="{FF2B5EF4-FFF2-40B4-BE49-F238E27FC236}">
                    <a16:creationId xmlns:a16="http://schemas.microsoft.com/office/drawing/2014/main" id="{A5DD949A-3986-44C6-9D59-26772E9AE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13964">
                <a:off x="3937" y="871"/>
                <a:ext cx="195" cy="119"/>
              </a:xfrm>
              <a:prstGeom prst="rightArrow">
                <a:avLst>
                  <a:gd name="adj1" fmla="val 50000"/>
                  <a:gd name="adj2" fmla="val 4083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/>
              <a:p>
                <a:endParaRPr lang="en-GB" sz="1350" dirty="0"/>
              </a:p>
            </p:txBody>
          </p:sp>
          <p:grpSp>
            <p:nvGrpSpPr>
              <p:cNvPr id="105" name="Group 35">
                <a:extLst>
                  <a:ext uri="{FF2B5EF4-FFF2-40B4-BE49-F238E27FC236}">
                    <a16:creationId xmlns:a16="http://schemas.microsoft.com/office/drawing/2014/main" id="{775A5865-25DA-46AD-A566-DCC8A19E39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20" y="1266"/>
                <a:ext cx="234" cy="144"/>
                <a:chOff x="2920" y="1266"/>
                <a:chExt cx="234" cy="144"/>
              </a:xfrm>
            </p:grpSpPr>
            <p:grpSp>
              <p:nvGrpSpPr>
                <p:cNvPr id="106" name="Group 36">
                  <a:extLst>
                    <a:ext uri="{FF2B5EF4-FFF2-40B4-BE49-F238E27FC236}">
                      <a16:creationId xmlns:a16="http://schemas.microsoft.com/office/drawing/2014/main" id="{DA6C50D6-886E-453B-8B08-2D300A42851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20" y="1314"/>
                  <a:ext cx="234" cy="96"/>
                  <a:chOff x="2920" y="1314"/>
                  <a:chExt cx="234" cy="96"/>
                </a:xfrm>
              </p:grpSpPr>
              <p:sp>
                <p:nvSpPr>
                  <p:cNvPr id="108" name="AutoShape 37">
                    <a:extLst>
                      <a:ext uri="{FF2B5EF4-FFF2-40B4-BE49-F238E27FC236}">
                        <a16:creationId xmlns:a16="http://schemas.microsoft.com/office/drawing/2014/main" id="{AE1CDA8A-F921-44CC-A1B9-57FCAFE42E6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16" y="1314"/>
                    <a:ext cx="138" cy="96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66CCFF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GB" sz="1350" dirty="0"/>
                  </a:p>
                </p:txBody>
              </p:sp>
              <p:sp>
                <p:nvSpPr>
                  <p:cNvPr id="109" name="Line 38">
                    <a:extLst>
                      <a:ext uri="{FF2B5EF4-FFF2-40B4-BE49-F238E27FC236}">
                        <a16:creationId xmlns:a16="http://schemas.microsoft.com/office/drawing/2014/main" id="{C97E9763-5232-44E0-8558-697880A0C23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920" y="1314"/>
                    <a:ext cx="96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GB" sz="1350" dirty="0"/>
                  </a:p>
                </p:txBody>
              </p:sp>
            </p:grpSp>
            <p:sp>
              <p:nvSpPr>
                <p:cNvPr id="107" name="Line 39">
                  <a:extLst>
                    <a:ext uri="{FF2B5EF4-FFF2-40B4-BE49-F238E27FC236}">
                      <a16:creationId xmlns:a16="http://schemas.microsoft.com/office/drawing/2014/main" id="{BE8ADF2C-37E9-43F1-B72D-9D4D849449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920" y="1266"/>
                  <a:ext cx="48" cy="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 sz="1350" dirty="0"/>
                </a:p>
              </p:txBody>
            </p:sp>
          </p:grpSp>
        </p:grpSp>
        <p:sp>
          <p:nvSpPr>
            <p:cNvPr id="96" name="Text Box 40">
              <a:extLst>
                <a:ext uri="{FF2B5EF4-FFF2-40B4-BE49-F238E27FC236}">
                  <a16:creationId xmlns:a16="http://schemas.microsoft.com/office/drawing/2014/main" id="{D26D0C37-1B83-49A2-AFAA-40D6A6E062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9926" y="1588572"/>
              <a:ext cx="577590" cy="3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009B9B"/>
                </a:buClr>
                <a:buSzPct val="80000"/>
                <a:buFont typeface="Wingdings" pitchFamily="2" charset="2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009B9B"/>
                </a:buClr>
                <a:buSzPct val="80000"/>
                <a:buFont typeface="Wingdings" pitchFamily="2" charset="2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009B9B"/>
                </a:buClr>
                <a:buSzPct val="80000"/>
                <a:buFont typeface="Wingdings" pitchFamily="2" charset="2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009B9B"/>
                </a:buClr>
                <a:buSzPct val="80000"/>
                <a:buFont typeface="Wingdings" pitchFamily="2" charset="2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1050" b="1" dirty="0"/>
                <a:t>b</a:t>
              </a:r>
              <a:endParaRPr lang="en-US" b="1" dirty="0">
                <a:latin typeface="Times New Roman" pitchFamily="18" charset="0"/>
              </a:endParaRPr>
            </a:p>
          </p:txBody>
        </p:sp>
        <p:sp>
          <p:nvSpPr>
            <p:cNvPr id="97" name="Line 41">
              <a:extLst>
                <a:ext uri="{FF2B5EF4-FFF2-40B4-BE49-F238E27FC236}">
                  <a16:creationId xmlns:a16="http://schemas.microsoft.com/office/drawing/2014/main" id="{C0B2518B-5170-4A67-97EC-DEB4AEBA1F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9834" y="1323976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 sz="1350" dirty="0"/>
            </a:p>
          </p:txBody>
        </p:sp>
        <p:sp>
          <p:nvSpPr>
            <p:cNvPr id="98" name="Line 42">
              <a:extLst>
                <a:ext uri="{FF2B5EF4-FFF2-40B4-BE49-F238E27FC236}">
                  <a16:creationId xmlns:a16="http://schemas.microsoft.com/office/drawing/2014/main" id="{365FFADC-0FF4-4A00-9823-7B5F09147C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84858" y="1933576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 sz="1350" dirty="0"/>
            </a:p>
          </p:txBody>
        </p:sp>
        <p:sp>
          <p:nvSpPr>
            <p:cNvPr id="99" name="TextBox 61">
              <a:extLst>
                <a:ext uri="{FF2B5EF4-FFF2-40B4-BE49-F238E27FC236}">
                  <a16:creationId xmlns:a16="http://schemas.microsoft.com/office/drawing/2014/main" id="{62B4D81F-7D47-4410-99A3-643D855DF3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14754" y="1214845"/>
              <a:ext cx="325730" cy="400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009B9B"/>
                </a:buClr>
                <a:buSzPct val="80000"/>
                <a:buFont typeface="Wingdings" pitchFamily="2" charset="2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009B9B"/>
                </a:buClr>
                <a:buSzPct val="80000"/>
                <a:buFont typeface="Wingdings" pitchFamily="2" charset="2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009B9B"/>
                </a:buClr>
                <a:buSzPct val="80000"/>
                <a:buFont typeface="Wingdings" pitchFamily="2" charset="2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009B9B"/>
                </a:buClr>
                <a:buSzPct val="80000"/>
                <a:buFont typeface="Wingdings" pitchFamily="2" charset="2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GB" sz="1350" dirty="0"/>
                <a:t>F</a:t>
              </a:r>
            </a:p>
          </p:txBody>
        </p:sp>
        <p:sp>
          <p:nvSpPr>
            <p:cNvPr id="100" name="TextBox 66">
              <a:extLst>
                <a:ext uri="{FF2B5EF4-FFF2-40B4-BE49-F238E27FC236}">
                  <a16:creationId xmlns:a16="http://schemas.microsoft.com/office/drawing/2014/main" id="{5AD543CE-BDFA-4B82-A9D3-2844C09763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79620" y="2442754"/>
              <a:ext cx="365760" cy="400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009B9B"/>
                </a:buClr>
                <a:buSzPct val="80000"/>
                <a:buFont typeface="Wingdings" pitchFamily="2" charset="2"/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009B9B"/>
                </a:buClr>
                <a:buSzPct val="80000"/>
                <a:buFont typeface="Wingdings" pitchFamily="2" charset="2"/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009B9B"/>
                </a:buClr>
                <a:buSzPct val="80000"/>
                <a:buFont typeface="Wingdings" pitchFamily="2" charset="2"/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20000"/>
                </a:spcAft>
                <a:buClr>
                  <a:srgbClr val="009B9B"/>
                </a:buClr>
                <a:buSzPct val="80000"/>
                <a:buFont typeface="Wingdings" pitchFamily="2" charset="2"/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l-GR" sz="1350">
                  <a:cs typeface="Arial" pitchFamily="34" charset="0"/>
                </a:rPr>
                <a:t>δ</a:t>
              </a:r>
              <a:endParaRPr lang="en-GB" sz="1350" dirty="0"/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BA78E1D9-8403-48D7-8303-03F8CFC19A79}"/>
                </a:ext>
              </a:extLst>
            </p:cNvPr>
            <p:cNvCxnSpPr/>
            <p:nvPr/>
          </p:nvCxnSpPr>
          <p:spPr bwMode="auto">
            <a:xfrm rot="5400000">
              <a:off x="6747402" y="2319007"/>
              <a:ext cx="352539" cy="1587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4" name="Text Box 40">
            <a:extLst>
              <a:ext uri="{FF2B5EF4-FFF2-40B4-BE49-F238E27FC236}">
                <a16:creationId xmlns:a16="http://schemas.microsoft.com/office/drawing/2014/main" id="{5CB0B417-06DE-488F-B31C-FBC8B74E8B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3142" y="1265066"/>
            <a:ext cx="482839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9B9B"/>
              </a:buClr>
              <a:buSzPct val="80000"/>
              <a:buFont typeface="Wingdings" pitchFamily="2" charset="2"/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9B9B"/>
              </a:buClr>
              <a:buSzPct val="80000"/>
              <a:buFont typeface="Wingdings" pitchFamily="2" charset="2"/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9B9B"/>
              </a:buClr>
              <a:buSzPct val="80000"/>
              <a:buFont typeface="Wingdings" pitchFamily="2" charset="2"/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20000"/>
              </a:spcAft>
              <a:buClr>
                <a:srgbClr val="009B9B"/>
              </a:buClr>
              <a:buSzPct val="80000"/>
              <a:buFont typeface="Wingdings" pitchFamily="2" charset="2"/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050" b="1" dirty="0"/>
              <a:t>b</a:t>
            </a:r>
            <a:endParaRPr lang="en-US" b="1" dirty="0">
              <a:latin typeface="Times New Roman" pitchFamily="18" charset="0"/>
            </a:endParaRPr>
          </a:p>
        </p:txBody>
      </p:sp>
      <p:sp>
        <p:nvSpPr>
          <p:cNvPr id="115" name="Line 41">
            <a:extLst>
              <a:ext uri="{FF2B5EF4-FFF2-40B4-BE49-F238E27FC236}">
                <a16:creationId xmlns:a16="http://schemas.microsoft.com/office/drawing/2014/main" id="{ABBC81C4-BB04-4222-A2B2-41497B36AEE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2180" y="1317454"/>
            <a:ext cx="84895" cy="901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 sz="1350" dirty="0"/>
          </a:p>
        </p:txBody>
      </p:sp>
      <p:sp>
        <p:nvSpPr>
          <p:cNvPr id="116" name="Line 41">
            <a:extLst>
              <a:ext uri="{FF2B5EF4-FFF2-40B4-BE49-F238E27FC236}">
                <a16:creationId xmlns:a16="http://schemas.microsoft.com/office/drawing/2014/main" id="{48637908-B54B-435C-8BCC-B099012B15E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65536" y="1504383"/>
            <a:ext cx="90201" cy="1089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 sz="1350" dirty="0"/>
          </a:p>
        </p:txBody>
      </p:sp>
    </p:spTree>
    <p:extLst>
      <p:ext uri="{BB962C8B-B14F-4D97-AF65-F5344CB8AC3E}">
        <p14:creationId xmlns:p14="http://schemas.microsoft.com/office/powerpoint/2010/main" val="4138448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AEBA-54C1-46AE-B9E9-BABC12F758AA}" type="slidenum">
              <a:rPr lang="en-IN" smtClean="0"/>
              <a:t>7</a:t>
            </a:fld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2800" dirty="0"/>
              <a:t>Flywheel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6515100"/>
            <a:ext cx="9144000" cy="3429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993DCE-503F-4444-BD44-DE1D5B10B739}"/>
              </a:ext>
            </a:extLst>
          </p:cNvPr>
          <p:cNvSpPr txBox="1"/>
          <p:nvPr/>
        </p:nvSpPr>
        <p:spPr>
          <a:xfrm>
            <a:off x="163105" y="867717"/>
            <a:ext cx="8491797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800" b="0" i="0" u="none" strike="noStrike" baseline="0" dirty="0">
                <a:solidFill>
                  <a:srgbClr val="231F20"/>
                </a:solidFill>
                <a:latin typeface="AdvP45DC7B"/>
              </a:rPr>
              <a:t>Flywheels </a:t>
            </a:r>
            <a:r>
              <a:rPr lang="en-US" sz="1800" b="0" i="0" u="none" strike="noStrike" baseline="0" dirty="0">
                <a:solidFill>
                  <a:srgbClr val="231F20"/>
                </a:solidFill>
                <a:latin typeface="AdvP45DC7B"/>
                <a:sym typeface="Wingdings" panose="05000000000000000000" pitchFamily="2" charset="2"/>
              </a:rPr>
              <a:t></a:t>
            </a:r>
            <a:r>
              <a:rPr lang="en-US" sz="1800" b="0" i="0" u="none" strike="noStrike" baseline="0" dirty="0">
                <a:solidFill>
                  <a:srgbClr val="231F20"/>
                </a:solidFill>
                <a:latin typeface="AdvP45DC7B"/>
              </a:rPr>
              <a:t> store energy </a:t>
            </a:r>
          </a:p>
          <a:p>
            <a:pPr>
              <a:spcAft>
                <a:spcPts val="1200"/>
              </a:spcAft>
            </a:pPr>
            <a:r>
              <a:rPr lang="en-US" sz="1800" b="0" i="0" u="none" strike="noStrike" baseline="0" dirty="0">
                <a:solidFill>
                  <a:srgbClr val="231F20"/>
                </a:solidFill>
                <a:latin typeface="AdvP45DC7B"/>
              </a:rPr>
              <a:t>More recently flywheels have been proposed for power storage and regenerative braking systems for vehicles</a:t>
            </a:r>
            <a:endParaRPr lang="en-US" dirty="0">
              <a:solidFill>
                <a:srgbClr val="231F20"/>
              </a:solidFill>
              <a:latin typeface="AdvP45DC7B"/>
            </a:endParaRPr>
          </a:p>
          <a:p>
            <a:pPr algn="l">
              <a:spcAft>
                <a:spcPts val="1200"/>
              </a:spcAft>
            </a:pPr>
            <a:r>
              <a:rPr lang="en-US" sz="1800" b="0" i="0" u="none" strike="noStrike" baseline="0" dirty="0">
                <a:solidFill>
                  <a:srgbClr val="231F20"/>
                </a:solidFill>
                <a:latin typeface="AdvP45DC7B"/>
              </a:rPr>
              <a:t>Lead, cast iron, steel, composites—there is a strange diversity</a:t>
            </a:r>
            <a:r>
              <a:rPr lang="en-US" dirty="0">
                <a:solidFill>
                  <a:srgbClr val="231F20"/>
                </a:solidFill>
                <a:latin typeface="AdvP45DC7B"/>
              </a:rPr>
              <a:t>– will these materials work</a:t>
            </a:r>
            <a:endParaRPr lang="en-US" sz="1800" b="0" i="0" u="none" strike="noStrike" baseline="0" dirty="0">
              <a:solidFill>
                <a:srgbClr val="231F20"/>
              </a:solidFill>
              <a:latin typeface="AdvP45DC7B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28C671-7B69-4EDB-979F-163672766DEF}"/>
              </a:ext>
            </a:extLst>
          </p:cNvPr>
          <p:cNvSpPr txBox="1"/>
          <p:nvPr/>
        </p:nvSpPr>
        <p:spPr>
          <a:xfrm>
            <a:off x="2119680" y="2630953"/>
            <a:ext cx="53124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>
                <a:solidFill>
                  <a:srgbClr val="FF0000"/>
                </a:solidFill>
                <a:latin typeface="AdvP45DC7B"/>
              </a:rPr>
              <a:t>What </a:t>
            </a:r>
            <a:r>
              <a:rPr lang="en-US" sz="1800" b="1" i="0" u="none" strike="noStrike" baseline="0" dirty="0">
                <a:solidFill>
                  <a:srgbClr val="FF0000"/>
                </a:solidFill>
                <a:latin typeface="AdvP43F378"/>
              </a:rPr>
              <a:t>is </a:t>
            </a:r>
            <a:r>
              <a:rPr lang="en-US" sz="1800" b="1" i="0" u="none" strike="noStrike" baseline="0" dirty="0">
                <a:solidFill>
                  <a:srgbClr val="FF0000"/>
                </a:solidFill>
                <a:latin typeface="AdvP45DC7B"/>
              </a:rPr>
              <a:t>the best choice of material for a flywheel?</a:t>
            </a:r>
          </a:p>
        </p:txBody>
      </p:sp>
      <p:pic>
        <p:nvPicPr>
          <p:cNvPr id="2050" name="Picture 2" descr="How Does A Flywheel Work? Explained In Simple Words">
            <a:extLst>
              <a:ext uri="{FF2B5EF4-FFF2-40B4-BE49-F238E27FC236}">
                <a16:creationId xmlns:a16="http://schemas.microsoft.com/office/drawing/2014/main" id="{71E4E7A4-9EBA-4AEA-8064-D9064F25D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103" y="3090817"/>
            <a:ext cx="60198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4772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AEBA-54C1-46AE-B9E9-BABC12F758AA}" type="slidenum">
              <a:rPr lang="en-IN" smtClean="0"/>
              <a:t>8</a:t>
            </a:fld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2800" dirty="0"/>
              <a:t>Constrains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6515100"/>
            <a:ext cx="9144000" cy="3429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7A039D-1E21-4EF1-8B30-240DD09B97D9}"/>
              </a:ext>
            </a:extLst>
          </p:cNvPr>
          <p:cNvSpPr txBox="1"/>
          <p:nvPr/>
        </p:nvSpPr>
        <p:spPr>
          <a:xfrm>
            <a:off x="95175" y="3252667"/>
            <a:ext cx="8718919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dirty="0">
                <a:solidFill>
                  <a:srgbClr val="231F20"/>
                </a:solidFill>
                <a:latin typeface="AdvP45DC7B"/>
              </a:rPr>
              <a:t>F</a:t>
            </a:r>
            <a:r>
              <a:rPr lang="en-US" sz="1800" b="0" i="0" u="none" strike="noStrike" baseline="0" dirty="0">
                <a:solidFill>
                  <a:srgbClr val="231F20"/>
                </a:solidFill>
                <a:latin typeface="AdvP45DC7B"/>
              </a:rPr>
              <a:t>or the flywheel of an automobile engine—we wish to maximize the </a:t>
            </a:r>
            <a:r>
              <a:rPr lang="en-US" sz="1800" b="0" i="0" u="none" strike="noStrike" baseline="0" dirty="0">
                <a:solidFill>
                  <a:srgbClr val="231F20"/>
                </a:solidFill>
                <a:latin typeface="AdvP43F378"/>
              </a:rPr>
              <a:t>energy stored per unit volume </a:t>
            </a:r>
            <a:r>
              <a:rPr lang="en-US" sz="1800" b="0" i="0" u="none" strike="noStrike" baseline="0" dirty="0">
                <a:solidFill>
                  <a:srgbClr val="231F20"/>
                </a:solidFill>
                <a:latin typeface="AdvP45DC7B"/>
              </a:rPr>
              <a:t>at a constant (specified) </a:t>
            </a:r>
            <a:r>
              <a:rPr lang="en-US" sz="1800" b="0" i="0" u="none" strike="noStrike" baseline="0" dirty="0">
                <a:solidFill>
                  <a:srgbClr val="231F20"/>
                </a:solidFill>
                <a:latin typeface="AdvP43F378"/>
              </a:rPr>
              <a:t>angular velocity</a:t>
            </a:r>
            <a:r>
              <a:rPr lang="en-US" sz="1800" b="0" i="0" u="none" strike="noStrike" baseline="0" dirty="0">
                <a:solidFill>
                  <a:srgbClr val="231F20"/>
                </a:solidFill>
                <a:latin typeface="AdvP45DC7B"/>
              </a:rPr>
              <a:t>. </a:t>
            </a:r>
          </a:p>
          <a:p>
            <a:pPr algn="l">
              <a:spcAft>
                <a:spcPts val="1200"/>
              </a:spcAft>
            </a:pPr>
            <a:r>
              <a:rPr lang="en-US" sz="1800" b="0" i="0" u="none" strike="noStrike" baseline="0" dirty="0">
                <a:solidFill>
                  <a:srgbClr val="231F20"/>
                </a:solidFill>
                <a:latin typeface="AdvP45DC7B"/>
              </a:rPr>
              <a:t>There is also a constraint on the outer radius, </a:t>
            </a:r>
            <a:r>
              <a:rPr lang="en-US" sz="1800" b="0" i="0" u="none" strike="noStrike" baseline="0" dirty="0">
                <a:solidFill>
                  <a:srgbClr val="231F20"/>
                </a:solidFill>
                <a:latin typeface="AdvP43F378"/>
              </a:rPr>
              <a:t>R</a:t>
            </a:r>
            <a:r>
              <a:rPr lang="en-US" sz="1800" b="0" i="0" u="none" strike="noStrike" baseline="0" dirty="0">
                <a:solidFill>
                  <a:srgbClr val="231F20"/>
                </a:solidFill>
                <a:latin typeface="AdvP45DC7B"/>
              </a:rPr>
              <a:t>, of the flywheel so that it will fit into a confined space.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CD189E-DA9C-4A3F-AE47-81AFE62ECF55}"/>
              </a:ext>
            </a:extLst>
          </p:cNvPr>
          <p:cNvSpPr txBox="1"/>
          <p:nvPr/>
        </p:nvSpPr>
        <p:spPr>
          <a:xfrm>
            <a:off x="95175" y="989233"/>
            <a:ext cx="877237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1800" b="0" i="0" u="none" strike="noStrike" baseline="0" dirty="0">
                <a:solidFill>
                  <a:srgbClr val="231F20"/>
                </a:solidFill>
                <a:latin typeface="AdvP45DC7B"/>
              </a:rPr>
              <a:t>An efficient flywheel stores as much </a:t>
            </a:r>
            <a:r>
              <a:rPr lang="en-US" sz="1800" b="0" i="0" u="none" strike="noStrike" baseline="0" dirty="0">
                <a:solidFill>
                  <a:srgbClr val="231F20"/>
                </a:solidFill>
                <a:latin typeface="AdvP43F378"/>
              </a:rPr>
              <a:t>energy per unit weight </a:t>
            </a:r>
            <a:r>
              <a:rPr lang="en-US" sz="1800" b="0" i="0" u="none" strike="noStrike" baseline="0" dirty="0">
                <a:solidFill>
                  <a:srgbClr val="231F20"/>
                </a:solidFill>
                <a:latin typeface="AdvP45DC7B"/>
              </a:rPr>
              <a:t>as possible. </a:t>
            </a:r>
          </a:p>
          <a:p>
            <a:pPr algn="l">
              <a:spcAft>
                <a:spcPts val="1200"/>
              </a:spcAft>
            </a:pPr>
            <a:r>
              <a:rPr lang="en-US" sz="1800" b="0" i="0" u="none" strike="noStrike" baseline="0" dirty="0">
                <a:solidFill>
                  <a:srgbClr val="231F20"/>
                </a:solidFill>
                <a:latin typeface="AdvP45DC7B"/>
              </a:rPr>
              <a:t>	As the flywheel is spun up, increasing its angular velocity, </a:t>
            </a:r>
            <a:r>
              <a:rPr lang="el-GR" sz="1800" b="0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1800" b="0" i="0" u="none" strike="noStrike" baseline="0" dirty="0">
                <a:solidFill>
                  <a:srgbClr val="231F20"/>
                </a:solidFill>
                <a:latin typeface="AdvP45DC7B"/>
              </a:rPr>
              <a:t>, it stores more energy.</a:t>
            </a:r>
          </a:p>
          <a:p>
            <a:pPr algn="l">
              <a:spcAft>
                <a:spcPts val="1200"/>
              </a:spcAft>
            </a:pPr>
            <a:r>
              <a:rPr lang="en-US" sz="1800" b="0" i="0" u="none" strike="noStrike" baseline="0" dirty="0">
                <a:solidFill>
                  <a:srgbClr val="231F20"/>
                </a:solidFill>
                <a:latin typeface="AdvP45DC7B"/>
              </a:rPr>
              <a:t>The limit is set by failure caused by centrifugal loading: if the centrifugal stress exceeds the tensile strength (or fatigue strength), the flywheel flies apart. </a:t>
            </a:r>
          </a:p>
          <a:p>
            <a:pPr algn="l">
              <a:spcAft>
                <a:spcPts val="1200"/>
              </a:spcAft>
            </a:pPr>
            <a:r>
              <a:rPr lang="en-US" sz="1800" b="0" i="0" u="none" strike="noStrike" baseline="0" dirty="0">
                <a:solidFill>
                  <a:srgbClr val="231F20"/>
                </a:solidFill>
                <a:latin typeface="AdvP45DC7B"/>
              </a:rPr>
              <a:t>One constraint, clearly, is that this should not occur.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599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AEBA-54C1-46AE-B9E9-BABC12F758AA}" type="slidenum">
              <a:rPr lang="en-IN" smtClean="0"/>
              <a:t>9</a:t>
            </a:fld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2800" dirty="0"/>
              <a:t>Design Matrix – Flywheel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6515100"/>
            <a:ext cx="9144000" cy="3429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8131BAA-49DC-488C-BF70-F71F3B99EC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612031"/>
              </p:ext>
            </p:extLst>
          </p:nvPr>
        </p:nvGraphicFramePr>
        <p:xfrm>
          <a:off x="733648" y="1258323"/>
          <a:ext cx="7985049" cy="4322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1683">
                  <a:extLst>
                    <a:ext uri="{9D8B030D-6E8A-4147-A177-3AD203B41FA5}">
                      <a16:colId xmlns:a16="http://schemas.microsoft.com/office/drawing/2014/main" val="869350525"/>
                    </a:ext>
                  </a:extLst>
                </a:gridCol>
                <a:gridCol w="2771553">
                  <a:extLst>
                    <a:ext uri="{9D8B030D-6E8A-4147-A177-3AD203B41FA5}">
                      <a16:colId xmlns:a16="http://schemas.microsoft.com/office/drawing/2014/main" val="868094800"/>
                    </a:ext>
                  </a:extLst>
                </a:gridCol>
                <a:gridCol w="2551813">
                  <a:extLst>
                    <a:ext uri="{9D8B030D-6E8A-4147-A177-3AD203B41FA5}">
                      <a16:colId xmlns:a16="http://schemas.microsoft.com/office/drawing/2014/main" val="1249289684"/>
                    </a:ext>
                  </a:extLst>
                </a:gridCol>
              </a:tblGrid>
              <a:tr h="664647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For maximum-energy flywheel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For fixed velocity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64442"/>
                  </a:ext>
                </a:extLst>
              </a:tr>
              <a:tr h="664647">
                <a:tc>
                  <a:txBody>
                    <a:bodyPr/>
                    <a:lstStyle/>
                    <a:p>
                      <a:r>
                        <a:rPr lang="en-US" b="1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Flywheel for energy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Flywheel in toys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110708"/>
                  </a:ext>
                </a:extLst>
              </a:tr>
              <a:tr h="1392641">
                <a:tc>
                  <a:txBody>
                    <a:bodyPr/>
                    <a:lstStyle/>
                    <a:p>
                      <a:r>
                        <a:rPr lang="en-US" b="1" dirty="0"/>
                        <a:t>Constraints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Outer radius, R, fixed</a:t>
                      </a:r>
                    </a:p>
                    <a:p>
                      <a:r>
                        <a:rPr lang="en-US" dirty="0"/>
                        <a:t>Must not burst</a:t>
                      </a:r>
                    </a:p>
                    <a:p>
                      <a:r>
                        <a:rPr lang="en-US" dirty="0"/>
                        <a:t>Adequate toughness to give crack-tolerance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u="none" strike="noStrike" kern="1200" baseline="0" dirty="0">
                          <a:solidFill>
                            <a:schemeClr val="dk1"/>
                          </a:solidFill>
                        </a:rPr>
                        <a:t>Outer radius, R, fixed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377267"/>
                  </a:ext>
                </a:extLst>
              </a:tr>
              <a:tr h="1234345">
                <a:tc>
                  <a:txBody>
                    <a:bodyPr/>
                    <a:lstStyle/>
                    <a:p>
                      <a:r>
                        <a:rPr lang="en-US" b="1" dirty="0"/>
                        <a:t>Objective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u="none" strike="noStrike" kern="1200" baseline="0" dirty="0">
                          <a:solidFill>
                            <a:schemeClr val="dk1"/>
                          </a:solidFill>
                        </a:rPr>
                        <a:t>Maximize kinetic energy per unit mass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u="none" strike="noStrike" kern="1200" baseline="0" dirty="0">
                          <a:solidFill>
                            <a:schemeClr val="dk1"/>
                          </a:solidFill>
                        </a:rPr>
                        <a:t>Maximize kinetic energy per unit volume at fixed angular velocity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9498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Free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u="none" strike="noStrike" kern="1200" baseline="0" dirty="0">
                          <a:solidFill>
                            <a:schemeClr val="dk1"/>
                          </a:solidFill>
                        </a:rPr>
                        <a:t>Choice of material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u="none" strike="noStrike" kern="1200" baseline="0" dirty="0">
                          <a:solidFill>
                            <a:schemeClr val="dk1"/>
                          </a:solidFill>
                        </a:rPr>
                        <a:t>Choice of material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241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7639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4559</TotalTime>
  <Words>929</Words>
  <Application>Microsoft Office PowerPoint</Application>
  <PresentationFormat>On-screen Show (4:3)</PresentationFormat>
  <Paragraphs>144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AdvP43F378</vt:lpstr>
      <vt:lpstr>AdvP45DC7B</vt:lpstr>
      <vt:lpstr>AdvP4C4E51</vt:lpstr>
      <vt:lpstr>AdvTimes</vt:lpstr>
      <vt:lpstr>Arial</vt:lpstr>
      <vt:lpstr>Calibri</vt:lpstr>
      <vt:lpstr>Calibri Light</vt:lpstr>
      <vt:lpstr>Times New Roman</vt:lpstr>
      <vt:lpstr>Wingdings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Engineering</dc:title>
  <dc:creator>Siva Prasad A V S</dc:creator>
  <cp:lastModifiedBy>Gowthaman Swaminathan</cp:lastModifiedBy>
  <cp:revision>211</cp:revision>
  <dcterms:created xsi:type="dcterms:W3CDTF">2018-09-04T10:03:30Z</dcterms:created>
  <dcterms:modified xsi:type="dcterms:W3CDTF">2023-01-23T15:59:10Z</dcterms:modified>
</cp:coreProperties>
</file>