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4" r:id="rId3"/>
    <p:sldId id="272" r:id="rId4"/>
    <p:sldId id="257" r:id="rId5"/>
    <p:sldId id="267" r:id="rId6"/>
    <p:sldId id="268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27" autoAdjust="0"/>
    <p:restoredTop sz="94660"/>
  </p:normalViewPr>
  <p:slideViewPr>
    <p:cSldViewPr snapToObjects="1" showGuides="1">
      <p:cViewPr varScale="1">
        <p:scale>
          <a:sx n="102" d="100"/>
          <a:sy n="102" d="100"/>
        </p:scale>
        <p:origin x="166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755-53BD-41CD-9C65-A962420B9F85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6C-BA4B-4698-B5E6-F6CB6BB8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0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755-53BD-41CD-9C65-A962420B9F85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6C-BA4B-4698-B5E6-F6CB6BB8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755-53BD-41CD-9C65-A962420B9F85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6C-BA4B-4698-B5E6-F6CB6BB8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755-53BD-41CD-9C65-A962420B9F85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6C-BA4B-4698-B5E6-F6CB6BB8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8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755-53BD-41CD-9C65-A962420B9F85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6C-BA4B-4698-B5E6-F6CB6BB8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755-53BD-41CD-9C65-A962420B9F85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6C-BA4B-4698-B5E6-F6CB6BB8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2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755-53BD-41CD-9C65-A962420B9F85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6C-BA4B-4698-B5E6-F6CB6BB8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755-53BD-41CD-9C65-A962420B9F85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6C-BA4B-4698-B5E6-F6CB6BB8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7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755-53BD-41CD-9C65-A962420B9F85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6C-BA4B-4698-B5E6-F6CB6BB8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1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755-53BD-41CD-9C65-A962420B9F85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6C-BA4B-4698-B5E6-F6CB6BB8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7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DF755-53BD-41CD-9C65-A962420B9F85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D76C-BA4B-4698-B5E6-F6CB6BB8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8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F755-53BD-41CD-9C65-A962420B9F85}" type="datetimeFigureOut">
              <a:rPr lang="en-US" smtClean="0"/>
              <a:t>04-Mar-22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D76C-BA4B-4698-B5E6-F6CB6BB84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2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F5664-E43B-4B8E-8624-00A78365D02D}"/>
              </a:ext>
            </a:extLst>
          </p:cNvPr>
          <p:cNvSpPr txBox="1"/>
          <p:nvPr/>
        </p:nvSpPr>
        <p:spPr>
          <a:xfrm>
            <a:off x="914400" y="20574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A Case-Study on Materials used in Electric Vehicles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B33F07-30B2-4BD8-B065-517C6A02A366}"/>
              </a:ext>
            </a:extLst>
          </p:cNvPr>
          <p:cNvSpPr txBox="1"/>
          <p:nvPr/>
        </p:nvSpPr>
        <p:spPr>
          <a:xfrm>
            <a:off x="3657600" y="2819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5A238-FA9D-41D2-999B-4266EB804972}"/>
              </a:ext>
            </a:extLst>
          </p:cNvPr>
          <p:cNvSpPr txBox="1"/>
          <p:nvPr/>
        </p:nvSpPr>
        <p:spPr>
          <a:xfrm>
            <a:off x="1828800" y="33528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Gurunathan</a:t>
            </a:r>
            <a:r>
              <a:rPr lang="en-US" sz="2000" dirty="0"/>
              <a:t>. C</a:t>
            </a:r>
          </a:p>
          <a:p>
            <a:pPr algn="ctr"/>
            <a:r>
              <a:rPr lang="en-US" sz="1600" dirty="0"/>
              <a:t>cgurunathan@iiitdm.ac.in</a:t>
            </a:r>
          </a:p>
        </p:txBody>
      </p:sp>
    </p:spTree>
    <p:extLst>
      <p:ext uri="{BB962C8B-B14F-4D97-AF65-F5344CB8AC3E}">
        <p14:creationId xmlns:p14="http://schemas.microsoft.com/office/powerpoint/2010/main" val="121888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F5664-E43B-4B8E-8624-00A78365D02D}"/>
              </a:ext>
            </a:extLst>
          </p:cNvPr>
          <p:cNvSpPr txBox="1"/>
          <p:nvPr/>
        </p:nvSpPr>
        <p:spPr>
          <a:xfrm>
            <a:off x="0" y="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Electric Vehicle – Overview of Components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E647F9-1311-49D5-89BB-01371EF998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6"/>
          <a:stretch/>
        </p:blipFill>
        <p:spPr>
          <a:xfrm>
            <a:off x="0" y="1695246"/>
            <a:ext cx="9144000" cy="51627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AC9694-9043-4CD0-8A88-8DC70D2BE9E0}"/>
              </a:ext>
            </a:extLst>
          </p:cNvPr>
          <p:cNvSpPr/>
          <p:nvPr/>
        </p:nvSpPr>
        <p:spPr>
          <a:xfrm>
            <a:off x="8153400" y="6553200"/>
            <a:ext cx="99060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D968C-7E05-4676-8E14-F8FBE616E724}"/>
              </a:ext>
            </a:extLst>
          </p:cNvPr>
          <p:cNvSpPr txBox="1"/>
          <p:nvPr/>
        </p:nvSpPr>
        <p:spPr>
          <a:xfrm>
            <a:off x="4572000" y="6581001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Ref: https://afdc.energy.gov/vehicles/how-do-all-electric-cars-work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0973E-2B19-4E77-A643-E6AAD60303E2}"/>
              </a:ext>
            </a:extLst>
          </p:cNvPr>
          <p:cNvSpPr txBox="1"/>
          <p:nvPr/>
        </p:nvSpPr>
        <p:spPr>
          <a:xfrm>
            <a:off x="0" y="6096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Electrical energy is stored in the battery and is converted in to mechanical energy in the electric motor to propel the wheel of EVs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4AB16-77D0-4AC7-A990-AAD19B22A56D}"/>
              </a:ext>
            </a:extLst>
          </p:cNvPr>
          <p:cNvSpPr txBox="1"/>
          <p:nvPr/>
        </p:nvSpPr>
        <p:spPr>
          <a:xfrm>
            <a:off x="5410200" y="11430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Lightweight materials </a:t>
            </a:r>
            <a:r>
              <a:rPr lang="en-US" sz="1400" dirty="0"/>
              <a:t>with better performance characteristics are needed for electric vehicles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1EA8B0-C91D-4463-BD5B-2A9718A4F7C4}"/>
              </a:ext>
            </a:extLst>
          </p:cNvPr>
          <p:cNvSpPr txBox="1"/>
          <p:nvPr/>
        </p:nvSpPr>
        <p:spPr>
          <a:xfrm>
            <a:off x="2176" y="1524000"/>
            <a:ext cx="4569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Critical components</a:t>
            </a:r>
            <a:r>
              <a:rPr lang="en-US" sz="1400" dirty="0"/>
              <a:t>: Battery and Electric Motor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1BA011-513A-4F07-8F97-8EFFB822424F}"/>
              </a:ext>
            </a:extLst>
          </p:cNvPr>
          <p:cNvSpPr txBox="1"/>
          <p:nvPr/>
        </p:nvSpPr>
        <p:spPr>
          <a:xfrm>
            <a:off x="5408024" y="46738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Lightweight components results reduced overall weight – energy efficient vehicle</a:t>
            </a:r>
          </a:p>
        </p:txBody>
      </p:sp>
    </p:spTree>
    <p:extLst>
      <p:ext uri="{BB962C8B-B14F-4D97-AF65-F5344CB8AC3E}">
        <p14:creationId xmlns:p14="http://schemas.microsoft.com/office/powerpoint/2010/main" val="226908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644E06-8E2F-4700-B464-FDBCAA22C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"/>
            <a:ext cx="4572000" cy="29077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B1C3C42-384F-4636-A3DB-E77AA64508FD}"/>
              </a:ext>
            </a:extLst>
          </p:cNvPr>
          <p:cNvSpPr txBox="1"/>
          <p:nvPr/>
        </p:nvSpPr>
        <p:spPr>
          <a:xfrm>
            <a:off x="0" y="553760"/>
            <a:ext cx="4572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B050"/>
                </a:solidFill>
              </a:rPr>
              <a:t>Basic components of electric motor:</a:t>
            </a:r>
          </a:p>
          <a:p>
            <a:pPr marL="287338" indent="-1778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Stationary part – stator – attached to frame/chassis</a:t>
            </a:r>
          </a:p>
          <a:p>
            <a:pPr marL="287338" indent="-1778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Rotating part – rotor – attached to shaft and wheel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5FDC62-B61B-4374-8533-9567B07BECAE}"/>
              </a:ext>
            </a:extLst>
          </p:cNvPr>
          <p:cNvSpPr txBox="1"/>
          <p:nvPr/>
        </p:nvSpPr>
        <p:spPr>
          <a:xfrm>
            <a:off x="0" y="4495800"/>
            <a:ext cx="4572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B050"/>
                </a:solidFill>
              </a:rPr>
              <a:t>EV Design requirements:</a:t>
            </a:r>
          </a:p>
          <a:p>
            <a:pPr marL="287338" indent="-16986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Lightweight materials to reduce overall weight and for energy saving</a:t>
            </a:r>
          </a:p>
          <a:p>
            <a:pPr marL="287338" indent="-16986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Different properties at different parts of the motor – High thermal and electrical conductivity at some parts and insulation property at some other parts</a:t>
            </a:r>
          </a:p>
          <a:p>
            <a:pPr marL="287338" indent="-16986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Materials that can reduce losses – for energy efficient system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C87CAA-C063-489E-A092-F8DAEB9E521A}"/>
              </a:ext>
            </a:extLst>
          </p:cNvPr>
          <p:cNvSpPr txBox="1"/>
          <p:nvPr/>
        </p:nvSpPr>
        <p:spPr>
          <a:xfrm>
            <a:off x="0" y="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Electric Motors for EVs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2A9CE4-B5E5-41E7-8F43-19940530D173}"/>
              </a:ext>
            </a:extLst>
          </p:cNvPr>
          <p:cNvSpPr txBox="1"/>
          <p:nvPr/>
        </p:nvSpPr>
        <p:spPr>
          <a:xfrm>
            <a:off x="304800" y="37338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Axial and transverse motors offers higher torque while reducing their motor footprint – more promising for EVs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44AB7F-DA4D-4F2D-8836-7B94BF120BB8}"/>
              </a:ext>
            </a:extLst>
          </p:cNvPr>
          <p:cNvSpPr txBox="1"/>
          <p:nvPr/>
        </p:nvSpPr>
        <p:spPr>
          <a:xfrm>
            <a:off x="0" y="1873984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B050"/>
                </a:solidFill>
              </a:rPr>
              <a:t>Electric motors classification </a:t>
            </a:r>
            <a:r>
              <a:rPr lang="en-US" sz="1400" dirty="0"/>
              <a:t>based on the orientation of the magnetic field to the electric coils:</a:t>
            </a:r>
          </a:p>
          <a:p>
            <a:pPr marL="287338" indent="-1778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Radial flux motor – uses permanent magnet – large in size</a:t>
            </a:r>
          </a:p>
          <a:p>
            <a:pPr marL="287338" indent="-1778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Axial flux motor – High power density – compact in size </a:t>
            </a:r>
          </a:p>
          <a:p>
            <a:pPr marL="287338" indent="-1778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Transverse flux Motor – Better efficiency – no cooling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C1CA71-A3D6-4797-9C50-D9F7F693A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724400"/>
            <a:ext cx="3004663" cy="1981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CEC723-95EA-4FF8-AE0E-270ED3243F49}"/>
              </a:ext>
            </a:extLst>
          </p:cNvPr>
          <p:cNvSpPr txBox="1"/>
          <p:nvPr/>
        </p:nvSpPr>
        <p:spPr>
          <a:xfrm>
            <a:off x="4572000" y="465838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Typical power losses </a:t>
            </a:r>
            <a:r>
              <a:rPr lang="en-US" sz="1400" dirty="0"/>
              <a:t>in electrical motor: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31432F-17F9-48D5-B3DD-F39BE1296BEF}"/>
              </a:ext>
            </a:extLst>
          </p:cNvPr>
          <p:cNvSpPr txBox="1"/>
          <p:nvPr/>
        </p:nvSpPr>
        <p:spPr>
          <a:xfrm>
            <a:off x="2590800" y="6581001"/>
            <a:ext cx="655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https://www.horizontechnology.biz/blog/electric-motor-design-radial-vs.-axial-transverse-flux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8353533-4235-495D-BDA3-CB8E0116E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3086"/>
          <a:stretch/>
        </p:blipFill>
        <p:spPr>
          <a:xfrm>
            <a:off x="6248400" y="2511532"/>
            <a:ext cx="2451692" cy="227754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E1CF7A8-1261-4492-817B-63F08AEA6D12}"/>
              </a:ext>
            </a:extLst>
          </p:cNvPr>
          <p:cNvSpPr txBox="1"/>
          <p:nvPr/>
        </p:nvSpPr>
        <p:spPr>
          <a:xfrm>
            <a:off x="4914900" y="3122711"/>
            <a:ext cx="194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Transverse flux Motor:</a:t>
            </a:r>
          </a:p>
        </p:txBody>
      </p:sp>
    </p:spTree>
    <p:extLst>
      <p:ext uri="{BB962C8B-B14F-4D97-AF65-F5344CB8AC3E}">
        <p14:creationId xmlns:p14="http://schemas.microsoft.com/office/powerpoint/2010/main" val="84822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61529B3-B464-4974-83C5-D2F01D4C8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1" y="17844"/>
            <a:ext cx="3733799" cy="3106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76826F-73B7-4C3C-B8C6-81DD54C1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67" y="3700463"/>
            <a:ext cx="4085933" cy="24717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EF5664-E43B-4B8E-8624-00A78365D02D}"/>
              </a:ext>
            </a:extLst>
          </p:cNvPr>
          <p:cNvSpPr txBox="1"/>
          <p:nvPr/>
        </p:nvSpPr>
        <p:spPr>
          <a:xfrm>
            <a:off x="0" y="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Materials in Electric Motors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31025-9880-499C-B615-17A51F23D0D8}"/>
              </a:ext>
            </a:extLst>
          </p:cNvPr>
          <p:cNvSpPr txBox="1"/>
          <p:nvPr/>
        </p:nvSpPr>
        <p:spPr>
          <a:xfrm>
            <a:off x="4572000" y="6581001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Ref: Koch SF et al., Procedia CIRP 66 (2017), 283 – 288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988526-4C07-4446-BA07-0650A846DA4F}"/>
              </a:ext>
            </a:extLst>
          </p:cNvPr>
          <p:cNvSpPr txBox="1"/>
          <p:nvPr/>
        </p:nvSpPr>
        <p:spPr>
          <a:xfrm>
            <a:off x="0" y="457200"/>
            <a:ext cx="4800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B050"/>
                </a:solidFill>
              </a:rPr>
              <a:t>Energy loss reduction methods:</a:t>
            </a:r>
          </a:p>
          <a:p>
            <a:pPr marL="339725" indent="-2222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Use of copper wire in the stator and aluminum wire in the rotor minimize motor resistance losses. </a:t>
            </a:r>
          </a:p>
          <a:p>
            <a:pPr marL="339725" indent="-2222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Enhanced rotor configuration and optimized air gap between stator and rotor results in stray loss reduction</a:t>
            </a:r>
          </a:p>
          <a:p>
            <a:pPr marL="339725" indent="-2222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Optimized design of the cooling fan minimize windage loss</a:t>
            </a:r>
          </a:p>
          <a:p>
            <a:pPr marL="339725" indent="-2222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Thinner and higher-quality rotor and stator core steel laminations reduces magnetization losses</a:t>
            </a:r>
          </a:p>
          <a:p>
            <a:pPr marL="339725" indent="-2222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High quality bearings reduces frictional losses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667D5-ADF5-4EB0-988E-34C27A1D15EE}"/>
              </a:ext>
            </a:extLst>
          </p:cNvPr>
          <p:cNvSpPr txBox="1"/>
          <p:nvPr/>
        </p:nvSpPr>
        <p:spPr>
          <a:xfrm>
            <a:off x="0" y="3505200"/>
            <a:ext cx="487680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8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B050"/>
                </a:solidFill>
              </a:rPr>
              <a:t>Weight reduction methods:</a:t>
            </a:r>
          </a:p>
          <a:p>
            <a:pPr marL="339725" indent="-2222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Fiber reinforced plastics (FRP) reduce weight and increase mechanical and electrical properties</a:t>
            </a:r>
          </a:p>
          <a:p>
            <a:pPr marL="339725" indent="-2222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Aluminum matrix composites (AMC) are used to improve the motor efficiency by a considerable weight reduction</a:t>
            </a:r>
          </a:p>
          <a:p>
            <a:pPr marL="339725" indent="-2222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Carbon fiber reinforced materials with metal pins are used for reducing weight and to increase thermal conductivity</a:t>
            </a:r>
          </a:p>
          <a:p>
            <a:pPr marL="339725" indent="-2222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Use of high modulus fibers increase damping properties and reduce noise produced by electric motors.</a:t>
            </a:r>
          </a:p>
          <a:p>
            <a:pPr marL="339725" indent="-2222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/>
              <a:t>Soft magnetic composites (SMC) are used for achieving high power to weight ratio with reduced magnetic losses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BBDF8E-A5A1-410C-9F30-9812E302FE64}"/>
              </a:ext>
            </a:extLst>
          </p:cNvPr>
          <p:cNvSpPr txBox="1"/>
          <p:nvPr/>
        </p:nvSpPr>
        <p:spPr>
          <a:xfrm>
            <a:off x="5638800" y="6169223"/>
            <a:ext cx="314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Lightweight permanent magnet rotor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A6536-927C-4B8E-8C72-4AABF403487F}"/>
              </a:ext>
            </a:extLst>
          </p:cNvPr>
          <p:cNvSpPr txBox="1"/>
          <p:nvPr/>
        </p:nvSpPr>
        <p:spPr>
          <a:xfrm>
            <a:off x="5469001" y="3121223"/>
            <a:ext cx="314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Weight distribution in electric motor</a:t>
            </a:r>
          </a:p>
        </p:txBody>
      </p:sp>
    </p:spTree>
    <p:extLst>
      <p:ext uri="{BB962C8B-B14F-4D97-AF65-F5344CB8AC3E}">
        <p14:creationId xmlns:p14="http://schemas.microsoft.com/office/powerpoint/2010/main" val="286095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F5664-E43B-4B8E-8624-00A78365D02D}"/>
              </a:ext>
            </a:extLst>
          </p:cNvPr>
          <p:cNvSpPr txBox="1"/>
          <p:nvPr/>
        </p:nvSpPr>
        <p:spPr>
          <a:xfrm>
            <a:off x="0" y="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Soft Magnetic Composites – SMCs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24D56-F2FA-46AE-8EC1-CD62ACA06F28}"/>
              </a:ext>
            </a:extLst>
          </p:cNvPr>
          <p:cNvSpPr txBox="1"/>
          <p:nvPr/>
        </p:nvSpPr>
        <p:spPr>
          <a:xfrm>
            <a:off x="152400" y="632936"/>
            <a:ext cx="4876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SMCs are materials consisting of metallic magnetic particles which are insulated from each other by nonconductive organic or inorganic materials.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72F12-26B6-4280-B483-734D45ED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03" y="0"/>
            <a:ext cx="4297797" cy="3733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78C33E-B32E-4102-A1AA-1065164BB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5800"/>
            <a:ext cx="4576015" cy="22920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B06732-D794-4295-9CFA-DAB1ED3135E8}"/>
              </a:ext>
            </a:extLst>
          </p:cNvPr>
          <p:cNvSpPr txBox="1"/>
          <p:nvPr/>
        </p:nvSpPr>
        <p:spPr>
          <a:xfrm>
            <a:off x="4572000" y="6581001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Ref: Saito et al., Sumitomo Electric Technical Review (2021), 92, 47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4D2B51-1410-4CEB-BC22-E500E05B0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015" y="3756535"/>
            <a:ext cx="4567985" cy="26442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E548A5-7ADC-4E66-A6EE-DDD4C3BC17FC}"/>
              </a:ext>
            </a:extLst>
          </p:cNvPr>
          <p:cNvSpPr txBox="1"/>
          <p:nvPr/>
        </p:nvSpPr>
        <p:spPr>
          <a:xfrm>
            <a:off x="152400" y="1600200"/>
            <a:ext cx="4876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B050"/>
                </a:solidFill>
              </a:rPr>
              <a:t>Advantages of SMCs</a:t>
            </a:r>
            <a:r>
              <a:rPr lang="en-US" sz="1400" dirty="0"/>
              <a:t> over laminated steel cores:</a:t>
            </a:r>
          </a:p>
          <a:p>
            <a:pPr marL="339725" indent="-2222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Three-dimensional isotropic magnetic ﬁelds </a:t>
            </a:r>
          </a:p>
          <a:p>
            <a:pPr marL="339725" indent="-2222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 magnetic permeability </a:t>
            </a:r>
          </a:p>
          <a:p>
            <a:pPr marL="339725" indent="-2222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Low eddy-current losses </a:t>
            </a:r>
          </a:p>
          <a:p>
            <a:pPr marL="339725" indent="-2222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 saturation magnetic induction </a:t>
            </a:r>
          </a:p>
          <a:p>
            <a:pPr marL="339725" indent="-2222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Flexible machine design and assembly</a:t>
            </a:r>
          </a:p>
          <a:p>
            <a:pPr marL="339725" indent="-2222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Greatly reduce weight and production cost</a:t>
            </a:r>
          </a:p>
        </p:txBody>
      </p:sp>
    </p:spTree>
    <p:extLst>
      <p:ext uri="{BB962C8B-B14F-4D97-AF65-F5344CB8AC3E}">
        <p14:creationId xmlns:p14="http://schemas.microsoft.com/office/powerpoint/2010/main" val="119880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F5664-E43B-4B8E-8624-00A78365D02D}"/>
              </a:ext>
            </a:extLst>
          </p:cNvPr>
          <p:cNvSpPr txBox="1"/>
          <p:nvPr/>
        </p:nvSpPr>
        <p:spPr>
          <a:xfrm>
            <a:off x="0" y="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Effect of Matrix Material in SMC Properties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9B9EA5-A62B-4022-9B2C-491CA6EB0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392568"/>
            <a:ext cx="3059407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451D0-36CB-4294-8077-DC4276CCD865}"/>
              </a:ext>
            </a:extLst>
          </p:cNvPr>
          <p:cNvSpPr txBox="1"/>
          <p:nvPr/>
        </p:nvSpPr>
        <p:spPr>
          <a:xfrm>
            <a:off x="4572000" y="6581001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Ref: Rui Ma, Materials Research Bulletin 139 (2021) 111256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1F816-F069-40DD-BCC4-D8C0A60E6555}"/>
              </a:ext>
            </a:extLst>
          </p:cNvPr>
          <p:cNvSpPr txBox="1"/>
          <p:nvPr/>
        </p:nvSpPr>
        <p:spPr>
          <a:xfrm>
            <a:off x="152400" y="609600"/>
            <a:ext cx="5334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B050"/>
                </a:solidFill>
              </a:rPr>
              <a:t>Matrix materials: </a:t>
            </a:r>
            <a:r>
              <a:rPr lang="en-US" sz="1400" dirty="0"/>
              <a:t>polyamide 66 (PA); high-density poly-ethylene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B050"/>
                </a:solidFill>
              </a:rPr>
              <a:t>Particles: </a:t>
            </a:r>
            <a:r>
              <a:rPr lang="en-US" sz="1400" dirty="0"/>
              <a:t>Iron-based amorphous powder (Fe</a:t>
            </a:r>
            <a:r>
              <a:rPr lang="en-US" sz="1400" baseline="-25000" dirty="0"/>
              <a:t>78</a:t>
            </a:r>
            <a:r>
              <a:rPr lang="en-US" sz="1400" dirty="0"/>
              <a:t>Si</a:t>
            </a:r>
            <a:r>
              <a:rPr lang="en-US" sz="1400" baseline="-25000" dirty="0"/>
              <a:t>9</a:t>
            </a:r>
            <a:r>
              <a:rPr lang="en-US" sz="1400" dirty="0"/>
              <a:t>B</a:t>
            </a:r>
            <a:r>
              <a:rPr lang="en-US" sz="1400" baseline="-25000" dirty="0"/>
              <a:t>13</a:t>
            </a:r>
            <a:r>
              <a:rPr lang="en-US" sz="1400" dirty="0"/>
              <a:t>), 10.9 </a:t>
            </a:r>
            <a:r>
              <a:rPr lang="el-GR" sz="1400" dirty="0"/>
              <a:t>μ</a:t>
            </a:r>
            <a:r>
              <a:rPr lang="en-US" sz="1400" dirty="0"/>
              <a:t>m size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B050"/>
                </a:solidFill>
              </a:rPr>
              <a:t>Surfactant: </a:t>
            </a:r>
            <a:r>
              <a:rPr lang="en-US" sz="1400" dirty="0"/>
              <a:t>Stearic acid (SA) – to decreases surface energy of particles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B050"/>
                </a:solidFill>
              </a:rPr>
              <a:t>Manufacturing process: </a:t>
            </a:r>
            <a:r>
              <a:rPr lang="en-US" sz="1400" dirty="0"/>
              <a:t>Metal injection molding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31495-623C-4DE3-98A6-55D4BF8CFD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830"/>
          <a:stretch/>
        </p:blipFill>
        <p:spPr>
          <a:xfrm>
            <a:off x="5797128" y="0"/>
            <a:ext cx="3194472" cy="1752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1A6BA8-CFC6-4618-B2B8-B0701B307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03" y="4267200"/>
            <a:ext cx="3007097" cy="21541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0D57D7-6375-402D-856E-5D2729E3D3FE}"/>
              </a:ext>
            </a:extLst>
          </p:cNvPr>
          <p:cNvSpPr txBox="1"/>
          <p:nvPr/>
        </p:nvSpPr>
        <p:spPr>
          <a:xfrm>
            <a:off x="152400" y="2257961"/>
            <a:ext cx="55279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interaction between amino in PA and carboxyl in SA results very good bonding between the matrix and the iron particles –&gt; results in pore-free composite with better mechanical and dynamic magnetic properties.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weak bonding between the HDPE matrix and the metal particles results in decreased magnetic and mechanical properties. </a:t>
            </a:r>
            <a:endParaRPr lang="en-US" sz="1400" dirty="0">
              <a:solidFill>
                <a:srgbClr val="00B05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A3FB1A-BF54-470B-A23B-691C3D92D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094" y="1828800"/>
            <a:ext cx="2827105" cy="1981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02FF07-3283-4EEA-8462-F8C7A9023818}"/>
              </a:ext>
            </a:extLst>
          </p:cNvPr>
          <p:cNvSpPr txBox="1"/>
          <p:nvPr/>
        </p:nvSpPr>
        <p:spPr>
          <a:xfrm>
            <a:off x="5908950" y="3733800"/>
            <a:ext cx="315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SEM images of SMC. Light areas: Iron particles, Dark areas: Matrix materials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79EF4E-2FD0-4A0D-AE43-647143EDC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77697"/>
            <a:ext cx="3002302" cy="21755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1D1B35-76A4-4C8A-BE79-CA9D33FEEECB}"/>
              </a:ext>
            </a:extLst>
          </p:cNvPr>
          <p:cNvSpPr txBox="1"/>
          <p:nvPr/>
        </p:nvSpPr>
        <p:spPr>
          <a:xfrm>
            <a:off x="6629400" y="0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 err="1"/>
              <a:t>V</a:t>
            </a:r>
            <a:r>
              <a:rPr lang="en-US" sz="1400" baseline="-25000" dirty="0" err="1"/>
              <a:t>f</a:t>
            </a:r>
            <a:r>
              <a:rPr lang="en-US" sz="1400" dirty="0"/>
              <a:t>: 58%; </a:t>
            </a:r>
            <a:r>
              <a:rPr lang="en-US" sz="1400" dirty="0" err="1"/>
              <a:t>V</a:t>
            </a:r>
            <a:r>
              <a:rPr lang="en-US" sz="1400" baseline="-25000" dirty="0" err="1"/>
              <a:t>m</a:t>
            </a:r>
            <a:r>
              <a:rPr lang="en-US" sz="1400" dirty="0"/>
              <a:t>: 42%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7DB8ED-5424-4D1C-AD9B-B8A3EA2C3C60}"/>
              </a:ext>
            </a:extLst>
          </p:cNvPr>
          <p:cNvSpPr txBox="1"/>
          <p:nvPr/>
        </p:nvSpPr>
        <p:spPr>
          <a:xfrm>
            <a:off x="152400" y="373380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B050"/>
                </a:solidFill>
              </a:rPr>
              <a:t>The degree of bond between the particles and matrix governs the properties of composite material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05611-0AFC-4D0A-A9FB-E797FDE3C8E8}"/>
              </a:ext>
            </a:extLst>
          </p:cNvPr>
          <p:cNvSpPr txBox="1"/>
          <p:nvPr/>
        </p:nvSpPr>
        <p:spPr>
          <a:xfrm>
            <a:off x="6516189" y="6336757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5% + 90% + 5%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7B390D-3B65-46DC-8338-9D1BB818C684}"/>
              </a:ext>
            </a:extLst>
          </p:cNvPr>
          <p:cNvSpPr txBox="1"/>
          <p:nvPr/>
        </p:nvSpPr>
        <p:spPr>
          <a:xfrm>
            <a:off x="7480663" y="6340758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95% + 5%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FE04EC-78EE-43DE-904F-F61807B21260}"/>
              </a:ext>
            </a:extLst>
          </p:cNvPr>
          <p:cNvSpPr txBox="1"/>
          <p:nvPr/>
        </p:nvSpPr>
        <p:spPr>
          <a:xfrm>
            <a:off x="8305800" y="6340758"/>
            <a:ext cx="838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dirty="0"/>
              <a:t>95% + 5%</a:t>
            </a:r>
          </a:p>
        </p:txBody>
      </p:sp>
    </p:spTree>
    <p:extLst>
      <p:ext uri="{BB962C8B-B14F-4D97-AF65-F5344CB8AC3E}">
        <p14:creationId xmlns:p14="http://schemas.microsoft.com/office/powerpoint/2010/main" val="80441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EF5664-E43B-4B8E-8624-00A78365D02D}"/>
              </a:ext>
            </a:extLst>
          </p:cNvPr>
          <p:cNvSpPr txBox="1"/>
          <p:nvPr/>
        </p:nvSpPr>
        <p:spPr>
          <a:xfrm>
            <a:off x="1828800" y="2205335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751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1084</TotalTime>
  <Words>689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GuruNathan</dc:creator>
  <cp:lastModifiedBy>GuruNathan</cp:lastModifiedBy>
  <cp:revision>156</cp:revision>
  <dcterms:created xsi:type="dcterms:W3CDTF">2022-03-02T06:40:58Z</dcterms:created>
  <dcterms:modified xsi:type="dcterms:W3CDTF">2022-03-04T17:50:26Z</dcterms:modified>
</cp:coreProperties>
</file>