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6858000" cx="12192000"/>
  <p:notesSz cx="6858000" cy="9144000"/>
  <p:embeddedFontLst>
    <p:embeddedFont>
      <p:font typeface="Architects Daughter"/>
      <p:regular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80" roundtripDataSignature="AMtx7mj/8qlAiXNewCsKf9rwuM0kLSZ5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281DCB-5D70-4904-9C2B-397836B92594}">
  <a:tblStyle styleId="{BE281DCB-5D70-4904-9C2B-397836B925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ArchitectsDaughter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8" name="Google Shape;708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7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8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8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5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8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7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8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8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82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8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3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47.png"/><Relationship Id="rId9" Type="http://schemas.openxmlformats.org/officeDocument/2006/relationships/image" Target="../media/image13.png"/><Relationship Id="rId5" Type="http://schemas.openxmlformats.org/officeDocument/2006/relationships/image" Target="../media/image24.jp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edureka.co/blog/basic-structure-of-a-c-program/" TargetMode="External"/><Relationship Id="rId4" Type="http://schemas.openxmlformats.org/officeDocument/2006/relationships/hyperlink" Target="https://www.edureka.co/blog/basic-structure-of-a-c-program/" TargetMode="External"/><Relationship Id="rId9" Type="http://schemas.openxmlformats.org/officeDocument/2006/relationships/image" Target="../media/image40.png"/><Relationship Id="rId5" Type="http://schemas.openxmlformats.org/officeDocument/2006/relationships/hyperlink" Target="https://www.edureka.co/blog/basic-structure-of-a-c-program/" TargetMode="External"/><Relationship Id="rId6" Type="http://schemas.openxmlformats.org/officeDocument/2006/relationships/hyperlink" Target="https://www.edureka.co/blog/basic-structure-of-a-c-program/" TargetMode="External"/><Relationship Id="rId7" Type="http://schemas.openxmlformats.org/officeDocument/2006/relationships/hyperlink" Target="https://www.edureka.co/blog/basic-structure-of-a-c-program/" TargetMode="External"/><Relationship Id="rId8" Type="http://schemas.openxmlformats.org/officeDocument/2006/relationships/hyperlink" Target="https://www.edureka.co/blog/basic-structure-of-a-c-program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8.png"/><Relationship Id="rId4" Type="http://schemas.openxmlformats.org/officeDocument/2006/relationships/image" Target="../media/image3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8.png"/><Relationship Id="rId4" Type="http://schemas.openxmlformats.org/officeDocument/2006/relationships/image" Target="../media/image37.jpg"/><Relationship Id="rId5" Type="http://schemas.openxmlformats.org/officeDocument/2006/relationships/image" Target="../media/image2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859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6556375" y="4437062"/>
            <a:ext cx="5226050" cy="2108200"/>
            <a:chOff x="6879612" y="2270384"/>
            <a:chExt cx="5225900" cy="2109491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6879612" y="2270384"/>
              <a:ext cx="5143352" cy="830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4800"/>
                <a:buFont typeface="Twentieth Century"/>
                <a:buNone/>
              </a:pPr>
              <a:r>
                <a:rPr b="0" i="0" lang="en-US" sz="48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PRESENTED BY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6879612" y="3056677"/>
              <a:ext cx="3336829" cy="460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Dr. Jagadeesh Kakarla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6879612" y="3517334"/>
              <a:ext cx="5225900" cy="462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CSE DEPARTMENT</a:t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6879612" y="3979580"/>
              <a:ext cx="2941554" cy="400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IIITDM Kancheepuram</a:t>
              </a:r>
              <a:endParaRPr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-5590031" y="-256032"/>
            <a:ext cx="11399519" cy="7370064"/>
            <a:chOff x="-5590032" y="-256032"/>
            <a:chExt cx="11399520" cy="737006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5590032" y="-256032"/>
              <a:ext cx="11399520" cy="73700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 txBox="1"/>
            <p:nvPr/>
          </p:nvSpPr>
          <p:spPr>
            <a:xfrm>
              <a:off x="-3375025" y="215900"/>
              <a:ext cx="6750050" cy="567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b="1" i="0" lang="en-US" sz="2200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Programming: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components of Computer system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Flow chart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Program development steps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 Tokens 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Structure of C program 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Basic I/O statements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Operators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Operator precedence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987425" y="0"/>
              <a:ext cx="2857500" cy="525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300"/>
                <a:buFont typeface="Calibri"/>
                <a:buNone/>
              </a:pPr>
              <a:r>
                <a:rPr b="1" i="0" lang="en-US" sz="3300" u="sng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UNIT-1 </a:t>
              </a:r>
              <a:endParaRPr/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765925" y="-255587"/>
            <a:ext cx="11387137" cy="7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54962" y="-255587"/>
            <a:ext cx="11410950" cy="7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9156700" y="-255587"/>
            <a:ext cx="11412537" cy="73691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AR – 19" id="100" name="Google Shape;100;p1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/>
        </p:nvSpPr>
        <p:spPr>
          <a:xfrm>
            <a:off x="309562" y="801687"/>
            <a:ext cx="115506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in ROM can only be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read by CPU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stores the instruction required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during bootstrap of the 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non-volatile memory.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ROM cannot be modified.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ROM is a permanent type of memory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content is not lost when the power supply is switched off.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computer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manufacturer decides the information of ROM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it is </a:t>
            </a:r>
            <a:r>
              <a:rPr b="1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permanently stored at the time of manufacturing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cannot be overwritten by the user.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Primary Memory (ROM)</a:t>
            </a:r>
            <a:endParaRPr/>
          </a:p>
        </p:txBody>
      </p:sp>
      <p:pic>
        <p:nvPicPr>
          <p:cNvPr descr="Types of Memory in Computer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262" y="5002212"/>
            <a:ext cx="22288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ROM? | TeachAllAboutIT"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9512" y="4886325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428625" y="201612"/>
            <a:ext cx="11122025" cy="78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b) Arithmetic &amp; Logical Unit(ALU):</a:t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 name suggests, all the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mathematical calculations or arithmetic operations are performed in the ALU of the CPU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also perform actions like a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comparison of data and decision-making actions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c) Control Unit:</a:t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the core unit which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manages the entire functioning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computer device.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Control Unit collects the data entered using the input unit, leads it on for processing and once that is done, receives the output and presents it to the user.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Basically,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It issuing signals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then finally retrieving the data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309562" y="801687"/>
            <a:ext cx="115506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Secondary memory is also known as a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Backup memory or Auxiliary memory or External memory.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Secondary memory is permanent.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secondary storage devices which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are capable of storing high volume data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referred to secondary memory.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It's slower than primary memory. Secondary memory data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cannot be accessed directly by the processor.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Secondary Memory</a:t>
            </a:r>
            <a:endParaRPr/>
          </a:p>
        </p:txBody>
      </p:sp>
      <p:sp>
        <p:nvSpPr>
          <p:cNvPr id="171" name="Google Shape;171;p12"/>
          <p:cNvSpPr/>
          <p:nvPr/>
        </p:nvSpPr>
        <p:spPr>
          <a:xfrm>
            <a:off x="2628900" y="4914900"/>
            <a:ext cx="7343775" cy="800100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disks, Floppy disks, Pen drives, Memory Cards.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309562" y="573087"/>
            <a:ext cx="11550650" cy="7237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: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“An algorithm is the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step-by-step method of performing any task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“An algorithm is process of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solving the problem step by step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algorithms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must satisfy the following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Input              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 algorithm must take one or more inputs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Output           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 algorithm must produce at least one output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Definiteness    :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step must be clear and with out any confusion.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Finiteness      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algorithm terminates after a finite number of steps.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Effectiveness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step must be easily converted to program.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Generality        :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must be a general.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Algorithm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309563" y="1049338"/>
            <a:ext cx="1155065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can be divided in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three basic categories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listed below</a:t>
            </a:r>
            <a:endParaRPr/>
          </a:p>
          <a:p>
            <a:pPr indent="-152400" lvl="8" marL="3657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  <a:p>
            <a:pPr indent="-152400" lvl="8" marL="3657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  <a:p>
            <a:pPr indent="-152400" lvl="8" marL="3657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FF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9999FF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i)Sequence: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series of </a:t>
            </a: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we </a:t>
            </a: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perform one after the other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any break.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ii)Selection: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Making a choice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multiple available options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selection statement generally takes the form.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iii)Iteration: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Performing repetitive tasks.</a:t>
            </a:r>
            <a:endParaRPr/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228600" y="1014413"/>
            <a:ext cx="5815013" cy="434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i.Sequence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Ex:Write an algorithm for addition of 2 numbers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Start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Read a,b values 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Add a and b and store result to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Write 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Stop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6200775" y="2257425"/>
            <a:ext cx="5815013" cy="43005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i.Sequence Algorithm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Ex:write an algorithm to find sum of n natural numbers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: Start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2 : Read n value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3 : sai &lt;- (n*(n+1))/2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4 : write sai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5 : Stop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98462" y="184150"/>
            <a:ext cx="10972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6343650" y="728663"/>
            <a:ext cx="5538788" cy="57245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ii. Selection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ex:write an algorithm to find the given number is EVEN or ODD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  value.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(n%2==0)then goto step4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otherwise goto step5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 EVEN and go to step 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ODD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top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280988" y="895350"/>
            <a:ext cx="5538787" cy="5667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ii. Selection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Ex:Algorithm to find largest of two numbers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a, b  values.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a&gt;b then  go to step3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other wise go to step4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 a is  Big and go to step 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b is big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top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98462" y="184150"/>
            <a:ext cx="10972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343650" y="728663"/>
            <a:ext cx="5538788" cy="57245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iii. Iteration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ex:Write an algorithm to print EEE-B  4 times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1:Start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6:Stop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80988" y="895350"/>
            <a:ext cx="5538787" cy="5667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iii. Iteration Algorithm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(condition)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until(conditon)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549275" y="11430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best way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problem is to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draw pictures. 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Pictures  provide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with a more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complete idea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situation than a series of short word 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However,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pictures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combined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 text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an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extremely powerful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for communication and problem solving. 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developed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more quickly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flow chart is built.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By seeing a flow chart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know the operations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and the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these operations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441325" y="269875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Why flowchart?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609600" y="1050925"/>
            <a:ext cx="10972800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is a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graphical representation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algorithm.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flowchart is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picture representation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problem solving process.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flowchart gives a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step-by-step procedure for solution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problem.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shows the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steps as boxes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various kinds, and their order by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connecting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boxes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with arrows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Flowcharts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geometric shapes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represent solution 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441325" y="269875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ARAYANA\Desktop\Untitled.png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0"/>
          <p:cNvGraphicFramePr/>
          <p:nvPr/>
        </p:nvGraphicFramePr>
        <p:xfrm>
          <a:off x="854075" y="182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2703500"/>
                <a:gridCol w="2671750"/>
                <a:gridCol w="5703875"/>
              </a:tblGrid>
              <a:tr h="3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Name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8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Oval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Start/Stop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at the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beginning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the flow chart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Rectangle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Indicates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processes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like mathematical operations.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Parallegram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Input/ Output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denoting program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(Read and write).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Diamond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, where answer is usually Yes or No.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Arrow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Shows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relationships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between different shapes.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On-page Connector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Connects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or more parts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a flowchart.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sided Rectangle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double lined rectangle is used at a point where a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subprogram is used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Start Stop"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12" y="963612"/>
            <a:ext cx="9525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cess" id="223" name="Google Shape;2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4175" y="1741487"/>
            <a:ext cx="9525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put/ Output" id="224" name="Google Shape;2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3375" y="2549525"/>
            <a:ext cx="9525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" id="225" name="Google Shape;22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950" y="3160712"/>
            <a:ext cx="952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" id="226" name="Google Shape;22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0387" y="4192587"/>
            <a:ext cx="495300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-page Connector" id="227" name="Google Shape;22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14487" y="4999037"/>
            <a:ext cx="9525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a" id="228" name="Google Shape;228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17675" y="6003925"/>
            <a:ext cx="9334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525462" y="311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Arial"/>
              <a:buNone/>
            </a:pPr>
            <a:r>
              <a:rPr b="1" i="0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Algorithm and Flow chart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41350" y="1785938"/>
            <a:ext cx="4043363" cy="3281362"/>
          </a:xfrm>
          <a:prstGeom prst="roundRect">
            <a:avLst>
              <a:gd fmla="val 16667" name="adj"/>
            </a:avLst>
          </a:prstGeom>
          <a:noFill/>
          <a:ln cap="flat" cmpd="sng" w="635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step1: start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step2:initialization a, b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step3: calculating sum=a+b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step4: print sum value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step5: stop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1"/>
          <p:cNvGrpSpPr/>
          <p:nvPr/>
        </p:nvGrpSpPr>
        <p:grpSpPr>
          <a:xfrm>
            <a:off x="6054725" y="1770062"/>
            <a:ext cx="4043362" cy="3279775"/>
            <a:chOff x="6054725" y="1770063"/>
            <a:chExt cx="4043363" cy="3279775"/>
          </a:xfrm>
        </p:grpSpPr>
        <p:pic>
          <p:nvPicPr>
            <p:cNvPr descr="sum flowchart" id="236" name="Google Shape;23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72238" y="2068513"/>
              <a:ext cx="3389312" cy="2670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1"/>
            <p:cNvSpPr/>
            <p:nvPr/>
          </p:nvSpPr>
          <p:spPr>
            <a:xfrm>
              <a:off x="6054725" y="1770063"/>
              <a:ext cx="4043363" cy="3279775"/>
            </a:xfrm>
            <a:prstGeom prst="roundRect">
              <a:avLst>
                <a:gd fmla="val 16667" name="adj"/>
              </a:avLst>
            </a:prstGeom>
            <a:noFill/>
            <a:ln cap="flat" cmpd="sng" w="635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262" y="-201612"/>
            <a:ext cx="4065587" cy="67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3812" y="-165100"/>
            <a:ext cx="4071937" cy="722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00" y="-49212"/>
            <a:ext cx="3962400" cy="582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512" y="-201612"/>
            <a:ext cx="4267200" cy="69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0950" y="-152400"/>
            <a:ext cx="4194175" cy="72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" y="-66675"/>
            <a:ext cx="4183062" cy="6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575" y="-188912"/>
            <a:ext cx="5121275" cy="71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75" y="-158750"/>
            <a:ext cx="5053012" cy="660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609600" y="260350"/>
            <a:ext cx="10972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i="0" lang="en-US" sz="4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Program development steps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900112" y="1093787"/>
            <a:ext cx="10682287" cy="561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C-program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to go through some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phases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its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successful execution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phases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program developing. They are ;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Editing phase						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phase					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phase						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phase						</a:t>
            </a:r>
            <a:endParaRPr/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1116037" y="5247248"/>
            <a:ext cx="10317884" cy="11816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114425" y="5545137"/>
            <a:ext cx="15319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Editing</a:t>
            </a:r>
            <a:endParaRPr/>
          </a:p>
        </p:txBody>
      </p:sp>
      <p:cxnSp>
        <p:nvCxnSpPr>
          <p:cNvPr id="267" name="Google Shape;267;p25"/>
          <p:cNvCxnSpPr/>
          <p:nvPr/>
        </p:nvCxnSpPr>
        <p:spPr>
          <a:xfrm>
            <a:off x="2595562" y="5865812"/>
            <a:ext cx="111125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8" name="Google Shape;268;p25"/>
          <p:cNvSpPr txBox="1"/>
          <p:nvPr/>
        </p:nvSpPr>
        <p:spPr>
          <a:xfrm>
            <a:off x="3749675" y="5562600"/>
            <a:ext cx="20177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Compiling</a:t>
            </a:r>
            <a:endParaRPr/>
          </a:p>
        </p:txBody>
      </p:sp>
      <p:cxnSp>
        <p:nvCxnSpPr>
          <p:cNvPr id="269" name="Google Shape;269;p25"/>
          <p:cNvCxnSpPr/>
          <p:nvPr/>
        </p:nvCxnSpPr>
        <p:spPr>
          <a:xfrm>
            <a:off x="5767387" y="5865812"/>
            <a:ext cx="1063625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0" name="Google Shape;270;p25"/>
          <p:cNvSpPr txBox="1"/>
          <p:nvPr/>
        </p:nvSpPr>
        <p:spPr>
          <a:xfrm>
            <a:off x="6850062" y="5580062"/>
            <a:ext cx="1476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</a:t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 flipH="1" rot="10800000">
            <a:off x="8326437" y="5865812"/>
            <a:ext cx="917575" cy="63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2" name="Google Shape;272;p25"/>
          <p:cNvSpPr txBox="1"/>
          <p:nvPr/>
        </p:nvSpPr>
        <p:spPr>
          <a:xfrm>
            <a:off x="9393237" y="5580062"/>
            <a:ext cx="20399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609600" y="204787"/>
            <a:ext cx="10972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 Editing phase</a:t>
            </a:r>
            <a:r>
              <a:rPr b="1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609600" y="106838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editing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C-program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entered or edited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a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text editor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editing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file is </a:t>
            </a:r>
            <a:r>
              <a:rPr b="1" i="0" lang="en-US" sz="2400" u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extension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.c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I.e filename.c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entered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file is known as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source program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we enter is in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level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language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4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7765366" y="2658794"/>
            <a:ext cx="3615396" cy="19132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7569200" y="2659062"/>
            <a:ext cx="40132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i="0" lang="en-US" sz="2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differentiate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file type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program - .c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file - .txt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609600" y="274637"/>
            <a:ext cx="109728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ii. Compilation phase</a:t>
            </a:r>
            <a:r>
              <a:rPr b="1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609600" y="1319212"/>
            <a:ext cx="10972800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i="0" lang="en-US" sz="2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carried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 by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compilation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rgbClr val="9999FF"/>
                </a:solidFill>
                <a:latin typeface="Calibri"/>
                <a:ea typeface="Calibri"/>
                <a:cs typeface="Calibri"/>
                <a:sym typeface="Calibri"/>
              </a:rPr>
              <a:t>cannot proceed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the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free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compiler shows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it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encounters any error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error free source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77933C"/>
                </a:solidFill>
                <a:latin typeface="Calibri"/>
                <a:ea typeface="Calibri"/>
                <a:cs typeface="Calibri"/>
                <a:sym typeface="Calibri"/>
              </a:rPr>
              <a:t>translated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object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extension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.obj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                          </a:t>
            </a:r>
            <a:endParaRPr b="1" i="0" sz="24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object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we saved is in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 level language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ntroduction of Compiler Design - GeeksforGeeks" id="287" name="Google Shape;287;p27"/>
          <p:cNvSpPr txBox="1"/>
          <p:nvPr/>
        </p:nvSpPr>
        <p:spPr>
          <a:xfrm>
            <a:off x="179387" y="2254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troduction of Compiler Design - GeeksforGeeks" id="288" name="Google Shape;288;p27"/>
          <p:cNvSpPr txBox="1"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troduction of Compiler Design - GeeksforGeeks" id="289" name="Google Shape;289;p27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1773237" y="5246687"/>
            <a:ext cx="7723187" cy="1330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EB4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862" y="5381625"/>
            <a:ext cx="68865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609600" y="274637"/>
            <a:ext cx="10972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iii. Linking phase</a:t>
            </a:r>
            <a:r>
              <a:rPr b="0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0" y="1125537"/>
            <a:ext cx="12192000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linking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other program files and functions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are </a:t>
            </a:r>
            <a:r>
              <a:rPr b="1" i="0" lang="en-US" sz="2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attached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Linker,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files and functions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code under execution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linker files and functions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953735"/>
                </a:solidFill>
                <a:latin typeface="Calibri"/>
                <a:ea typeface="Calibri"/>
                <a:cs typeface="Calibri"/>
                <a:sym typeface="Calibri"/>
              </a:rPr>
              <a:t>depended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are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2 types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They are;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Pre-defined							 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							</a:t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6654019" y="4253379"/>
            <a:ext cx="4276577" cy="1913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6907212" y="4498975"/>
            <a:ext cx="1293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9467850" y="4495800"/>
            <a:ext cx="12985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endParaRPr/>
          </a:p>
        </p:txBody>
      </p:sp>
      <p:cxnSp>
        <p:nvCxnSpPr>
          <p:cNvPr id="301" name="Google Shape;301;p28"/>
          <p:cNvCxnSpPr/>
          <p:nvPr/>
        </p:nvCxnSpPr>
        <p:spPr>
          <a:xfrm>
            <a:off x="8328025" y="4765675"/>
            <a:ext cx="928687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2" name="Google Shape;302;p28"/>
          <p:cNvSpPr txBox="1"/>
          <p:nvPr/>
        </p:nvSpPr>
        <p:spPr>
          <a:xfrm>
            <a:off x="6973887" y="5332412"/>
            <a:ext cx="11604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Sqrt()</a:t>
            </a:r>
            <a:endParaRPr/>
          </a:p>
        </p:txBody>
      </p:sp>
      <p:cxnSp>
        <p:nvCxnSpPr>
          <p:cNvPr id="303" name="Google Shape;303;p28"/>
          <p:cNvCxnSpPr/>
          <p:nvPr/>
        </p:nvCxnSpPr>
        <p:spPr>
          <a:xfrm>
            <a:off x="8328025" y="5602287"/>
            <a:ext cx="928687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4" name="Google Shape;304;p28"/>
          <p:cNvSpPr txBox="1"/>
          <p:nvPr/>
        </p:nvSpPr>
        <p:spPr>
          <a:xfrm>
            <a:off x="9450387" y="5332412"/>
            <a:ext cx="13954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609600" y="274637"/>
            <a:ext cx="109728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iv. Execution phase</a:t>
            </a:r>
            <a:r>
              <a:rPr b="0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609600" y="1290637"/>
            <a:ext cx="10972800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400" u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execution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object code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loaded into </a:t>
            </a:r>
            <a:r>
              <a:rPr b="1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begins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b="1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program contains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</a:t>
            </a:r>
            <a:r>
              <a:rPr b="1" i="0" lang="en-US" sz="2400" u="none">
                <a:solidFill>
                  <a:srgbClr val="77933C"/>
                </a:solidFill>
                <a:latin typeface="Calibri"/>
                <a:ea typeface="Calibri"/>
                <a:cs typeface="Calibri"/>
                <a:sym typeface="Calibri"/>
              </a:rPr>
              <a:t>logical or data error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not get desires answer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there is a need to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edit 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edited again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the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entire process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compiling, linking and executing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be done again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error free executable file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saved with an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.exe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1125415" y="5134707"/>
            <a:ext cx="9622302" cy="1223889"/>
          </a:xfrm>
          <a:prstGeom prst="roundRect">
            <a:avLst>
              <a:gd fmla="val 25898" name="adj"/>
            </a:avLst>
          </a:prstGeom>
          <a:solidFill>
            <a:srgbClr val="DDDDDD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1139825" y="5562600"/>
            <a:ext cx="96075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code		executable file                Output</a:t>
            </a:r>
            <a:endParaRPr/>
          </a:p>
        </p:txBody>
      </p:sp>
      <p:cxnSp>
        <p:nvCxnSpPr>
          <p:cNvPr id="313" name="Google Shape;313;p29"/>
          <p:cNvCxnSpPr/>
          <p:nvPr/>
        </p:nvCxnSpPr>
        <p:spPr>
          <a:xfrm>
            <a:off x="4360862" y="5792787"/>
            <a:ext cx="928687" cy="0"/>
          </a:xfrm>
          <a:prstGeom prst="straightConnector1">
            <a:avLst/>
          </a:prstGeom>
          <a:noFill/>
          <a:ln cap="flat" cmpd="sng" w="38100">
            <a:solidFill>
              <a:srgbClr val="4BACC6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14" name="Google Shape;314;p29"/>
          <p:cNvCxnSpPr/>
          <p:nvPr/>
        </p:nvCxnSpPr>
        <p:spPr>
          <a:xfrm>
            <a:off x="7385050" y="5792787"/>
            <a:ext cx="858837" cy="0"/>
          </a:xfrm>
          <a:prstGeom prst="straightConnector1">
            <a:avLst/>
          </a:prstGeom>
          <a:noFill/>
          <a:ln cap="flat" cmpd="sng" w="38100">
            <a:solidFill>
              <a:srgbClr val="4BACC6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309562" y="801687"/>
            <a:ext cx="1155065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Definition 1 :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computer is an electronic machine that </a:t>
            </a:r>
            <a:r>
              <a:rPr b="1" i="0" lang="en-US" sz="2200" u="non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accepts data, stores and processes data </a:t>
            </a: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into information.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Definition 2 :</a:t>
            </a:r>
            <a:r>
              <a:rPr b="1" i="0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computer is a machine that </a:t>
            </a:r>
            <a:r>
              <a:rPr b="1" i="0" lang="en-US" sz="22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accepts data as input, processes that data using programs, and produce the output </a:t>
            </a: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information.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data is entered into the computer, the computer processes the data to produce information which is output.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Example, you enter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2+2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computer as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computer processes it and the result is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Definition of Computer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2638425" y="-4762"/>
            <a:ext cx="644366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4537075" y="0"/>
            <a:ext cx="2474912" cy="33813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ready</a:t>
            </a:r>
            <a:endParaRPr/>
          </a:p>
        </p:txBody>
      </p:sp>
      <p:cxnSp>
        <p:nvCxnSpPr>
          <p:cNvPr id="321" name="Google Shape;321;p30"/>
          <p:cNvCxnSpPr/>
          <p:nvPr/>
        </p:nvCxnSpPr>
        <p:spPr>
          <a:xfrm>
            <a:off x="5775325" y="338137"/>
            <a:ext cx="0" cy="2809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2" name="Google Shape;322;p30"/>
          <p:cNvSpPr/>
          <p:nvPr/>
        </p:nvSpPr>
        <p:spPr>
          <a:xfrm>
            <a:off x="4537075" y="647700"/>
            <a:ext cx="2474912" cy="336550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source program</a:t>
            </a:r>
            <a:endParaRPr/>
          </a:p>
        </p:txBody>
      </p:sp>
      <p:cxnSp>
        <p:nvCxnSpPr>
          <p:cNvPr id="323" name="Google Shape;323;p30"/>
          <p:cNvCxnSpPr/>
          <p:nvPr/>
        </p:nvCxnSpPr>
        <p:spPr>
          <a:xfrm>
            <a:off x="5775325" y="984250"/>
            <a:ext cx="0" cy="309562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4" name="Google Shape;324;p30"/>
          <p:cNvSpPr/>
          <p:nvPr/>
        </p:nvSpPr>
        <p:spPr>
          <a:xfrm>
            <a:off x="4537075" y="1322387"/>
            <a:ext cx="2474912" cy="33813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 source program</a:t>
            </a:r>
            <a:endParaRPr/>
          </a:p>
        </p:txBody>
      </p:sp>
      <p:cxnSp>
        <p:nvCxnSpPr>
          <p:cNvPr id="325" name="Google Shape;325;p30"/>
          <p:cNvCxnSpPr/>
          <p:nvPr/>
        </p:nvCxnSpPr>
        <p:spPr>
          <a:xfrm>
            <a:off x="5775325" y="1660525"/>
            <a:ext cx="0" cy="35083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/>
          <p:nvPr/>
        </p:nvSpPr>
        <p:spPr>
          <a:xfrm>
            <a:off x="4962525" y="2052637"/>
            <a:ext cx="1624012" cy="592137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cxnSp>
        <p:nvCxnSpPr>
          <p:cNvPr id="327" name="Google Shape;327;p30"/>
          <p:cNvCxnSpPr/>
          <p:nvPr/>
        </p:nvCxnSpPr>
        <p:spPr>
          <a:xfrm>
            <a:off x="5775325" y="2644775"/>
            <a:ext cx="0" cy="33813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6586537" y="2347912"/>
            <a:ext cx="1165225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30"/>
          <p:cNvCxnSpPr/>
          <p:nvPr/>
        </p:nvCxnSpPr>
        <p:spPr>
          <a:xfrm rot="10800000">
            <a:off x="7737475" y="885825"/>
            <a:ext cx="14287" cy="14620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30"/>
          <p:cNvCxnSpPr/>
          <p:nvPr/>
        </p:nvCxnSpPr>
        <p:spPr>
          <a:xfrm rot="10800000">
            <a:off x="7167562" y="885825"/>
            <a:ext cx="5842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1" name="Google Shape;331;p30"/>
          <p:cNvSpPr/>
          <p:nvPr/>
        </p:nvSpPr>
        <p:spPr>
          <a:xfrm>
            <a:off x="4537075" y="3006725"/>
            <a:ext cx="2474912" cy="538162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with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library</a:t>
            </a:r>
            <a:endParaRPr/>
          </a:p>
        </p:txBody>
      </p:sp>
      <p:cxnSp>
        <p:nvCxnSpPr>
          <p:cNvPr id="332" name="Google Shape;332;p30"/>
          <p:cNvCxnSpPr/>
          <p:nvPr/>
        </p:nvCxnSpPr>
        <p:spPr>
          <a:xfrm>
            <a:off x="5775325" y="3544887"/>
            <a:ext cx="0" cy="3619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3" name="Google Shape;333;p30"/>
          <p:cNvSpPr/>
          <p:nvPr/>
        </p:nvSpPr>
        <p:spPr>
          <a:xfrm>
            <a:off x="4537075" y="3930650"/>
            <a:ext cx="2474912" cy="36988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 object code</a:t>
            </a:r>
            <a:endParaRPr/>
          </a:p>
        </p:txBody>
      </p:sp>
      <p:cxnSp>
        <p:nvCxnSpPr>
          <p:cNvPr id="334" name="Google Shape;334;p30"/>
          <p:cNvCxnSpPr/>
          <p:nvPr/>
        </p:nvCxnSpPr>
        <p:spPr>
          <a:xfrm>
            <a:off x="5775325" y="4300537"/>
            <a:ext cx="0" cy="3698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4381500" y="4711700"/>
            <a:ext cx="2786062" cy="611187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Logical/data error</a:t>
            </a:r>
            <a:endParaRPr/>
          </a:p>
        </p:txBody>
      </p:sp>
      <p:cxnSp>
        <p:nvCxnSpPr>
          <p:cNvPr id="336" name="Google Shape;336;p30"/>
          <p:cNvCxnSpPr/>
          <p:nvPr/>
        </p:nvCxnSpPr>
        <p:spPr>
          <a:xfrm>
            <a:off x="5775325" y="5322887"/>
            <a:ext cx="0" cy="411162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30"/>
          <p:cNvCxnSpPr/>
          <p:nvPr/>
        </p:nvCxnSpPr>
        <p:spPr>
          <a:xfrm>
            <a:off x="7167562" y="5018087"/>
            <a:ext cx="1392237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0"/>
          <p:cNvCxnSpPr/>
          <p:nvPr/>
        </p:nvCxnSpPr>
        <p:spPr>
          <a:xfrm rot="10800000">
            <a:off x="8526462" y="885825"/>
            <a:ext cx="33337" cy="4132262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0"/>
          <p:cNvCxnSpPr/>
          <p:nvPr/>
        </p:nvCxnSpPr>
        <p:spPr>
          <a:xfrm rot="10800000">
            <a:off x="7737475" y="885825"/>
            <a:ext cx="822325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/>
          <p:nvPr/>
        </p:nvCxnSpPr>
        <p:spPr>
          <a:xfrm rot="10800000">
            <a:off x="3022600" y="5018087"/>
            <a:ext cx="13589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/>
          <p:nvPr/>
        </p:nvCxnSpPr>
        <p:spPr>
          <a:xfrm rot="10800000">
            <a:off x="3022600" y="4116387"/>
            <a:ext cx="0" cy="9017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0"/>
          <p:cNvCxnSpPr/>
          <p:nvPr/>
        </p:nvCxnSpPr>
        <p:spPr>
          <a:xfrm>
            <a:off x="3022600" y="4110037"/>
            <a:ext cx="1358900" cy="63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3" name="Google Shape;343;p30"/>
          <p:cNvSpPr/>
          <p:nvPr/>
        </p:nvSpPr>
        <p:spPr>
          <a:xfrm>
            <a:off x="4537075" y="5772150"/>
            <a:ext cx="2474912" cy="406400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/>
          </a:p>
        </p:txBody>
      </p:sp>
      <p:cxnSp>
        <p:nvCxnSpPr>
          <p:cNvPr id="344" name="Google Shape;344;p30"/>
          <p:cNvCxnSpPr/>
          <p:nvPr/>
        </p:nvCxnSpPr>
        <p:spPr>
          <a:xfrm>
            <a:off x="5775325" y="6178550"/>
            <a:ext cx="0" cy="3111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5" name="Google Shape;345;p30"/>
          <p:cNvSpPr/>
          <p:nvPr/>
        </p:nvSpPr>
        <p:spPr>
          <a:xfrm>
            <a:off x="4537075" y="6489700"/>
            <a:ext cx="2474912" cy="36353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</p:txBody>
      </p:sp>
      <p:sp>
        <p:nvSpPr>
          <p:cNvPr id="346" name="Google Shape;346;p30"/>
          <p:cNvSpPr txBox="1"/>
          <p:nvPr/>
        </p:nvSpPr>
        <p:spPr>
          <a:xfrm>
            <a:off x="5834062" y="5313362"/>
            <a:ext cx="11779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error</a:t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5934075" y="2608262"/>
            <a:ext cx="11525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6646862" y="1992312"/>
            <a:ext cx="6318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3116262" y="4714875"/>
            <a:ext cx="12652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error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7167562" y="4743450"/>
            <a:ext cx="15128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error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/>
          <p:nvPr/>
        </p:nvSpPr>
        <p:spPr>
          <a:xfrm>
            <a:off x="283503" y="754380"/>
            <a:ext cx="11111328" cy="6740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programming language was developed in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1972 by Dennis Ritchie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bell laboratories of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AT&amp;T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(American Telephone &amp; Telegraph), located in the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U.S.A.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 language is a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general-purpose, high-level language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 has now become a widely used professional language for various reasons. 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Easy to learn 		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Structured language 		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produces efficient programs. 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can handle low-level activities.     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can be compiled on a variety of computer platforms.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439737" y="228600"/>
            <a:ext cx="10972800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Arial"/>
              <a:buNone/>
            </a:pPr>
            <a:r>
              <a:rPr b="1" i="0" lang="en-US" sz="33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Introduction to Programming</a:t>
            </a:r>
            <a:endParaRPr/>
          </a:p>
        </p:txBody>
      </p:sp>
      <p:pic>
        <p:nvPicPr>
          <p:cNvPr descr="Dennis Ritchie - founder of C language" id="357" name="Google Shape;3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2775" y="1349375"/>
            <a:ext cx="14192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/>
        </p:nvSpPr>
        <p:spPr>
          <a:xfrm>
            <a:off x="400050" y="871537"/>
            <a:ext cx="11331575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source code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source file is the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human readable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 to be "compiled",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converted into machine language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your CPU can actually execute the program as per instructions given.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used to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compile your source code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final executable program.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C- Compiler</a:t>
            </a:r>
            <a:endParaRPr/>
          </a:p>
        </p:txBody>
      </p:sp>
      <p:pic>
        <p:nvPicPr>
          <p:cNvPr descr="How does a C program executes? - GeeksforGeeks" id="365" name="Google Shape;3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875" y="3449637"/>
            <a:ext cx="9517062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/>
        </p:nvSpPr>
        <p:spPr>
          <a:xfrm>
            <a:off x="219075" y="914400"/>
            <a:ext cx="1151255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is the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smallest individual unit in a 'C'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breaks a program into the smallest possible units (tokens) and proceeds to the various stages of the compilation.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token is divided into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six different types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They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3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C-Tokens</a:t>
            </a:r>
            <a:endParaRPr/>
          </a:p>
        </p:txBody>
      </p:sp>
      <p:pic>
        <p:nvPicPr>
          <p:cNvPr descr="Tokens in C - javatpoint"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987" y="3686175"/>
            <a:ext cx="7145337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373" name="Google Shape;37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/>
        </p:nvSpPr>
        <p:spPr>
          <a:xfrm>
            <a:off x="261937" y="800100"/>
            <a:ext cx="115125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are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pre-defined words in a C 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have fixed meanings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meaning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cannot be changed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also known as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Reserved words, System defined words, Pre-defined words, in-built words.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total of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32 keywords in 'C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79" name="Google Shape;379;p34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Keywords</a:t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5986462" y="2643187"/>
            <a:ext cx="5972175" cy="1100137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 can’t be used as variable name.</a:t>
            </a:r>
            <a:endParaRPr/>
          </a:p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are written in lowercase letters</a:t>
            </a:r>
            <a:endParaRPr/>
          </a:p>
        </p:txBody>
      </p:sp>
      <p:graphicFrame>
        <p:nvGraphicFramePr>
          <p:cNvPr id="381" name="Google Shape;381;p34"/>
          <p:cNvGraphicFramePr/>
          <p:nvPr/>
        </p:nvGraphicFramePr>
        <p:xfrm>
          <a:off x="700087" y="4100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1241425"/>
                <a:gridCol w="1241425"/>
                <a:gridCol w="1241425"/>
                <a:gridCol w="1241425"/>
                <a:gridCol w="1239825"/>
                <a:gridCol w="1241425"/>
                <a:gridCol w="1241425"/>
                <a:gridCol w="1241425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enum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typedef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volatile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382" name="Google Shape;3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/>
        </p:nvSpPr>
        <p:spPr>
          <a:xfrm>
            <a:off x="261937" y="800100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name says, identifiers are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used to identify a particular element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program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Identifiers are the </a:t>
            </a:r>
            <a:r>
              <a:rPr b="1" i="0" lang="en-US" sz="2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user-defined names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Identifiers</a:t>
            </a: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471487" y="2100262"/>
            <a:ext cx="9786937" cy="971550"/>
          </a:xfrm>
          <a:prstGeom prst="roundRect">
            <a:avLst>
              <a:gd fmla="val 9891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a variable, function, array, structure, union, file, pointer etc.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2386012" y="4100512"/>
            <a:ext cx="9201150" cy="1985962"/>
          </a:xfrm>
          <a:prstGeom prst="roundRect">
            <a:avLst>
              <a:gd fmla="val 8492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first character must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be an </a:t>
            </a: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alphabet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an </a:t>
            </a: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underscore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formed using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only letters, numbers, or underscore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keyword cannot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identifier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should not contain any space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सी भाषा में टोकन्स , TOKENS in C language" id="391" name="Google Shape;3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/>
        </p:nvSpPr>
        <p:spPr>
          <a:xfrm>
            <a:off x="261937" y="971550"/>
            <a:ext cx="115125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 refer to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fixed 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the program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can’t change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during its execution.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fixed values are also called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literals.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define the constant  variable by using below syntax: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try to change constant  variable values after defining in C program, it gives error.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  <p:pic>
        <p:nvPicPr>
          <p:cNvPr descr="सी भाषा में टोकन्स , TOKENS in C language" id="398" name="Google Shape;3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6"/>
          <p:cNvSpPr/>
          <p:nvPr/>
        </p:nvSpPr>
        <p:spPr>
          <a:xfrm>
            <a:off x="2971800" y="3443287"/>
            <a:ext cx="4643437" cy="914400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 data_type  variable_name;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  <p:pic>
        <p:nvPicPr>
          <p:cNvPr descr="C:\Users\NARAYANA\Desktop\pic.jpg" id="405" name="Google Shape;4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62" y="1012825"/>
            <a:ext cx="9847262" cy="550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406" name="Google Shape;40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261937" y="742950"/>
            <a:ext cx="11512550" cy="572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a) Integer Constants: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integer constant must have </a:t>
            </a:r>
            <a:r>
              <a:rPr b="1" i="0" lang="en-US" sz="22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at least one digit.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Octal constant :</a:t>
            </a:r>
            <a:r>
              <a:rPr b="1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1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digits </a:t>
            </a:r>
            <a:r>
              <a:rPr b="0" i="0" lang="en-US" sz="22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0 to 7 and leading with 0.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Decimal constant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It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consists  of digits 0 to 9 and lead with any digit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Hexadecimal constant : </a:t>
            </a:r>
            <a:r>
              <a:rPr b="0" i="0" lang="en-US" sz="2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It </a:t>
            </a:r>
            <a:r>
              <a:rPr b="0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consists  of  digits 0 to 9 and A to F and leading with 0x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not have a decimal point. It can either be positive or negative.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commas or blanks are allowed within an integer constant.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sign precedes an integer constant, it is assumed to be positive.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p38"/>
          <p:cNvGrpSpPr/>
          <p:nvPr/>
        </p:nvGrpSpPr>
        <p:grpSpPr>
          <a:xfrm>
            <a:off x="7529512" y="1828800"/>
            <a:ext cx="3171825" cy="385762"/>
            <a:chOff x="7529513" y="1828800"/>
            <a:chExt cx="3171825" cy="385763"/>
          </a:xfrm>
        </p:grpSpPr>
        <p:sp>
          <p:nvSpPr>
            <p:cNvPr id="413" name="Google Shape;413;p38"/>
            <p:cNvSpPr/>
            <p:nvPr/>
          </p:nvSpPr>
          <p:spPr>
            <a:xfrm>
              <a:off x="8443913" y="1828800"/>
              <a:ext cx="2257425" cy="385763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Ex: 040, 053  </a:t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529513" y="1971675"/>
              <a:ext cx="842962" cy="157163"/>
            </a:xfrm>
            <a:prstGeom prst="rightArrow">
              <a:avLst>
                <a:gd fmla="val 19586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8310562" y="2452687"/>
            <a:ext cx="3171825" cy="385762"/>
            <a:chOff x="8310563" y="2452688"/>
            <a:chExt cx="3171825" cy="385762"/>
          </a:xfrm>
        </p:grpSpPr>
        <p:sp>
          <p:nvSpPr>
            <p:cNvPr id="416" name="Google Shape;416;p38"/>
            <p:cNvSpPr/>
            <p:nvPr/>
          </p:nvSpPr>
          <p:spPr>
            <a:xfrm>
              <a:off x="9224963" y="2452688"/>
              <a:ext cx="2257425" cy="385762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Ex: 976, 543  </a:t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8310563" y="2609850"/>
              <a:ext cx="842962" cy="157163"/>
            </a:xfrm>
            <a:prstGeom prst="rightArrow">
              <a:avLst>
                <a:gd fmla="val 19586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9258300" y="3076575"/>
            <a:ext cx="2933700" cy="609600"/>
            <a:chOff x="9258300" y="3076575"/>
            <a:chExt cx="2933700" cy="609600"/>
          </a:xfrm>
        </p:grpSpPr>
        <p:sp>
          <p:nvSpPr>
            <p:cNvPr id="419" name="Google Shape;419;p38"/>
            <p:cNvSpPr/>
            <p:nvPr/>
          </p:nvSpPr>
          <p:spPr>
            <a:xfrm>
              <a:off x="9934575" y="3076575"/>
              <a:ext cx="2257425" cy="385763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Ex: 0x2A5E  </a:t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9258300" y="3328988"/>
              <a:ext cx="871538" cy="357187"/>
            </a:xfrm>
            <a:prstGeom prst="curvedUpArrow">
              <a:avLst>
                <a:gd fmla="val 17174" name="adj1"/>
                <a:gd fmla="val 20494" name="adj2"/>
                <a:gd fmla="val 13886" name="adj3"/>
              </a:avLst>
            </a:prstGeom>
            <a:solidFill>
              <a:schemeClr val="accent1"/>
            </a:solidFill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सी भाषा में टोकन्स , TOKENS in C language" id="421" name="Google Shape;4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028700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8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/>
          <p:nvPr/>
        </p:nvSpPr>
        <p:spPr>
          <a:xfrm>
            <a:off x="261937" y="742950"/>
            <a:ext cx="11512550" cy="612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b)Real constants: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have a decimal point.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could be either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positive or negative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sign precedes an integer constant, it is assumed to be positive.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Real or Floating-point constants can be written in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two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forms: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  Fractional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form          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Exponential or Scientific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 Fractional form: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     A real constant consists for a series of digits representing the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whole part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number,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followed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decimal point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followed by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the fractional part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       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Real constants (Fractional): 0.0      -0.1     +123.456       .2         2.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सी भाषा में टोकन्स , TOKENS in C language" id="428" name="Google Shape;4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985837" cy="90011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9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309563" y="801688"/>
            <a:ext cx="1155065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five basic components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computer which help in making this processing of data easier and convenient. 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There are five basic components which include: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Input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Output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Arithmetical and Logical Unit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 Computer System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/>
        </p:nvSpPr>
        <p:spPr>
          <a:xfrm>
            <a:off x="261937" y="742950"/>
            <a:ext cx="11512550" cy="66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b)Real constants: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ii.Exponential form: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the value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constant is either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too small or too large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exponential form of representation of real constants is usually used.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exponential form, the real constant is represented in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parts.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 -           The part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appearing before e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mantissa is either a real number expressed in decimal notation or an integer.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     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           The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part following e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exponent is an integer with an optional plus or minus sign followed by a series of digits. 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2171700" y="5700712"/>
            <a:ext cx="8215312" cy="942975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    </a:t>
            </a:r>
            <a:r>
              <a:rPr b="0" i="0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      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0.000342 can be represented in exponential form as 3.42e-4</a:t>
            </a:r>
            <a:b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                7500000000 can be represented in exponential form as 7.5e9 or 75E8</a:t>
            </a:r>
            <a:endParaRPr/>
          </a:p>
        </p:txBody>
      </p:sp>
      <p:pic>
        <p:nvPicPr>
          <p:cNvPr descr="सी भाषा में टोकन्स , TOKENS in C language" id="436" name="Google Shape;4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0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/>
          <p:nvPr/>
        </p:nvSpPr>
        <p:spPr>
          <a:xfrm>
            <a:off x="261937" y="942975"/>
            <a:ext cx="11512550" cy="4662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c)Character constants: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character constant is a </a:t>
            </a:r>
            <a:r>
              <a:rPr b="1" i="0" lang="en-US" sz="22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single alphabet, a single digit or a single special symbol enclosed within single quotes.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maximum length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character constant is </a:t>
            </a:r>
            <a:r>
              <a:rPr b="1" i="0" lang="en-US" sz="2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 character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d)String constants: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constant is a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single/multiple alphabet(s), digit(s), symbol(s) enclosed within double quotes.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length of string constant is </a:t>
            </a:r>
            <a:r>
              <a:rPr b="1" i="0" lang="en-US" sz="22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minimum 1 character.</a:t>
            </a:r>
            <a:endParaRPr/>
          </a:p>
        </p:txBody>
      </p:sp>
      <p:pic>
        <p:nvPicPr>
          <p:cNvPr descr="सी भाषा में टोकन्स , TOKENS in C language" id="443" name="Google Shape;4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1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/>
        </p:nvSpPr>
        <p:spPr>
          <a:xfrm>
            <a:off x="261937" y="800100"/>
            <a:ext cx="1151255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e)Backslash Character Constants: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some characters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have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special meaning in C language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should be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preceded by backslash symbol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use of special function of them.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special characters and their purpose.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0" name="Google Shape;450;p42"/>
          <p:cNvGraphicFramePr/>
          <p:nvPr/>
        </p:nvGraphicFramePr>
        <p:xfrm>
          <a:off x="1100137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2386000"/>
                <a:gridCol w="1973250"/>
                <a:gridCol w="2413000"/>
                <a:gridCol w="2986075"/>
              </a:tblGrid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Backslash_character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Backslash_character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Backspace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\”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quote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\f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 feed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\’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quote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line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\\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Backslash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Carriage return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Alert or bell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Horizontal tab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Octal constant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\v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Vertical tab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\XN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Hexadecimal constant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\?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 mark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character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451" name="Google Shape;4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2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/>
        </p:nvSpPr>
        <p:spPr>
          <a:xfrm>
            <a:off x="319087" y="1128712"/>
            <a:ext cx="115125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in C programming language is actually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group of characters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terminated by a null character '\0'.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null character indicates that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string has ended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are always enclosed with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double quotes("  ").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Ex:”AITAM”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3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Strings</a:t>
            </a:r>
            <a:endParaRPr/>
          </a:p>
        </p:txBody>
      </p:sp>
      <p:pic>
        <p:nvPicPr>
          <p:cNvPr descr="सी भाषा में टोकन्स , TOKENS in C language" id="459" name="Google Shape;4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/>
        </p:nvSpPr>
        <p:spPr>
          <a:xfrm>
            <a:off x="261937" y="800100"/>
            <a:ext cx="11710987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letters and digits, there are some special characters in C, which will help you to separate code.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special symbol has a specific meaning to the C compiler.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are the various separators available in c language.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}  -&gt; 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Braces { and } for grouping zero or more statements into a block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 )  -&gt;  </a:t>
            </a:r>
            <a:r>
              <a:rPr b="0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Parentheses ( and ) for specifying a precedence change in an expression.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]  -&gt;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Square brackets [ and ] for declaring/accessing an array element's value.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   -&gt;   </a:t>
            </a:r>
            <a:r>
              <a:rPr b="0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Semicolon (;) for separating one statement from another.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- &gt;  </a:t>
            </a:r>
            <a:r>
              <a:rPr b="0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Comma (,) for separating variables and initializations in a variable declaration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-&gt; 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Period/dot (.) for access a member of a structure.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4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 Special symbols</a:t>
            </a:r>
            <a:endParaRPr/>
          </a:p>
        </p:txBody>
      </p:sp>
      <p:pic>
        <p:nvPicPr>
          <p:cNvPr descr="सी भाषा में टोकन्स , TOKENS in C language" id="466" name="Google Shape;4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/>
        </p:nvSpPr>
        <p:spPr>
          <a:xfrm>
            <a:off x="542925" y="717550"/>
            <a:ext cx="111744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is the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 of memory location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is a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storage area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hold data.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variable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may get change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program.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change value of a variable during execution of a program. </a:t>
            </a:r>
            <a:endParaRPr/>
          </a:p>
        </p:txBody>
      </p:sp>
      <p:sp>
        <p:nvSpPr>
          <p:cNvPr id="472" name="Google Shape;472;p45"/>
          <p:cNvSpPr txBox="1"/>
          <p:nvPr/>
        </p:nvSpPr>
        <p:spPr>
          <a:xfrm>
            <a:off x="398462" y="184150"/>
            <a:ext cx="10972800" cy="547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i="0" lang="en-US" sz="3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 in C</a:t>
            </a:r>
            <a:endParaRPr/>
          </a:p>
        </p:txBody>
      </p:sp>
      <p:sp>
        <p:nvSpPr>
          <p:cNvPr id="473" name="Google Shape;473;p45"/>
          <p:cNvSpPr/>
          <p:nvPr/>
        </p:nvSpPr>
        <p:spPr>
          <a:xfrm>
            <a:off x="342900" y="3629025"/>
            <a:ext cx="10944225" cy="2800350"/>
          </a:xfrm>
          <a:prstGeom prst="roundRect">
            <a:avLst>
              <a:gd fmla="val 7841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can have alphabets, digits, and underscore.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name can </a:t>
            </a:r>
            <a:r>
              <a:rPr b="1" i="0" lang="en-US" sz="20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start with the alphabet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20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underscore only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can’t start with a digit.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alibri"/>
              <a:buAutoNum type="arabicPeriod"/>
            </a:pPr>
            <a:r>
              <a:rPr b="1" i="0" lang="en-US" sz="20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No blank space is allowed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variable name.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b="1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Keywords are not allowed as variable name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., e.g. int, void , etc.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Calibri"/>
              <a:buAutoNum type="arabicPeriod"/>
            </a:pPr>
            <a:r>
              <a:rPr b="1" i="0" lang="en-US" sz="20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Upper and lower case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treated as </a:t>
            </a:r>
            <a:r>
              <a:rPr b="1" i="0" lang="en-US" sz="20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C is case-sensitive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 txBox="1"/>
          <p:nvPr/>
        </p:nvSpPr>
        <p:spPr>
          <a:xfrm>
            <a:off x="219075" y="871537"/>
            <a:ext cx="1151255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 is representation of data. Data types specifies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What type of data is allowed to store?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How much memory is required to allocate?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determines the type and size of data associated with variables. Following are the four data types: 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Primitive or Primary data types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Derived data types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User-defined data types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Pointer data types</a:t>
            </a:r>
            <a:endParaRPr/>
          </a:p>
        </p:txBody>
      </p:sp>
      <p:sp>
        <p:nvSpPr>
          <p:cNvPr id="479" name="Google Shape;479;p46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pic>
        <p:nvPicPr>
          <p:cNvPr descr="Data types in C Language | SANTOSH DAHAL" id="480" name="Google Shape;48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37" y="3243262"/>
            <a:ext cx="5300662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/>
        </p:nvSpPr>
        <p:spPr>
          <a:xfrm>
            <a:off x="219075" y="871537"/>
            <a:ext cx="1151255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i.Character Types: 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is used to denote a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character type value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single quotations.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 of 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character types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their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storage sizes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value ranges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1.signed allows both positive (+ve) and negative (-ve) values.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2.unsigned allows only positive (+ve) values.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3.default data type is signed.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7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graphicFrame>
        <p:nvGraphicFramePr>
          <p:cNvPr id="487" name="Google Shape;487;p47"/>
          <p:cNvGraphicFramePr/>
          <p:nvPr/>
        </p:nvGraphicFramePr>
        <p:xfrm>
          <a:off x="1257300" y="42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2117725"/>
                <a:gridCol w="1462075"/>
                <a:gridCol w="2100250"/>
                <a:gridCol w="4035425"/>
              </a:tblGrid>
              <a:tr h="7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size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range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-128 to 127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gender = ‘F’;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char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255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char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gender = ‘M’;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char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-128 to 127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char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decision = ‘Y’;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/>
          <p:nvPr/>
        </p:nvSpPr>
        <p:spPr>
          <a:xfrm>
            <a:off x="247650" y="571500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ii.Integer Types: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type is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denote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integer type  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 of integer types with their storage sizes and value ranges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graphicFrame>
        <p:nvGraphicFramePr>
          <p:cNvPr id="494" name="Google Shape;494;p48"/>
          <p:cNvGraphicFramePr/>
          <p:nvPr/>
        </p:nvGraphicFramePr>
        <p:xfrm>
          <a:off x="614362" y="2557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1930400"/>
                <a:gridCol w="1866900"/>
                <a:gridCol w="4151300"/>
                <a:gridCol w="2824150"/>
              </a:tblGrid>
              <a:tr h="3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size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range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declarations: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 a;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 int  a;  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 short  a;  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 short  int  a;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declarations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 short  a;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 short  int  a;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-32,768 to 32,767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short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65,535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-32,768  to  32,767     /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-214,74,83,648  to 214,74,83,647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 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 to  65,535 /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  to  429,49,67,295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-9223372036854775808  to 9223372036854775807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long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18446744073709551615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"/>
          <p:cNvSpPr txBox="1"/>
          <p:nvPr/>
        </p:nvSpPr>
        <p:spPr>
          <a:xfrm>
            <a:off x="219075" y="871537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iii.Floating-Point Types: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data type is used to denote a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floating-point type 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 of floating-point types with storage sizes and value ranges and their precision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graphicFrame>
        <p:nvGraphicFramePr>
          <p:cNvPr id="501" name="Google Shape;501;p49"/>
          <p:cNvGraphicFramePr/>
          <p:nvPr/>
        </p:nvGraphicFramePr>
        <p:xfrm>
          <a:off x="74295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2146300"/>
                <a:gridCol w="2320925"/>
                <a:gridCol w="3248025"/>
                <a:gridCol w="2571750"/>
              </a:tblGrid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size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range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3.4E-38 to 3.4E+38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decimal places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1.7E-308 to 1.7E+308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decimal places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double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3.4E-4932 to 1.1E+4932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decimal places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ARAYANA\Desktop\ddd.png"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962" y="1357312"/>
            <a:ext cx="8423275" cy="5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 Computer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pic>
        <p:nvPicPr>
          <p:cNvPr descr="C:\Users\NARAYANA\Desktop\Untitled.png" id="507" name="Google Shape;5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62" y="871537"/>
            <a:ext cx="10128250" cy="5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51"/>
          <p:cNvGrpSpPr/>
          <p:nvPr/>
        </p:nvGrpSpPr>
        <p:grpSpPr>
          <a:xfrm>
            <a:off x="371475" y="209550"/>
            <a:ext cx="3432175" cy="3119437"/>
            <a:chOff x="371475" y="208896"/>
            <a:chExt cx="3431927" cy="3120093"/>
          </a:xfrm>
        </p:grpSpPr>
        <p:sp>
          <p:nvSpPr>
            <p:cNvPr id="513" name="Google Shape;513;p51"/>
            <p:cNvSpPr txBox="1"/>
            <p:nvPr/>
          </p:nvSpPr>
          <p:spPr>
            <a:xfrm>
              <a:off x="534302" y="208896"/>
              <a:ext cx="3269100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Calibri"/>
                <a:buNone/>
              </a:pPr>
              <a:r>
                <a:rPr b="1" i="0" lang="en-US" sz="2000" u="sng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1.Single Variable  declaration</a:t>
              </a: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371475" y="856732"/>
              <a:ext cx="2843008" cy="2472257"/>
            </a:xfrm>
            <a:prstGeom prst="roundRect">
              <a:avLst>
                <a:gd fmla="val 5223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signed  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unsigned  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short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 y;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signed short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data;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unsigned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short;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sgpa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51"/>
          <p:cNvGrpSpPr/>
          <p:nvPr/>
        </p:nvGrpSpPr>
        <p:grpSpPr>
          <a:xfrm>
            <a:off x="195262" y="3802062"/>
            <a:ext cx="3676650" cy="2698750"/>
            <a:chOff x="195264" y="3801547"/>
            <a:chExt cx="3676650" cy="2699265"/>
          </a:xfrm>
        </p:grpSpPr>
        <p:grpSp>
          <p:nvGrpSpPr>
            <p:cNvPr id="516" name="Google Shape;516;p51"/>
            <p:cNvGrpSpPr/>
            <p:nvPr/>
          </p:nvGrpSpPr>
          <p:grpSpPr>
            <a:xfrm>
              <a:off x="195264" y="3801547"/>
              <a:ext cx="3676650" cy="1241662"/>
              <a:chOff x="195264" y="3801547"/>
              <a:chExt cx="3676650" cy="1241662"/>
            </a:xfrm>
          </p:grpSpPr>
          <p:sp>
            <p:nvSpPr>
              <p:cNvPr id="517" name="Google Shape;517;p51"/>
              <p:cNvSpPr txBox="1"/>
              <p:nvPr/>
            </p:nvSpPr>
            <p:spPr>
              <a:xfrm>
                <a:off x="267598" y="3801547"/>
                <a:ext cx="34757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F497D"/>
                  </a:buClr>
                  <a:buSzPts val="2000"/>
                  <a:buFont typeface="Calibri"/>
                  <a:buNone/>
                </a:pPr>
                <a:r>
                  <a:rPr b="1" i="0" lang="en-US" sz="2000" u="sng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3.Multiple variable declaration </a:t>
                </a:r>
                <a:endParaRPr/>
              </a:p>
            </p:txBody>
          </p:sp>
          <p:sp>
            <p:nvSpPr>
              <p:cNvPr id="518" name="Google Shape;518;p51"/>
              <p:cNvSpPr/>
              <p:nvPr/>
            </p:nvSpPr>
            <p:spPr>
              <a:xfrm>
                <a:off x="195264" y="4309644"/>
                <a:ext cx="3676650" cy="733565"/>
              </a:xfrm>
              <a:prstGeom prst="roundRect">
                <a:avLst>
                  <a:gd fmla="val 10800" name="adj"/>
                </a:avLst>
              </a:prstGeom>
              <a:noFill/>
              <a:ln cap="flat" cmpd="sng" w="50800">
                <a:solidFill>
                  <a:srgbClr val="385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504D"/>
                  </a:buClr>
                  <a:buSzPts val="1800"/>
                  <a:buFont typeface="Calibri"/>
                  <a:buNone/>
                </a:pPr>
                <a:r>
                  <a:rPr b="1" i="0" lang="en-US" sz="1800" u="sng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b="1" i="0" sz="1800" u="sng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data_type   </a:t>
                </a:r>
                <a:r>
                  <a:rPr b="1" i="0" lang="en-US" sz="1800" u="none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variable1, variable2</a:t>
                </a:r>
                <a:r>
                  <a:rPr b="1" i="0" lang="en-US" sz="1800" u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9" name="Google Shape;519;p51"/>
            <p:cNvSpPr/>
            <p:nvPr/>
          </p:nvSpPr>
          <p:spPr>
            <a:xfrm>
              <a:off x="738189" y="5510023"/>
              <a:ext cx="2843212" cy="990789"/>
            </a:xfrm>
            <a:prstGeom prst="roundRect">
              <a:avLst>
                <a:gd fmla="val 8811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data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avg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cgpa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decision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51"/>
          <p:cNvGrpSpPr/>
          <p:nvPr/>
        </p:nvGrpSpPr>
        <p:grpSpPr>
          <a:xfrm>
            <a:off x="3848100" y="280987"/>
            <a:ext cx="8115300" cy="2747962"/>
            <a:chOff x="3848102" y="280333"/>
            <a:chExt cx="8115298" cy="2748618"/>
          </a:xfrm>
        </p:grpSpPr>
        <p:grpSp>
          <p:nvGrpSpPr>
            <p:cNvPr id="521" name="Google Shape;521;p51"/>
            <p:cNvGrpSpPr/>
            <p:nvPr/>
          </p:nvGrpSpPr>
          <p:grpSpPr>
            <a:xfrm>
              <a:off x="3848102" y="280333"/>
              <a:ext cx="5575367" cy="1457673"/>
              <a:chOff x="3848102" y="280333"/>
              <a:chExt cx="5575367" cy="1457673"/>
            </a:xfrm>
          </p:grpSpPr>
          <p:sp>
            <p:nvSpPr>
              <p:cNvPr id="522" name="Google Shape;522;p51"/>
              <p:cNvSpPr txBox="1"/>
              <p:nvPr/>
            </p:nvSpPr>
            <p:spPr>
              <a:xfrm>
                <a:off x="6039786" y="280333"/>
                <a:ext cx="3383683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000"/>
                  <a:buFont typeface="Calibri"/>
                  <a:buNone/>
                </a:pPr>
                <a:r>
                  <a:rPr b="1" i="0" lang="en-US" sz="2000" u="sng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2.Single Variable  initialization</a:t>
                </a:r>
                <a:endParaRPr/>
              </a:p>
            </p:txBody>
          </p:sp>
          <p:sp>
            <p:nvSpPr>
              <p:cNvPr id="523" name="Google Shape;523;p51"/>
              <p:cNvSpPr/>
              <p:nvPr/>
            </p:nvSpPr>
            <p:spPr>
              <a:xfrm>
                <a:off x="3848102" y="1004406"/>
                <a:ext cx="3924299" cy="733600"/>
              </a:xfrm>
              <a:prstGeom prst="roundRect">
                <a:avLst>
                  <a:gd fmla="val 10800" name="adj"/>
                </a:avLst>
              </a:prstGeom>
              <a:noFill/>
              <a:ln cap="flat" cmpd="sng" w="50800">
                <a:solidFill>
                  <a:srgbClr val="385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504D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Syntax: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</a:t>
                </a:r>
                <a:endParaRPr/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data_type   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variable_name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</a:t>
                </a:r>
                <a:r>
                  <a:rPr b="1" i="0" lang="en-US" sz="1800" u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4" name="Google Shape;524;p51"/>
            <p:cNvSpPr/>
            <p:nvPr/>
          </p:nvSpPr>
          <p:spPr>
            <a:xfrm>
              <a:off x="8015289" y="913896"/>
              <a:ext cx="3948111" cy="2115055"/>
            </a:xfrm>
            <a:prstGeom prst="roundRect">
              <a:avLst>
                <a:gd fmla="val 8811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x = 935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avg = 82.90f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 = ‘M’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long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distance = 36467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short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height = 48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population = 234.125231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p51"/>
          <p:cNvGrpSpPr/>
          <p:nvPr/>
        </p:nvGrpSpPr>
        <p:grpSpPr>
          <a:xfrm>
            <a:off x="4605337" y="3668712"/>
            <a:ext cx="7315200" cy="2717800"/>
            <a:chOff x="4605338" y="3668196"/>
            <a:chExt cx="7315200" cy="2718317"/>
          </a:xfrm>
        </p:grpSpPr>
        <p:grpSp>
          <p:nvGrpSpPr>
            <p:cNvPr id="526" name="Google Shape;526;p51"/>
            <p:cNvGrpSpPr/>
            <p:nvPr/>
          </p:nvGrpSpPr>
          <p:grpSpPr>
            <a:xfrm>
              <a:off x="4605338" y="3668196"/>
              <a:ext cx="7315200" cy="1394090"/>
              <a:chOff x="4605338" y="3668196"/>
              <a:chExt cx="7315200" cy="1394090"/>
            </a:xfrm>
          </p:grpSpPr>
          <p:sp>
            <p:nvSpPr>
              <p:cNvPr id="527" name="Google Shape;527;p51"/>
              <p:cNvSpPr txBox="1"/>
              <p:nvPr/>
            </p:nvSpPr>
            <p:spPr>
              <a:xfrm>
                <a:off x="5520636" y="3668196"/>
                <a:ext cx="52759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F497D"/>
                  </a:buClr>
                  <a:buSzPts val="2000"/>
                  <a:buFont typeface="Calibri"/>
                  <a:buNone/>
                </a:pPr>
                <a:r>
                  <a:rPr b="1" i="0" lang="en-US" sz="2000" u="sng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4.Multiple variable </a:t>
                </a:r>
                <a:r>
                  <a:rPr b="1" i="0" lang="en-US" sz="2000" u="sng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initialization</a:t>
                </a:r>
                <a:r>
                  <a:rPr b="1" i="0" lang="en-US" sz="2000" u="sng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28" name="Google Shape;528;p51"/>
              <p:cNvSpPr/>
              <p:nvPr/>
            </p:nvSpPr>
            <p:spPr>
              <a:xfrm>
                <a:off x="4605338" y="4285850"/>
                <a:ext cx="7315200" cy="776436"/>
              </a:xfrm>
              <a:prstGeom prst="roundRect">
                <a:avLst>
                  <a:gd fmla="val 10800" name="adj"/>
                </a:avLst>
              </a:prstGeom>
              <a:noFill/>
              <a:ln cap="flat" cmpd="sng" w="50800">
                <a:solidFill>
                  <a:srgbClr val="385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504D"/>
                  </a:buClr>
                  <a:buSzPts val="1800"/>
                  <a:buFont typeface="Calibri"/>
                  <a:buNone/>
                </a:pPr>
                <a:r>
                  <a:rPr b="1" i="0" lang="en-US" sz="1800" u="sng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r>
                  <a:rPr b="1" i="0" lang="en-US" sz="1800" u="sng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</a:t>
                </a:r>
                <a:endParaRPr/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data_type   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variable-1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</a:t>
                </a:r>
                <a:r>
                  <a:rPr b="1" i="0" lang="en-US" sz="1800" u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variable-2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value,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variable-3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value…..;</a:t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9" name="Google Shape;529;p51"/>
            <p:cNvSpPr/>
            <p:nvPr/>
          </p:nvSpPr>
          <p:spPr>
            <a:xfrm>
              <a:off x="6443663" y="5571970"/>
              <a:ext cx="3614737" cy="814543"/>
            </a:xfrm>
            <a:prstGeom prst="roundRect">
              <a:avLst>
                <a:gd fmla="val 8811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x = 342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data = -9122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avg = 78.99f, cgpa = 82.84f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/>
        </p:nvSpPr>
        <p:spPr>
          <a:xfrm>
            <a:off x="261937" y="800100"/>
            <a:ext cx="11512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 program is divided into different sections. There are six main sections to a basic c program. </a:t>
            </a:r>
            <a:endParaRPr/>
          </a:p>
        </p:txBody>
      </p:sp>
      <p:sp>
        <p:nvSpPr>
          <p:cNvPr id="535" name="Google Shape;535;p52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pic>
        <p:nvPicPr>
          <p:cNvPr descr="Structure - Basic Structure Of A C Program - Edureka" id="536" name="Google Shape;53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557337"/>
            <a:ext cx="4257675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ic Structure of C Programming | atnyla" id="537" name="Google Shape;537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1371600"/>
            <a:ext cx="451326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 txBox="1"/>
          <p:nvPr/>
        </p:nvSpPr>
        <p:spPr>
          <a:xfrm>
            <a:off x="328612" y="671512"/>
            <a:ext cx="10988675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1.Documentation Section: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 programmer gives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 name or aim of the program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 comment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line provide clarity to the C source code and  allowing others to understand. Better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2-Types: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1.Single line comment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2.Multi line comment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3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grpSp>
        <p:nvGrpSpPr>
          <p:cNvPr id="544" name="Google Shape;544;p53"/>
          <p:cNvGrpSpPr/>
          <p:nvPr/>
        </p:nvGrpSpPr>
        <p:grpSpPr>
          <a:xfrm>
            <a:off x="6510337" y="4262437"/>
            <a:ext cx="3976687" cy="2138362"/>
            <a:chOff x="6510336" y="4262437"/>
            <a:chExt cx="3976687" cy="2138361"/>
          </a:xfrm>
        </p:grpSpPr>
        <p:sp>
          <p:nvSpPr>
            <p:cNvPr id="545" name="Google Shape;545;p53"/>
            <p:cNvSpPr/>
            <p:nvPr/>
          </p:nvSpPr>
          <p:spPr>
            <a:xfrm>
              <a:off x="6510336" y="4262437"/>
              <a:ext cx="3976687" cy="909637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/*………………………………………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……………………………………..*/</a:t>
              </a:r>
              <a:endParaRPr/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6548436" y="5543548"/>
              <a:ext cx="3867150" cy="857250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/* sample 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program  */</a:t>
              </a:r>
              <a:endParaRPr/>
            </a:p>
          </p:txBody>
        </p:sp>
      </p:grpSp>
      <p:grpSp>
        <p:nvGrpSpPr>
          <p:cNvPr id="547" name="Google Shape;547;p53"/>
          <p:cNvGrpSpPr/>
          <p:nvPr/>
        </p:nvGrpSpPr>
        <p:grpSpPr>
          <a:xfrm>
            <a:off x="547687" y="4357687"/>
            <a:ext cx="4000500" cy="1947862"/>
            <a:chOff x="547687" y="4357866"/>
            <a:chExt cx="4000499" cy="1947861"/>
          </a:xfrm>
        </p:grpSpPr>
        <p:sp>
          <p:nvSpPr>
            <p:cNvPr id="548" name="Google Shape;548;p53"/>
            <p:cNvSpPr/>
            <p:nvPr/>
          </p:nvSpPr>
          <p:spPr>
            <a:xfrm>
              <a:off x="547687" y="4357866"/>
              <a:ext cx="3976686" cy="723900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//………………………………………</a:t>
              </a:r>
              <a:endParaRPr/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571499" y="5581827"/>
              <a:ext cx="3976687" cy="723900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// sample c program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/>
        </p:nvSpPr>
        <p:spPr>
          <a:xfrm>
            <a:off x="261937" y="885825"/>
            <a:ext cx="11512550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2.Link Section: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part of the code is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used to declare all the header files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will be used in the program.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leads to the compiler being told to link the header files to the system libraries.  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3.Definition Section: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section, we define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different constants,Macros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keyword define is used in this part. Example: #define PI  3.14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4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sp>
        <p:nvSpPr>
          <p:cNvPr id="556" name="Google Shape;556;p54"/>
          <p:cNvSpPr/>
          <p:nvPr/>
        </p:nvSpPr>
        <p:spPr>
          <a:xfrm>
            <a:off x="1162050" y="3300412"/>
            <a:ext cx="3976687" cy="1343025"/>
          </a:xfrm>
          <a:prstGeom prst="roundRect">
            <a:avLst>
              <a:gd fmla="val 6794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#include “File Name”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#include &lt;File Name&gt;</a:t>
            </a:r>
            <a:endParaRPr/>
          </a:p>
        </p:txBody>
      </p:sp>
      <p:sp>
        <p:nvSpPr>
          <p:cNvPr id="557" name="Google Shape;557;p54"/>
          <p:cNvSpPr/>
          <p:nvPr/>
        </p:nvSpPr>
        <p:spPr>
          <a:xfrm>
            <a:off x="6272212" y="3609975"/>
            <a:ext cx="3976687" cy="7239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/>
          <p:nvPr/>
        </p:nvSpPr>
        <p:spPr>
          <a:xfrm>
            <a:off x="261937" y="800100"/>
            <a:ext cx="11512550" cy="567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4.Global Declaration Section: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part of the code is the part where the </a:t>
            </a:r>
            <a:r>
              <a:rPr b="1" i="0" lang="en-US" sz="2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global variables, global functions, global structures are declared.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5.Main Function Section: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C-programs needs to have the main ()function. Each </a:t>
            </a:r>
            <a:r>
              <a:rPr b="1" i="0" lang="en-US" sz="22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main function contains 2 parts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declaration part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Execution part.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declaration part is the part where all the </a:t>
            </a:r>
            <a:r>
              <a:rPr b="1" i="0" lang="en-US" sz="2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variables are declared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execution part is the part where  we have </a:t>
            </a:r>
            <a:r>
              <a:rPr b="1" i="0" lang="en-US" sz="22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to write the actual logic.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the declaration and execution part are </a:t>
            </a:r>
            <a:r>
              <a:rPr b="1" i="0" lang="en-US" sz="22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inside the curly braces.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</a:t>
            </a:r>
            <a:r>
              <a:rPr b="1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execution begins from the main()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5"/>
          <p:cNvSpPr txBox="1"/>
          <p:nvPr>
            <p:ph type="title"/>
          </p:nvPr>
        </p:nvSpPr>
        <p:spPr>
          <a:xfrm>
            <a:off x="0" y="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sp>
        <p:nvSpPr>
          <p:cNvPr id="564" name="Google Shape;564;p55"/>
          <p:cNvSpPr/>
          <p:nvPr/>
        </p:nvSpPr>
        <p:spPr>
          <a:xfrm>
            <a:off x="9286875" y="4014787"/>
            <a:ext cx="2157412" cy="2557462"/>
          </a:xfrm>
          <a:prstGeom prst="roundRect">
            <a:avLst>
              <a:gd fmla="val 3507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6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graphicFrame>
        <p:nvGraphicFramePr>
          <p:cNvPr id="570" name="Google Shape;570;p56"/>
          <p:cNvGraphicFramePr/>
          <p:nvPr/>
        </p:nvGraphicFramePr>
        <p:xfrm>
          <a:off x="1557337" y="14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2425700"/>
                <a:gridCol w="2495550"/>
                <a:gridCol w="4565650"/>
              </a:tblGrid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Documentation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612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/*sample program*/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287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#include&lt;stdio.h&gt;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Definition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#define PI  3.14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Global Declarations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 show( );</a:t>
                      </a:r>
                      <a:endParaRPr/>
                    </a:p>
                    <a:p>
                      <a:pPr indent="0" lvl="0" marL="127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 a = 10;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412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Main function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 main( )</a:t>
                      </a:r>
                      <a:endParaRPr/>
                    </a:p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void  show( );</a:t>
                      </a:r>
                      <a:endParaRPr/>
                    </a:p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414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Subprograms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show( 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printf( “%d”,a);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   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descr="Structure - Basic Structure Of A C Program - Edureka" id="571" name="Google Shape;571;p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2262" y="1557337"/>
            <a:ext cx="4100512" cy="447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"/>
          <p:cNvSpPr txBox="1"/>
          <p:nvPr/>
        </p:nvSpPr>
        <p:spPr>
          <a:xfrm>
            <a:off x="261937" y="1042987"/>
            <a:ext cx="6867525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 specifiers are used in C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for input and output purposes.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can understand that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what type of data that we are reading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scanf() function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can understand that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what type of data that we are printing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printf() function.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7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Format Specifiers</a:t>
            </a:r>
            <a:endParaRPr/>
          </a:p>
        </p:txBody>
      </p:sp>
      <p:graphicFrame>
        <p:nvGraphicFramePr>
          <p:cNvPr id="578" name="Google Shape;578;p57"/>
          <p:cNvGraphicFramePr/>
          <p:nvPr/>
        </p:nvGraphicFramePr>
        <p:xfrm>
          <a:off x="7743825" y="1157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1957375"/>
                <a:gridCol w="2043100"/>
              </a:tblGrid>
              <a:tr h="100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 Specifier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Signed integer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%i  or %d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%lf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0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 double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%Lf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%l or %ld or %li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/>
          <p:nvPr/>
        </p:nvSpPr>
        <p:spPr>
          <a:xfrm>
            <a:off x="261938" y="800100"/>
            <a:ext cx="1151255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printf():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printf() is a library function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to send formatted output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screen.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printf() in our program,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we need to include stdio.h header file.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Printf() can be used for following 3-cases:</a:t>
            </a:r>
            <a:endParaRPr/>
          </a:p>
          <a:p>
            <a:pPr indent="-4572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print text message</a:t>
            </a:r>
            <a:endParaRPr/>
          </a:p>
          <a:p>
            <a:pPr indent="-4572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To print Values</a:t>
            </a:r>
            <a:endParaRPr/>
          </a:p>
          <a:p>
            <a:pPr indent="-4572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To print text and Values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8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Output statement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9"/>
          <p:cNvSpPr txBox="1"/>
          <p:nvPr/>
        </p:nvSpPr>
        <p:spPr>
          <a:xfrm>
            <a:off x="261937" y="800100"/>
            <a:ext cx="11512550" cy="643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printf():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9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Output statement</a:t>
            </a:r>
            <a:endParaRPr/>
          </a:p>
        </p:txBody>
      </p:sp>
      <p:sp>
        <p:nvSpPr>
          <p:cNvPr id="591" name="Google Shape;591;p59"/>
          <p:cNvSpPr/>
          <p:nvPr/>
        </p:nvSpPr>
        <p:spPr>
          <a:xfrm>
            <a:off x="819150" y="1728787"/>
            <a:ext cx="4767262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printf(“………………………………………");</a:t>
            </a:r>
            <a:endParaRPr/>
          </a:p>
        </p:txBody>
      </p:sp>
      <p:sp>
        <p:nvSpPr>
          <p:cNvPr id="592" name="Google Shape;592;p59"/>
          <p:cNvSpPr/>
          <p:nvPr/>
        </p:nvSpPr>
        <p:spPr>
          <a:xfrm>
            <a:off x="6843712" y="1709737"/>
            <a:ext cx="4810125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printf(“Welcome To C-Programming");</a:t>
            </a:r>
            <a:endParaRPr/>
          </a:p>
        </p:txBody>
      </p:sp>
      <p:sp>
        <p:nvSpPr>
          <p:cNvPr id="593" name="Google Shape;593;p59"/>
          <p:cNvSpPr/>
          <p:nvPr/>
        </p:nvSpPr>
        <p:spPr>
          <a:xfrm>
            <a:off x="842962" y="3309937"/>
            <a:ext cx="5657850" cy="790575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printf(“Format Specifier“ , Name of the Variable);</a:t>
            </a:r>
            <a:endParaRPr/>
          </a:p>
        </p:txBody>
      </p:sp>
      <p:sp>
        <p:nvSpPr>
          <p:cNvPr id="594" name="Google Shape;594;p59"/>
          <p:cNvSpPr/>
          <p:nvPr/>
        </p:nvSpPr>
        <p:spPr>
          <a:xfrm>
            <a:off x="6924675" y="3390900"/>
            <a:ext cx="4810125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printf(“%i“ , a);</a:t>
            </a:r>
            <a:endParaRPr/>
          </a:p>
        </p:txBody>
      </p:sp>
      <p:sp>
        <p:nvSpPr>
          <p:cNvPr id="595" name="Google Shape;595;p59"/>
          <p:cNvSpPr/>
          <p:nvPr/>
        </p:nvSpPr>
        <p:spPr>
          <a:xfrm>
            <a:off x="1071562" y="4981575"/>
            <a:ext cx="7086600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printf(“Message and Format Specifier“ , Name of the Variable );</a:t>
            </a:r>
            <a:endParaRPr/>
          </a:p>
        </p:txBody>
      </p:sp>
      <p:sp>
        <p:nvSpPr>
          <p:cNvPr id="596" name="Google Shape;596;p59"/>
          <p:cNvSpPr/>
          <p:nvPr/>
        </p:nvSpPr>
        <p:spPr>
          <a:xfrm>
            <a:off x="5229225" y="5919787"/>
            <a:ext cx="5786437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printf(“The result is:%i“ , res);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266700" y="273050"/>
            <a:ext cx="1155065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i)Input Unit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components help users </a:t>
            </a:r>
            <a:r>
              <a:rPr b="1" i="0" lang="en-US" sz="24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enter data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4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commands into a 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data can be in the form of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numbers, words, actions, commands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function of input devices is to </a:t>
            </a:r>
            <a:r>
              <a:rPr b="1" i="0" lang="en-US" sz="2400" u="non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directly enter the data into computers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ii)Output Unit: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processing of data, it is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converted into a format which humans can understand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conversion, </a:t>
            </a:r>
            <a:r>
              <a:rPr b="1" i="0" lang="en-US" sz="2400" u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the output units display this data to users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372225" y="2828925"/>
            <a:ext cx="5057775" cy="800100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board,Mouse,Micro phone</a:t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6400800" y="5495925"/>
            <a:ext cx="4900612" cy="928687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monitors, screens, printers and speakers </a:t>
            </a:r>
            <a:endParaRPr/>
          </a:p>
        </p:txBody>
      </p:sp>
      <p:pic>
        <p:nvPicPr>
          <p:cNvPr descr="MCQ Questions from Computer Hardware Concept Page 1/4 » MCQ Sets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7100" y="1000125"/>
            <a:ext cx="2374900" cy="1138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Devices - Know Computing"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462" y="5400675"/>
            <a:ext cx="2516187" cy="11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0"/>
          <p:cNvSpPr txBox="1"/>
          <p:nvPr/>
        </p:nvSpPr>
        <p:spPr>
          <a:xfrm>
            <a:off x="261937" y="1014412"/>
            <a:ext cx="1151255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scanf( ):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one of the commonly used function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to take input from the user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scanf( ) function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reads formatted input from the keyboard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gets the address of variable, and the value entered by the user is stored in that address.</a:t>
            </a:r>
            <a:endParaRPr/>
          </a:p>
        </p:txBody>
      </p:sp>
      <p:sp>
        <p:nvSpPr>
          <p:cNvPr id="602" name="Google Shape;602;p60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Input statements</a:t>
            </a:r>
            <a:endParaRPr/>
          </a:p>
        </p:txBody>
      </p:sp>
      <p:sp>
        <p:nvSpPr>
          <p:cNvPr id="603" name="Google Shape;603;p60"/>
          <p:cNvSpPr/>
          <p:nvPr/>
        </p:nvSpPr>
        <p:spPr>
          <a:xfrm>
            <a:off x="2271712" y="3838575"/>
            <a:ext cx="7500937" cy="790575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scanf(“Format Specifier“ , Address of the Variable);</a:t>
            </a:r>
            <a:endParaRPr/>
          </a:p>
        </p:txBody>
      </p:sp>
      <p:sp>
        <p:nvSpPr>
          <p:cNvPr id="604" name="Google Shape;604;p60"/>
          <p:cNvSpPr/>
          <p:nvPr/>
        </p:nvSpPr>
        <p:spPr>
          <a:xfrm>
            <a:off x="3767137" y="5091112"/>
            <a:ext cx="4810125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scanf(“%i“ , &amp;a);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1"/>
          <p:cNvSpPr txBox="1"/>
          <p:nvPr/>
        </p:nvSpPr>
        <p:spPr>
          <a:xfrm>
            <a:off x="261937" y="800100"/>
            <a:ext cx="1151255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are 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symbols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are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used to perform a specific operation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data.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 are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performed on operands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can be classified into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three broad categories, according to the number of operands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used. Which are as follows: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61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Operators</a:t>
            </a:r>
            <a:endParaRPr/>
          </a:p>
        </p:txBody>
      </p:sp>
      <p:graphicFrame>
        <p:nvGraphicFramePr>
          <p:cNvPr id="611" name="Google Shape;611;p61"/>
          <p:cNvGraphicFramePr/>
          <p:nvPr/>
        </p:nvGraphicFramePr>
        <p:xfrm>
          <a:off x="781050" y="31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7108825"/>
                <a:gridCol w="3697275"/>
              </a:tblGrid>
              <a:tr h="1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i) Unary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It involves the use of one a single operand. For instance, ’!’ is a unary operator which operates on a single variable, say ‘c’ as !c which denotes its negation or complement.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+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Operands: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++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ii) Binary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It involves the use of 2 operands. They are further classified as:   </a:t>
                      </a: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a)Arithmetic         b)Relational       c)Logical   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d)Assignment       e)Bitwise             f)Conditional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Operands: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x,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iii) Ternary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It involves the use of 3 operands. For instance,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Is used in place of if-else conditions.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(a&gt;b)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Operands: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a&gt;b, a, b   </a:t>
                      </a:r>
                      <a:r>
                        <a:rPr b="0" i="0" lang="en-US" sz="2000" u="non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?: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612" name="Google Shape;61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/>
        </p:nvSpPr>
        <p:spPr>
          <a:xfrm>
            <a:off x="261937" y="800100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operator is a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symbol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operates on a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value or a variable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tells the computer to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perform some mathematical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logical manipulations.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are classified into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8-categories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,they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8" name="Google Shape;618;p62"/>
          <p:cNvGraphicFramePr/>
          <p:nvPr/>
        </p:nvGraphicFramePr>
        <p:xfrm>
          <a:off x="500062" y="2700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2757475"/>
                <a:gridCol w="8429625"/>
              </a:tblGrid>
              <a:tr h="6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Arithmetic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are used to perform mathematical calculations like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addition, subtraction, multiplication, division and modulus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Relational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 compare the value of two variables.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Logical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 perform logical operations on two variables.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Bitwise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 perform bit operations on given two variables.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Increment/</a:t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Decrement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 either increase or decrease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value of the variable by one.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Assignment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are used to assign the values for the variables in C programs.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Conditional/</a:t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Ternary operator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operators return one value if condition is true and returns another value is condition is false.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Other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&amp;, *, sizeof( ) and ternary operators.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9" name="Google Shape;619;p62"/>
          <p:cNvSpPr txBox="1"/>
          <p:nvPr/>
        </p:nvSpPr>
        <p:spPr>
          <a:xfrm>
            <a:off x="436562" y="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300"/>
              <a:buFont typeface="Calibri"/>
              <a:buNone/>
            </a:pPr>
            <a:r>
              <a:rPr b="1" i="0" lang="en-US" sz="43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Operators</a:t>
            </a:r>
            <a:endParaRPr/>
          </a:p>
        </p:txBody>
      </p:sp>
      <p:pic>
        <p:nvPicPr>
          <p:cNvPr descr="सी भाषा में टोकन्स , TOKENS in C language" id="620" name="Google Shape;6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/>
        </p:nvSpPr>
        <p:spPr>
          <a:xfrm>
            <a:off x="261937" y="800100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 are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used to perform mathematical calculations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addition, subtraction, multiplication, division and modulus on numerical values.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63"/>
          <p:cNvSpPr txBox="1"/>
          <p:nvPr/>
        </p:nvSpPr>
        <p:spPr>
          <a:xfrm>
            <a:off x="576262" y="200025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300"/>
              <a:buFont typeface="Arial"/>
              <a:buNone/>
            </a:pPr>
            <a:r>
              <a:rPr b="1" i="0" lang="en-US" sz="43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Arithmetic operators</a:t>
            </a:r>
            <a:endParaRPr/>
          </a:p>
        </p:txBody>
      </p:sp>
      <p:pic>
        <p:nvPicPr>
          <p:cNvPr descr="सी भाषा में टोकन्स , TOKENS in C language" id="627" name="Google Shape;62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8" name="Google Shape;628;p63"/>
          <p:cNvGraphicFramePr/>
          <p:nvPr/>
        </p:nvGraphicFramePr>
        <p:xfrm>
          <a:off x="642937" y="2414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5657850"/>
              </a:tblGrid>
              <a:tr h="230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Operators/Operation                  Example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(Addition)         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(Subtraction)    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(multiplication)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(Division)           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(Modulus)   - gives remainder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63"/>
          <p:cNvSpPr/>
          <p:nvPr/>
        </p:nvSpPr>
        <p:spPr>
          <a:xfrm>
            <a:off x="6543675" y="2000250"/>
            <a:ext cx="5472112" cy="4686300"/>
          </a:xfrm>
          <a:prstGeom prst="roundRect">
            <a:avLst>
              <a:gd fmla="val 2944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arithmetic operators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9,b = 4;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addition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Subtraction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Multiplication 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Division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Remainder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4"/>
          <p:cNvSpPr txBox="1"/>
          <p:nvPr/>
        </p:nvSpPr>
        <p:spPr>
          <a:xfrm>
            <a:off x="261937" y="800100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 are used to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find the relation between two variables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i.e. to compare the values of two variables in a C program.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5" name="Google Shape;635;p64"/>
          <p:cNvGraphicFramePr/>
          <p:nvPr/>
        </p:nvGraphicFramePr>
        <p:xfrm>
          <a:off x="371475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1347775"/>
                <a:gridCol w="4338625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Example/Description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 y (x is greater than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 y (x is less than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&gt;= y (x is greater than or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&lt;= y (x is less than or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== y (x is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!= y (x is not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6" name="Google Shape;636;p64"/>
          <p:cNvSpPr txBox="1"/>
          <p:nvPr/>
        </p:nvSpPr>
        <p:spPr>
          <a:xfrm>
            <a:off x="576262" y="200025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300"/>
              <a:buFont typeface="Calibri"/>
              <a:buNone/>
            </a:pPr>
            <a:r>
              <a:rPr b="1" i="0" lang="en-US" sz="43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Relational operators</a:t>
            </a:r>
            <a:endParaRPr/>
          </a:p>
        </p:txBody>
      </p:sp>
      <p:pic>
        <p:nvPicPr>
          <p:cNvPr descr="सी भाषा में टोकन्स , TOKENS in C language" id="637" name="Google Shape;6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4"/>
          <p:cNvSpPr/>
          <p:nvPr/>
        </p:nvSpPr>
        <p:spPr>
          <a:xfrm>
            <a:off x="6543675" y="1557337"/>
            <a:ext cx="5000625" cy="5129212"/>
          </a:xfrm>
          <a:prstGeom prst="roundRect">
            <a:avLst>
              <a:gd fmla="val 2944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relational operators #include “stdio.h”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5;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 %d ",  a == b);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 %d ",  a &gt;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&lt;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!=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&gt;=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&lt;= b );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5"/>
          <p:cNvSpPr txBox="1"/>
          <p:nvPr/>
        </p:nvSpPr>
        <p:spPr>
          <a:xfrm>
            <a:off x="290512" y="1028700"/>
            <a:ext cx="115125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operators are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used to perform logical operations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given expressions. There are 3 logical operators in C language. They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4" name="Google Shape;644;p65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Logical operators</a:t>
            </a:r>
            <a:endParaRPr/>
          </a:p>
        </p:txBody>
      </p:sp>
      <p:graphicFrame>
        <p:nvGraphicFramePr>
          <p:cNvPr id="645" name="Google Shape;645;p65"/>
          <p:cNvGraphicFramePr/>
          <p:nvPr/>
        </p:nvGraphicFramePr>
        <p:xfrm>
          <a:off x="657225" y="2357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1092200"/>
                <a:gridCol w="4379900"/>
              </a:tblGrid>
              <a:tr h="3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Example/Description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(logical AND)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(x&gt;5)&amp;&amp;(y&lt;5)</a:t>
                      </a:r>
                      <a:b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returns true when both conditions are true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||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(logical OR)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(x&gt;=10)||(y&gt;=10)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returns true when at-least one of the condition is true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(logical NOT)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!((x&gt;5)&amp;&amp;(y&lt;5))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reverses the state of the operation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646" name="Google Shape;64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65"/>
          <p:cNvSpPr/>
          <p:nvPr/>
        </p:nvSpPr>
        <p:spPr>
          <a:xfrm>
            <a:off x="6543675" y="1643062"/>
            <a:ext cx="5000625" cy="5043487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logical operators #include &lt;stdio.h&gt;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5,c=10, res;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 = (a == b) &amp;&amp; (c &gt; b);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res);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 = (a == b) || (c &lt; b);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res);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 = !(a == b);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 %d \n", res);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6"/>
          <p:cNvSpPr txBox="1"/>
          <p:nvPr/>
        </p:nvSpPr>
        <p:spPr>
          <a:xfrm>
            <a:off x="261937" y="800100"/>
            <a:ext cx="115125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 operators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are used to perform bit operations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bit level.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Decimal values are converted into binary values which are the sequence of bits and bit wise operators work on these bits.</a:t>
            </a:r>
            <a:endParaRPr/>
          </a:p>
        </p:txBody>
      </p:sp>
      <p:sp>
        <p:nvSpPr>
          <p:cNvPr id="653" name="Google Shape;653;p66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Bitwise operators</a:t>
            </a:r>
            <a:endParaRPr/>
          </a:p>
        </p:txBody>
      </p:sp>
      <p:graphicFrame>
        <p:nvGraphicFramePr>
          <p:cNvPr id="654" name="Google Shape;654;p66"/>
          <p:cNvGraphicFramePr/>
          <p:nvPr/>
        </p:nvGraphicFramePr>
        <p:xfrm>
          <a:off x="914400" y="23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3930650"/>
                <a:gridCol w="658495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bit-wise operators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Truth table for bit wise operation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89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Bitwise AND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Bitwise OR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Bitwise NOT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XOR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Left Shift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Right Shift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ruth-table" id="655" name="Google Shape;6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650" y="2957512"/>
            <a:ext cx="5900737" cy="28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656" name="Google Shape;65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" y="0"/>
            <a:ext cx="985837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7"/>
          <p:cNvSpPr txBox="1"/>
          <p:nvPr>
            <p:ph type="title"/>
          </p:nvPr>
        </p:nvSpPr>
        <p:spPr>
          <a:xfrm>
            <a:off x="-230187" y="271462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Bitwise operators</a:t>
            </a:r>
            <a:endParaRPr/>
          </a:p>
        </p:txBody>
      </p:sp>
      <p:pic>
        <p:nvPicPr>
          <p:cNvPr descr="truth-table" id="662" name="Google Shape;66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237" y="214312"/>
            <a:ext cx="30575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imp.jpg" id="663" name="Google Shape;66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37" y="1471612"/>
            <a:ext cx="54578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664" name="Google Shape;66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7"/>
          <p:cNvSpPr/>
          <p:nvPr/>
        </p:nvSpPr>
        <p:spPr>
          <a:xfrm>
            <a:off x="6772275" y="1785937"/>
            <a:ext cx="5000625" cy="3957637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bit wise and operator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15, b = 28;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printf(“Result is  = %d", a&amp;b);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/>
          <p:nvPr/>
        </p:nvSpPr>
        <p:spPr>
          <a:xfrm>
            <a:off x="261937" y="800100"/>
            <a:ext cx="115125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operators are used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increase the value of the variable by one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decrement operators are used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to decrease the value of the variable by one.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indent="-15240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m=5, n;      n=++m;   n=6   and  m=6</a:t>
            </a:r>
            <a:endParaRPr/>
          </a:p>
          <a:p>
            <a:pPr indent="-15240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m=5, n;     n=m++;   n=5  and  m=6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68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 Increment/Decrement operators</a:t>
            </a:r>
            <a:endParaRPr/>
          </a:p>
        </p:txBody>
      </p:sp>
      <p:sp>
        <p:nvSpPr>
          <p:cNvPr id="672" name="Google Shape;672;p68"/>
          <p:cNvSpPr/>
          <p:nvPr/>
        </p:nvSpPr>
        <p:spPr>
          <a:xfrm>
            <a:off x="785812" y="2114550"/>
            <a:ext cx="4786312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var_name; (or)   var_name++;</a:t>
            </a:r>
            <a:endParaRPr/>
          </a:p>
        </p:txBody>
      </p:sp>
      <p:sp>
        <p:nvSpPr>
          <p:cNvPr id="673" name="Google Shape;673;p68"/>
          <p:cNvSpPr/>
          <p:nvPr/>
        </p:nvSpPr>
        <p:spPr>
          <a:xfrm>
            <a:off x="6043612" y="2181225"/>
            <a:ext cx="2028825" cy="690562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++i;    i++;</a:t>
            </a:r>
            <a:endParaRPr/>
          </a:p>
        </p:txBody>
      </p:sp>
      <p:sp>
        <p:nvSpPr>
          <p:cNvPr id="674" name="Google Shape;674;p68"/>
          <p:cNvSpPr/>
          <p:nvPr/>
        </p:nvSpPr>
        <p:spPr>
          <a:xfrm>
            <a:off x="823912" y="3309937"/>
            <a:ext cx="4786312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var_name; (or)   var_name - -;</a:t>
            </a:r>
            <a:endParaRPr/>
          </a:p>
        </p:txBody>
      </p:sp>
      <p:sp>
        <p:nvSpPr>
          <p:cNvPr id="675" name="Google Shape;675;p68"/>
          <p:cNvSpPr/>
          <p:nvPr/>
        </p:nvSpPr>
        <p:spPr>
          <a:xfrm>
            <a:off x="5995987" y="3376612"/>
            <a:ext cx="2076450" cy="690562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- i;    i - -;</a:t>
            </a:r>
            <a:endParaRPr/>
          </a:p>
        </p:txBody>
      </p:sp>
      <p:pic>
        <p:nvPicPr>
          <p:cNvPr descr="सी भाषा में टोकन्स , TOKENS in C language" id="676" name="Google Shape;67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8"/>
          <p:cNvSpPr/>
          <p:nvPr/>
        </p:nvSpPr>
        <p:spPr>
          <a:xfrm>
            <a:off x="8243887" y="1971675"/>
            <a:ext cx="3643312" cy="4514850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increment  operators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“stdio.h”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a = 5, b 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b=++a;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a);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9"/>
          <p:cNvSpPr txBox="1"/>
          <p:nvPr/>
        </p:nvSpPr>
        <p:spPr>
          <a:xfrm>
            <a:off x="261937" y="1028700"/>
            <a:ext cx="1151255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 programs,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variables are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assigned using assignment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categories of assignment operators in C language. They are,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 Simple assignment operator 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2. 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Shorthand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assignment operators</a:t>
            </a:r>
            <a:endParaRPr/>
          </a:p>
        </p:txBody>
      </p:sp>
      <p:sp>
        <p:nvSpPr>
          <p:cNvPr id="683" name="Google Shape;683;p69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Assignment operators</a:t>
            </a:r>
            <a:endParaRPr/>
          </a:p>
        </p:txBody>
      </p:sp>
      <p:graphicFrame>
        <p:nvGraphicFramePr>
          <p:cNvPr id="684" name="Google Shape;684;p69"/>
          <p:cNvGraphicFramePr/>
          <p:nvPr/>
        </p:nvGraphicFramePr>
        <p:xfrm>
          <a:off x="714375" y="3557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1335075"/>
                <a:gridCol w="4065575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Example/Description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= 10;  10 is assigned to variable sum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+= 10;  This is same as sum = sum + 10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-= 10;   This is same as sum = sum –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*= 10;  This is same as sum = sum *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/= 10;  This is same as sum = sum /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%= 10;  This is same as sum = sum %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sum&amp;=10;   This is same as sum = sum &amp;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685" name="Google Shape;68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9"/>
          <p:cNvSpPr/>
          <p:nvPr/>
        </p:nvSpPr>
        <p:spPr>
          <a:xfrm>
            <a:off x="6900862" y="2614612"/>
            <a:ext cx="4986337" cy="3800475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assignment operators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c;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printf("c = %d\n", c+=a);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295275" y="715963"/>
            <a:ext cx="1155065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Central Processing Unit (CPU )is the </a:t>
            </a:r>
            <a:r>
              <a:rPr b="1" i="0" lang="en-US" sz="2400" u="none" cap="none" strike="noStrik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main processing unit of the computer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consists of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three major components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are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/>
          </a:p>
          <a:p>
            <a:pPr indent="-15240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/>
          </a:p>
          <a:p>
            <a:pPr indent="-15240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Arithmetic and Logical Unit</a:t>
            </a:r>
            <a:endParaRPr/>
          </a:p>
          <a:p>
            <a:pPr indent="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also known as the “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Brain of Computer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and no action can be conducted by a device without the execution and permission of the Central Processing Unit.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398462" y="184150"/>
            <a:ext cx="109728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iii)Central Processing Unit (CPU):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0"/>
          <p:cNvSpPr txBox="1"/>
          <p:nvPr/>
        </p:nvSpPr>
        <p:spPr>
          <a:xfrm>
            <a:off x="261937" y="942975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operators verify the if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condition is true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expression-1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if the condition is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it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expression-2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70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7. Conditional (Ternary) operator</a:t>
            </a:r>
            <a:endParaRPr/>
          </a:p>
        </p:txBody>
      </p:sp>
      <p:sp>
        <p:nvSpPr>
          <p:cNvPr id="693" name="Google Shape;693;p70"/>
          <p:cNvSpPr/>
          <p:nvPr/>
        </p:nvSpPr>
        <p:spPr>
          <a:xfrm>
            <a:off x="514350" y="2786062"/>
            <a:ext cx="5729287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    (Condition)  ? Expression-1 : Expression-2 ;</a:t>
            </a:r>
            <a:endParaRPr/>
          </a:p>
        </p:txBody>
      </p:sp>
      <p:sp>
        <p:nvSpPr>
          <p:cNvPr id="694" name="Google Shape;694;p70"/>
          <p:cNvSpPr/>
          <p:nvPr/>
        </p:nvSpPr>
        <p:spPr>
          <a:xfrm>
            <a:off x="609600" y="4367212"/>
            <a:ext cx="5605462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(a &gt; b)  ?  Printf(“a is big”)  :   Printf(“b is big”);</a:t>
            </a:r>
            <a:endParaRPr/>
          </a:p>
        </p:txBody>
      </p:sp>
      <p:pic>
        <p:nvPicPr>
          <p:cNvPr descr="सी भाषा में टोकन्स , TOKENS in C language" id="695" name="Google Shape;69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70"/>
          <p:cNvSpPr/>
          <p:nvPr/>
        </p:nvSpPr>
        <p:spPr>
          <a:xfrm>
            <a:off x="6472237" y="2143125"/>
            <a:ext cx="5543550" cy="4271962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conditional operators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printf("Enter any number");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scanf("%d",&amp;n);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(n%2 == 0) ?printf("Even"):printf("Odd");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1"/>
          <p:cNvSpPr txBox="1"/>
          <p:nvPr/>
        </p:nvSpPr>
        <p:spPr>
          <a:xfrm>
            <a:off x="276225" y="957262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some of the special operators.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1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8. Other operators</a:t>
            </a:r>
            <a:endParaRPr/>
          </a:p>
        </p:txBody>
      </p:sp>
      <p:graphicFrame>
        <p:nvGraphicFramePr>
          <p:cNvPr id="703" name="Google Shape;703;p71"/>
          <p:cNvGraphicFramePr/>
          <p:nvPr/>
        </p:nvGraphicFramePr>
        <p:xfrm>
          <a:off x="615950" y="1757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{BE281DCB-5D70-4904-9C2B-397836B92594}</a:tableStyleId>
              </a:tblPr>
              <a:tblGrid>
                <a:gridCol w="1144575"/>
                <a:gridCol w="4483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is used to get the </a:t>
                      </a: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of the variable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: &amp;a will give address of a.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is used as </a:t>
                      </a: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 to a variable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: * a  where, * is pointer to the variable a.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sizeof( )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gives the size of the variable.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size of (char) will give us 1.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printf(“%d”, </a:t>
                      </a: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sizeof(short)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  🡪 2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704" name="Google Shape;70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71"/>
          <p:cNvSpPr/>
          <p:nvPr/>
        </p:nvSpPr>
        <p:spPr>
          <a:xfrm>
            <a:off x="6829425" y="1371600"/>
            <a:ext cx="4986337" cy="5014912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float b;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d;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printf(“%i",sizeof(a));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printf("%d ",sizeof(b));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printf("%i",sizeof(c));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printf("%d",sizeof(d));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12162" y="-55562"/>
            <a:ext cx="13520737" cy="696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2" name="Google Shape;712;p72"/>
          <p:cNvGrpSpPr/>
          <p:nvPr/>
        </p:nvGrpSpPr>
        <p:grpSpPr>
          <a:xfrm>
            <a:off x="-8320087" y="0"/>
            <a:ext cx="12264197" cy="6858000"/>
            <a:chOff x="-1000903" y="0"/>
            <a:chExt cx="4939455" cy="6858000"/>
          </a:xfrm>
        </p:grpSpPr>
        <p:sp>
          <p:nvSpPr>
            <p:cNvPr id="713" name="Google Shape;713;p72"/>
            <p:cNvSpPr txBox="1"/>
            <p:nvPr/>
          </p:nvSpPr>
          <p:spPr>
            <a:xfrm>
              <a:off x="-1000903" y="0"/>
              <a:ext cx="4582379" cy="68580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635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4" name="Google Shape;714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28536" y="1682496"/>
              <a:ext cx="410016" cy="121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5" name="Google Shape;715;p72"/>
          <p:cNvGrpSpPr/>
          <p:nvPr/>
        </p:nvGrpSpPr>
        <p:grpSpPr>
          <a:xfrm>
            <a:off x="-8125967" y="-54864"/>
            <a:ext cx="9881615" cy="6967728"/>
            <a:chOff x="-2241434" y="-54864"/>
            <a:chExt cx="4590255" cy="6967728"/>
          </a:xfrm>
        </p:grpSpPr>
        <p:pic>
          <p:nvPicPr>
            <p:cNvPr id="716" name="Google Shape;716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2241434" y="-54864"/>
              <a:ext cx="4590255" cy="6967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Google Shape;717;p72"/>
            <p:cNvSpPr txBox="1"/>
            <p:nvPr/>
          </p:nvSpPr>
          <p:spPr>
            <a:xfrm>
              <a:off x="-1674555" y="2905125"/>
              <a:ext cx="3917244" cy="2227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chitects Daughter"/>
                <a:buNone/>
              </a:pPr>
              <a:r>
                <a:rPr b="1" i="0" lang="en-US" sz="6000" u="non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THE END</a:t>
              </a:r>
              <a:br>
                <a:rPr b="1" i="0" lang="en-US" sz="6000" u="non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</a:br>
              <a:br>
                <a:rPr b="1" i="0" lang="en-US" sz="6000" u="non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</a:br>
              <a:endParaRPr/>
            </a:p>
          </p:txBody>
        </p:sp>
      </p:grpSp>
      <p:sp>
        <p:nvSpPr>
          <p:cNvPr descr="colorful fireworks animated gif pic | Fireworks animation, Fireworks gif,  Fireworks" id="718" name="Google Shape;718;p72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lorful fireworks animated gif pic | Fireworks animation, Fireworks gif,  Fireworks" id="719" name="Google Shape;719;p72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180976" y="215900"/>
            <a:ext cx="1155065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a) Memory Unit: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enter the data into the computer using an input device, the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entered information immediately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gets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memory unit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is very much like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our brain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is used to store data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instructions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large memory is divided into a number of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smaller portions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the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Every cell/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has a unique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a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types of memories are: </a:t>
            </a:r>
            <a:endParaRPr/>
          </a:p>
          <a:p>
            <a:pPr indent="-457200" lvl="6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Primary Memory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-457200" lvl="6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Secondary Memory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309562" y="801687"/>
            <a:ext cx="11550650" cy="729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memory is also called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internal memory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Primary memory data is directly accessed by the processing unit.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Access Memory(RAM)  is generally known as a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main memory of the computer system.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 is called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temporary memory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cache memory.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information stored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type of memory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lost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power supply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PC or laptop is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switched off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 is a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read-write memory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Used to store the data that has to be currently processed by CPU temporarily.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volatile memory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Primary Memory(RAM)</a:t>
            </a:r>
            <a:endParaRPr/>
          </a:p>
        </p:txBody>
      </p:sp>
      <p:pic>
        <p:nvPicPr>
          <p:cNvPr descr="Real Random Access Memory Or RAM Computer Royalty Free Cliparts, Vectors,  And Stock Illustration. Image 85419241."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2325" y="5314950"/>
            <a:ext cx="4243387" cy="135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2020-08-19T03:23:09Z</dcterms:created>
  <dc:creator>MAGGI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