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</p:sldIdLst>
  <p:sldSz cy="6858000" cx="12192000"/>
  <p:notesSz cx="6858000" cy="9144000"/>
  <p:embeddedFontLst>
    <p:embeddedFont>
      <p:font typeface="Architects Daughter"/>
      <p:regular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81" roundtripDataSignature="AMtx7mhytqosvzg/DPhXuY219xtbp1e8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353F72-A4F3-402A-A170-2BD8E7F664DA}">
  <a:tblStyle styleId="{5E353F72-A4F3-402A-A170-2BD8E7F664D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ArchitectsDaughter-regular.fntdata"/><Relationship Id="rId81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0" name="Google Shape;24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60" name="Google Shape;36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2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15" name="Google Shape;715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73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5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5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5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4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84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4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4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5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5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85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5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5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6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6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76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6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6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7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7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7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8"/>
          <p:cNvSpPr txBox="1"/>
          <p:nvPr>
            <p:ph idx="1" type="body"/>
          </p:nvPr>
        </p:nvSpPr>
        <p:spPr>
          <a:xfrm rot="5400000">
            <a:off x="3833019" y="-1623219"/>
            <a:ext cx="4525962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7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9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9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79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1" name="Google Shape;41;p79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9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9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0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0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7" name="Google Shape;47;p80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8" name="Google Shape;48;p80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0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0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1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1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1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2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82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0" name="Google Shape;60;p82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82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2" name="Google Shape;62;p82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2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2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3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8" name="Google Shape;68;p83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9" name="Google Shape;69;p83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3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3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74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4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4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74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5.png"/><Relationship Id="rId5" Type="http://schemas.openxmlformats.org/officeDocument/2006/relationships/image" Target="../media/image21.jpg"/><Relationship Id="rId6" Type="http://schemas.openxmlformats.org/officeDocument/2006/relationships/image" Target="../media/image4.png"/><Relationship Id="rId7" Type="http://schemas.openxmlformats.org/officeDocument/2006/relationships/image" Target="../media/image20.png"/><Relationship Id="rId8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8.png"/><Relationship Id="rId4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jpg"/><Relationship Id="rId4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www.edureka.co/blog/basic-structure-of-a-c-program/" TargetMode="External"/><Relationship Id="rId4" Type="http://schemas.openxmlformats.org/officeDocument/2006/relationships/hyperlink" Target="https://www.edureka.co/blog/basic-structure-of-a-c-program/" TargetMode="External"/><Relationship Id="rId9" Type="http://schemas.openxmlformats.org/officeDocument/2006/relationships/image" Target="../media/image40.png"/><Relationship Id="rId5" Type="http://schemas.openxmlformats.org/officeDocument/2006/relationships/hyperlink" Target="https://www.edureka.co/blog/basic-structure-of-a-c-program/" TargetMode="External"/><Relationship Id="rId6" Type="http://schemas.openxmlformats.org/officeDocument/2006/relationships/hyperlink" Target="https://www.edureka.co/blog/basic-structure-of-a-c-program/" TargetMode="External"/><Relationship Id="rId7" Type="http://schemas.openxmlformats.org/officeDocument/2006/relationships/hyperlink" Target="https://www.edureka.co/blog/basic-structure-of-a-c-program/" TargetMode="External"/><Relationship Id="rId8" Type="http://schemas.openxmlformats.org/officeDocument/2006/relationships/hyperlink" Target="https://www.edureka.co/blog/basic-structure-of-a-c-program/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19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7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7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7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9.png"/><Relationship Id="rId4" Type="http://schemas.openxmlformats.org/officeDocument/2006/relationships/image" Target="../media/image44.jpg"/><Relationship Id="rId5" Type="http://schemas.openxmlformats.org/officeDocument/2006/relationships/image" Target="../media/image27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7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7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7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5.png"/><Relationship Id="rId4" Type="http://schemas.openxmlformats.org/officeDocument/2006/relationships/image" Target="../media/image50.png"/><Relationship Id="rId5" Type="http://schemas.openxmlformats.org/officeDocument/2006/relationships/image" Target="../media/image4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859C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6556375" y="4437062"/>
            <a:ext cx="5226050" cy="2108200"/>
            <a:chOff x="6879612" y="2270384"/>
            <a:chExt cx="5225900" cy="2109491"/>
          </a:xfrm>
        </p:grpSpPr>
        <p:sp>
          <p:nvSpPr>
            <p:cNvPr id="89" name="Google Shape;89;p1"/>
            <p:cNvSpPr txBox="1"/>
            <p:nvPr/>
          </p:nvSpPr>
          <p:spPr>
            <a:xfrm>
              <a:off x="6879612" y="2270384"/>
              <a:ext cx="5143352" cy="8307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AC090"/>
                </a:buClr>
                <a:buSzPts val="4800"/>
                <a:buFont typeface="Twentieth Century"/>
                <a:buNone/>
              </a:pPr>
              <a:r>
                <a:rPr b="0" i="0" lang="en-US" sz="4800" u="none" cap="none" strike="noStrike">
                  <a:solidFill>
                    <a:srgbClr val="FAC09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PRESENTED BY</a:t>
              </a:r>
              <a:endParaRPr/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6879612" y="3056677"/>
              <a:ext cx="3336829" cy="4606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AC090"/>
                </a:buClr>
                <a:buSzPts val="2400"/>
                <a:buFont typeface="Twentieth Century"/>
                <a:buNone/>
              </a:pPr>
              <a:r>
                <a:rPr b="0" i="0" lang="en-US" sz="2400" u="none" cap="none" strike="noStrike">
                  <a:solidFill>
                    <a:srgbClr val="FAC09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Dr. Jagadeesh Kakarla</a:t>
              </a:r>
              <a:endParaRPr/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6879612" y="3517334"/>
              <a:ext cx="5225900" cy="462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AC090"/>
                </a:buClr>
                <a:buSzPts val="2400"/>
                <a:buFont typeface="Twentieth Century"/>
                <a:buNone/>
              </a:pPr>
              <a:r>
                <a:rPr b="0" i="0" lang="en-US" sz="2400" u="none" cap="none" strike="noStrike">
                  <a:solidFill>
                    <a:srgbClr val="FAC09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CSE DEPARTMENT</a:t>
              </a:r>
              <a:endParaRPr/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6879612" y="3979580"/>
              <a:ext cx="2941554" cy="4002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AC090"/>
                </a:buClr>
                <a:buSzPts val="2000"/>
                <a:buFont typeface="Twentieth Century"/>
                <a:buNone/>
              </a:pPr>
              <a:r>
                <a:rPr b="0" i="0" lang="en-US" sz="2000" u="none" cap="none" strike="noStrike">
                  <a:solidFill>
                    <a:srgbClr val="FAC09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IIITDM Kancheepuram</a:t>
              </a:r>
              <a:endParaRPr/>
            </a:p>
          </p:txBody>
        </p:sp>
      </p:grpSp>
      <p:grpSp>
        <p:nvGrpSpPr>
          <p:cNvPr id="93" name="Google Shape;93;p1"/>
          <p:cNvGrpSpPr/>
          <p:nvPr/>
        </p:nvGrpSpPr>
        <p:grpSpPr>
          <a:xfrm>
            <a:off x="-5590031" y="-256032"/>
            <a:ext cx="11399519" cy="7370064"/>
            <a:chOff x="-5590032" y="-256032"/>
            <a:chExt cx="11399520" cy="7370064"/>
          </a:xfrm>
        </p:grpSpPr>
        <p:pic>
          <p:nvPicPr>
            <p:cNvPr id="94" name="Google Shape;94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5590032" y="-256032"/>
              <a:ext cx="11399520" cy="73700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"/>
            <p:cNvSpPr txBox="1"/>
            <p:nvPr/>
          </p:nvSpPr>
          <p:spPr>
            <a:xfrm>
              <a:off x="-3375025" y="215900"/>
              <a:ext cx="6750050" cy="56784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200"/>
                <a:buFont typeface="Calibri"/>
                <a:buNone/>
              </a:pPr>
              <a:r>
                <a:rPr b="1" i="0" lang="en-US" sz="2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		</a:t>
              </a:r>
              <a:r>
                <a:rPr b="1" i="0" lang="en-US" sz="2200" u="sng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Introduction to Programming:</a:t>
              </a:r>
              <a:endParaRPr/>
            </a:p>
            <a:p>
              <a:pPr indent="-139700" lvl="4" marL="18288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200"/>
                <a:buFont typeface="Noto Sans Symbols"/>
                <a:buChar char="✔"/>
              </a:pPr>
              <a:r>
                <a:rPr b="1" i="0" lang="en-US" sz="2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Introduction to components of Computer system</a:t>
              </a:r>
              <a:endParaRPr/>
            </a:p>
            <a:p>
              <a:pPr indent="-139700" lvl="4" marL="18288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200"/>
                <a:buFont typeface="Noto Sans Symbols"/>
                <a:buChar char="✔"/>
              </a:pPr>
              <a:r>
                <a:rPr b="1" i="0" lang="en-US" sz="2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Algorithm</a:t>
              </a:r>
              <a:endParaRPr/>
            </a:p>
            <a:p>
              <a:pPr indent="-139700" lvl="4" marL="18288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200"/>
                <a:buFont typeface="Noto Sans Symbols"/>
                <a:buChar char="✔"/>
              </a:pPr>
              <a:r>
                <a:rPr b="1" i="0" lang="en-US" sz="2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Flow chart</a:t>
              </a:r>
              <a:endParaRPr/>
            </a:p>
            <a:p>
              <a:pPr indent="-139700" lvl="4" marL="18288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200"/>
                <a:buFont typeface="Noto Sans Symbols"/>
                <a:buChar char="✔"/>
              </a:pPr>
              <a:r>
                <a:rPr b="1" i="0" lang="en-US" sz="2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Program development steps</a:t>
              </a:r>
              <a:endParaRPr/>
            </a:p>
            <a:p>
              <a:pPr indent="-139700" lvl="4" marL="18288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200"/>
                <a:buFont typeface="Noto Sans Symbols"/>
                <a:buChar char="✔"/>
              </a:pPr>
              <a:r>
                <a:rPr b="1" i="0" lang="en-US" sz="2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 Tokens </a:t>
              </a:r>
              <a:endParaRPr/>
            </a:p>
            <a:p>
              <a:pPr indent="-139700" lvl="4" marL="18288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200"/>
                <a:buFont typeface="Noto Sans Symbols"/>
                <a:buChar char="✔"/>
              </a:pPr>
              <a:r>
                <a:rPr b="1" i="0" lang="en-US" sz="2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Structure of C program </a:t>
              </a:r>
              <a:endParaRPr/>
            </a:p>
            <a:p>
              <a:pPr indent="-139700" lvl="4" marL="18288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200"/>
                <a:buFont typeface="Noto Sans Symbols"/>
                <a:buChar char="✔"/>
              </a:pPr>
              <a:r>
                <a:rPr b="1" i="0" lang="en-US" sz="2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Basic I/O statements</a:t>
              </a:r>
              <a:endParaRPr/>
            </a:p>
            <a:p>
              <a:pPr indent="-139700" lvl="4" marL="18288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200"/>
                <a:buFont typeface="Noto Sans Symbols"/>
                <a:buChar char="✔"/>
              </a:pPr>
              <a:r>
                <a:rPr b="1" i="0" lang="en-US" sz="2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Operators</a:t>
              </a:r>
              <a:endParaRPr/>
            </a:p>
            <a:p>
              <a:pPr indent="-139700" lvl="4" marL="18288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200"/>
                <a:buFont typeface="Noto Sans Symbols"/>
                <a:buChar char="✔"/>
              </a:pPr>
              <a:r>
                <a:rPr b="1" i="0" lang="en-US" sz="2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Operator precedence</a:t>
              </a:r>
              <a:endParaRPr/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987425" y="0"/>
              <a:ext cx="2857500" cy="5254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3300"/>
                <a:buFont typeface="Calibri"/>
                <a:buNone/>
              </a:pPr>
              <a:r>
                <a:rPr b="1" i="0" lang="en-US" sz="3300" u="sng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UNIT-1 </a:t>
              </a:r>
              <a:endParaRPr/>
            </a:p>
          </p:txBody>
        </p:sp>
      </p:grpSp>
      <p:pic>
        <p:nvPicPr>
          <p:cNvPr id="97" name="Google Shape;9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765925" y="-255587"/>
            <a:ext cx="11387137" cy="736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954962" y="-255587"/>
            <a:ext cx="11410950" cy="736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9156700" y="-255587"/>
            <a:ext cx="11412537" cy="7369175"/>
          </a:xfrm>
          <a:prstGeom prst="rect">
            <a:avLst/>
          </a:prstGeom>
          <a:noFill/>
          <a:ln>
            <a:noFill/>
          </a:ln>
        </p:spPr>
      </p:pic>
      <p:sp>
        <p:nvSpPr>
          <p:cNvPr descr="AR – 19" id="100" name="Google Shape;100;p1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/>
        </p:nvSpPr>
        <p:spPr>
          <a:xfrm>
            <a:off x="309562" y="801687"/>
            <a:ext cx="11550650" cy="5632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73050" lvl="0" marL="273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in ROM can only be </a:t>
            </a:r>
            <a:r>
              <a:rPr b="1" i="0" lang="en-US" sz="2400" u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read by CPU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73050" lvl="0" marL="273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stores the instruction required </a:t>
            </a:r>
            <a:r>
              <a:rPr b="1" i="0" lang="en-US" sz="2400" u="non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during bootstrap of the computer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73050" lvl="0" marL="273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</a:t>
            </a:r>
            <a:r>
              <a:rPr b="1" i="0" lang="en-US" sz="2400" u="non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non-volatile memory. </a:t>
            </a:r>
            <a:endParaRPr/>
          </a:p>
          <a:p>
            <a:pPr indent="-273050" lvl="0" marL="273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 ROM cannot be modified. </a:t>
            </a:r>
            <a:r>
              <a:rPr b="1" i="0" lang="en-US" sz="24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ROM is a permanent type of memory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73050" lvl="0" marL="273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 content is not lost when the power supply is switched off. </a:t>
            </a:r>
            <a:endParaRPr/>
          </a:p>
          <a:p>
            <a:pPr indent="-273050" lvl="0" marL="273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computer </a:t>
            </a:r>
            <a:r>
              <a:rPr b="1" i="0" lang="en-US" sz="2400" u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manufacturer decides the information of ROM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it is </a:t>
            </a:r>
            <a:r>
              <a:rPr b="1" i="0" lang="en-US" sz="24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permanently stored at the time of manufacturing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cannot be overwritten by the user. </a:t>
            </a:r>
            <a:endParaRPr/>
          </a:p>
          <a:p>
            <a:pPr indent="-273050" lvl="0" marL="273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273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0"/>
          <p:cNvSpPr txBox="1"/>
          <p:nvPr>
            <p:ph type="title"/>
          </p:nvPr>
        </p:nvSpPr>
        <p:spPr>
          <a:xfrm>
            <a:off x="398462" y="184150"/>
            <a:ext cx="10972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b="1" i="0" lang="en-US" sz="32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Primary Memory (ROM)</a:t>
            </a:r>
            <a:endParaRPr/>
          </a:p>
        </p:txBody>
      </p:sp>
      <p:pic>
        <p:nvPicPr>
          <p:cNvPr descr="Types of Memory in Computer" id="158" name="Google Shape;1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6262" y="5002212"/>
            <a:ext cx="222885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 is ROM? | TeachAllAboutIT" id="159" name="Google Shape;15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99512" y="4886325"/>
            <a:ext cx="270510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/>
        </p:nvSpPr>
        <p:spPr>
          <a:xfrm>
            <a:off x="428625" y="201612"/>
            <a:ext cx="11122025" cy="78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1" i="0" lang="en-US" sz="24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b) Arithmetic &amp; Logical Unit(ALU):</a:t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the name suggests, all the </a:t>
            </a:r>
            <a:r>
              <a:rPr b="1" i="0" lang="en-US" sz="2400" u="non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mathematical calculations or arithmetic operations are performed in the ALU of the CPU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can also perform actions like a </a:t>
            </a:r>
            <a:r>
              <a:rPr b="1" i="0" lang="en-US" sz="2400" u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comparison of data and decision-making actions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sng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1" i="0" lang="en-US" sz="24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c) Control Unit:</a:t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the core unit which </a:t>
            </a:r>
            <a:r>
              <a:rPr b="1" i="0" lang="en-US" sz="2400" u="non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manages the entire functioning 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the computer device.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Control Unit collects the data entered using the input unit, leads it on for processing and once that is done, receives the output and presents it to the user.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Basically, </a:t>
            </a:r>
            <a:r>
              <a:rPr b="1" i="0" lang="en-US" sz="2400" u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It issuing signals 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b="1" i="0" lang="en-US" sz="2400" u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b="1" i="0" lang="en-US" sz="2400" u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US" sz="2400" u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then finally retrieving the data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/>
        </p:nvSpPr>
        <p:spPr>
          <a:xfrm>
            <a:off x="309562" y="801687"/>
            <a:ext cx="11550650" cy="5632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Secondary memory is also known as a </a:t>
            </a:r>
            <a:r>
              <a:rPr b="1" i="0" lang="en-US" sz="24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Backup memory or Auxiliary memory or External memory. 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Secondary memory is permanent. 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secondary storage devices which </a:t>
            </a:r>
            <a:r>
              <a:rPr b="1" i="0" lang="en-US" sz="24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are capable of storing high volume data 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referred to secondary memory. 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It's slower than primary memory. Secondary memory data </a:t>
            </a:r>
            <a:r>
              <a:rPr b="1" i="0" lang="en-US" sz="2400" u="non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cannot be accessed directly by the processor.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2"/>
          <p:cNvSpPr txBox="1"/>
          <p:nvPr>
            <p:ph type="title"/>
          </p:nvPr>
        </p:nvSpPr>
        <p:spPr>
          <a:xfrm>
            <a:off x="398462" y="184150"/>
            <a:ext cx="10972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b="1" i="0" lang="en-US" sz="32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Secondary Memory</a:t>
            </a:r>
            <a:endParaRPr/>
          </a:p>
        </p:txBody>
      </p:sp>
      <p:sp>
        <p:nvSpPr>
          <p:cNvPr id="171" name="Google Shape;171;p12"/>
          <p:cNvSpPr/>
          <p:nvPr/>
        </p:nvSpPr>
        <p:spPr>
          <a:xfrm>
            <a:off x="2628900" y="4914900"/>
            <a:ext cx="7343775" cy="800100"/>
          </a:xfrm>
          <a:prstGeom prst="roundRect">
            <a:avLst>
              <a:gd fmla="val 10800" name="adj"/>
            </a:avLst>
          </a:prstGeom>
          <a:noFill/>
          <a:ln cap="flat" cmpd="sng" w="635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Hard disks, Floppy disks, Pen drives, Memory Cards.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/>
          <p:nvPr/>
        </p:nvSpPr>
        <p:spPr>
          <a:xfrm>
            <a:off x="309562" y="573087"/>
            <a:ext cx="11550650" cy="7237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: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“An algorithm is the </a:t>
            </a:r>
            <a:r>
              <a:rPr b="1" i="0" lang="en-US" sz="24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step-by-step method of performing any task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“An algorithm is process of </a:t>
            </a:r>
            <a:r>
              <a:rPr b="1" i="0" lang="en-US" sz="24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solving the problem step by step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algorithms </a:t>
            </a:r>
            <a:r>
              <a:rPr b="1" i="0" lang="en-US" sz="2400" u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must satisfy the following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criteria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52400" lvl="3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Input                 :   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Ever algorithm must take one or more inputs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52400" lvl="3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Output              :   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Ever algorithm must produce at least one output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52400" lvl="3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Definiteness    :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step must be clear and with out any confusion.</a:t>
            </a:r>
            <a:endParaRPr/>
          </a:p>
          <a:p>
            <a:pPr indent="-152400" lvl="3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Finiteness         :   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algorithm terminates after a finite number of steps.</a:t>
            </a:r>
            <a:endParaRPr/>
          </a:p>
          <a:p>
            <a:pPr indent="-152400" lvl="3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Effectiveness   :   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Every step must be easily converted to program.</a:t>
            </a:r>
            <a:endParaRPr/>
          </a:p>
          <a:p>
            <a:pPr indent="-152400" lvl="3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Generality        :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 must be a general.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 txBox="1"/>
          <p:nvPr>
            <p:ph type="title"/>
          </p:nvPr>
        </p:nvSpPr>
        <p:spPr>
          <a:xfrm>
            <a:off x="398462" y="184150"/>
            <a:ext cx="10972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b="1" i="0" lang="en-US" sz="32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Algorithm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/>
          <p:nvPr/>
        </p:nvSpPr>
        <p:spPr>
          <a:xfrm>
            <a:off x="309563" y="1049338"/>
            <a:ext cx="11550650" cy="5632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Algorithms can be divided in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three basic categories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listed below</a:t>
            </a:r>
            <a:endParaRPr/>
          </a:p>
          <a:p>
            <a:pPr indent="-152400" lvl="8" marL="3657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endParaRPr/>
          </a:p>
          <a:p>
            <a:pPr indent="-152400" lvl="8" marL="3657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Selection</a:t>
            </a:r>
            <a:endParaRPr/>
          </a:p>
          <a:p>
            <a:pPr indent="-152400" lvl="8" marL="3657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FF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9999FF"/>
                </a:solidFill>
                <a:latin typeface="Calibri"/>
                <a:ea typeface="Calibri"/>
                <a:cs typeface="Calibri"/>
                <a:sym typeface="Calibri"/>
              </a:rPr>
              <a:t>Iteration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i)Sequence: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 series of </a:t>
            </a:r>
            <a:r>
              <a:rPr b="1" i="0" lang="en-US" sz="2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steps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we </a:t>
            </a:r>
            <a:r>
              <a:rPr b="1" i="0" lang="en-US" sz="2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perform one after the other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without any break.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ii)Selection: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Making a choice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b="1" i="0" lang="en-US" sz="2400" u="none" cap="none" strike="noStrik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multiple available options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 selection statement generally takes the form.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iii)Iteration: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Performing repetitive tasks.</a:t>
            </a:r>
            <a:endParaRPr/>
          </a:p>
        </p:txBody>
      </p:sp>
      <p:sp>
        <p:nvSpPr>
          <p:cNvPr id="183" name="Google Shape;183;p14"/>
          <p:cNvSpPr txBox="1"/>
          <p:nvPr>
            <p:ph type="title"/>
          </p:nvPr>
        </p:nvSpPr>
        <p:spPr>
          <a:xfrm>
            <a:off x="398462" y="184150"/>
            <a:ext cx="10972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b="1" i="0" lang="en-US" sz="32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Types of Algorithm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/>
          <p:nvPr>
            <p:ph type="title"/>
          </p:nvPr>
        </p:nvSpPr>
        <p:spPr>
          <a:xfrm>
            <a:off x="398462" y="184150"/>
            <a:ext cx="10972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b="1" i="0" lang="en-US" sz="32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Types of Algorithm</a:t>
            </a:r>
            <a:endParaRPr/>
          </a:p>
        </p:txBody>
      </p:sp>
      <p:sp>
        <p:nvSpPr>
          <p:cNvPr id="189" name="Google Shape;189;p15"/>
          <p:cNvSpPr/>
          <p:nvPr/>
        </p:nvSpPr>
        <p:spPr>
          <a:xfrm>
            <a:off x="228600" y="1014413"/>
            <a:ext cx="5815013" cy="4343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508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514350" lvl="0" marL="51435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1" i="0" lang="en-US" sz="24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i.Sequence Algorithm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Ex:Write an algorithm for addition of 2 numbers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 Start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 Read a,b values 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4: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 Add a and b and store result to c.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5: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 Write c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6: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Stop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5"/>
          <p:cNvSpPr/>
          <p:nvPr/>
        </p:nvSpPr>
        <p:spPr>
          <a:xfrm>
            <a:off x="6200775" y="2257425"/>
            <a:ext cx="5815013" cy="430053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508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514350" lvl="0" marL="51435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1" i="0" lang="en-US" sz="2400" u="sng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i.Sequence Algorithm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Ex:write an algorithm to find sum of n natural numbers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 : Start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Step 2 : Read n value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step 3 : sai &lt;- (n*(n+1))/2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Step 4 : write sai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Step 5 : Stop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type="title"/>
          </p:nvPr>
        </p:nvSpPr>
        <p:spPr>
          <a:xfrm>
            <a:off x="398462" y="184150"/>
            <a:ext cx="10972800" cy="38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b="1" i="0" lang="en-US" sz="32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Types of Algorithm</a:t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>
            <a:off x="6343650" y="728663"/>
            <a:ext cx="5538788" cy="572452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508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b="1" i="0" lang="en-US" sz="24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ii. Selection Algorithm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ex:write an algorithm to find the given number is EVEN or ODD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n  value.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(n%2==0)then goto step4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otherwise goto step5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4: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 EVEN and go to step 6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5: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ODD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6: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top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280988" y="895350"/>
            <a:ext cx="5538787" cy="56673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508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b="1" i="0" lang="en-US" sz="24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ii. Selection Algorithm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Ex:Algorithm to find largest of two numbers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a, b  values.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a&gt;b then  go to step3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other wise go to step4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4: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 a is  Big and go to step 6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5: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b is big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6: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top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type="title"/>
          </p:nvPr>
        </p:nvSpPr>
        <p:spPr>
          <a:xfrm>
            <a:off x="398462" y="184150"/>
            <a:ext cx="10972800" cy="38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b="1" i="0" lang="en-US" sz="32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Types of Algorithm</a:t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6343650" y="728663"/>
            <a:ext cx="5538788" cy="572452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508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b="1" i="0" lang="en-US" sz="24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iii. Iteration Algorithm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ex:Write an algorithm to print EEE-B  4 times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1:Start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2:Write EEE-B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3:Write EEE-B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4:Write EEE-B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5:Write EEE-B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6:Stop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280988" y="895350"/>
            <a:ext cx="5538787" cy="56673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508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1" i="0" sz="2400" u="sng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1" i="0" sz="2400" u="sng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1" i="0" sz="2400" u="sng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1" i="0" sz="2400" u="sng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1" i="0" sz="2400" u="sng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1" i="0" sz="2400" u="sng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b="1" i="0" lang="en-US" sz="24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iii. Iteration Algorithm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(condition)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while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until(conditon)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/>
          <p:nvPr>
            <p:ph idx="1" type="body"/>
          </p:nvPr>
        </p:nvSpPr>
        <p:spPr>
          <a:xfrm>
            <a:off x="549275" y="11430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400" u="none" cap="none" strike="noStrik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best way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b="1" i="0" lang="en-US" sz="2400" u="none" cap="none" strike="noStrik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understand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problem is to </a:t>
            </a:r>
            <a:r>
              <a:rPr b="1" i="0" lang="en-US" sz="2400" u="none" cap="none" strike="noStrik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draw pictures. </a:t>
            </a:r>
            <a:endParaRPr/>
          </a:p>
          <a:p>
            <a:pPr indent="-342900" lvl="0" marL="342900" marR="0" rtl="0" algn="just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Pictures  provide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with a more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complete idea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situation than a series of short word </a:t>
            </a:r>
            <a:endParaRPr/>
          </a:p>
          <a:p>
            <a:pPr indent="-342900" lvl="0" marL="342900" marR="0" rtl="0" algn="just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However, 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pictures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combined 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with text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an 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extremely powerful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 for communication and problem solving. </a:t>
            </a:r>
            <a:endParaRPr/>
          </a:p>
          <a:p>
            <a:pPr indent="-342900" lvl="0" marL="342900" marR="0" rtl="0" algn="just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Algorithms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be developed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more quickly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flow chart is built.</a:t>
            </a:r>
            <a:endParaRPr/>
          </a:p>
          <a:p>
            <a:pPr indent="-342900" lvl="0" marL="342900" marR="0" rtl="0" algn="just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By seeing a flow chart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can </a:t>
            </a:r>
            <a:r>
              <a:rPr b="1" i="0" lang="en-US" sz="24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know the operations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performed and the </a:t>
            </a:r>
            <a:r>
              <a:rPr b="1" i="0" lang="en-US" sz="24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sequence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these operations</a:t>
            </a:r>
            <a:endParaRPr/>
          </a:p>
        </p:txBody>
      </p:sp>
      <p:sp>
        <p:nvSpPr>
          <p:cNvPr id="210" name="Google Shape;210;p18"/>
          <p:cNvSpPr txBox="1"/>
          <p:nvPr/>
        </p:nvSpPr>
        <p:spPr>
          <a:xfrm>
            <a:off x="441325" y="269875"/>
            <a:ext cx="10972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b="1" i="0" lang="en-US" sz="32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Why flowchart?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/>
          <p:nvPr>
            <p:ph idx="1" type="body"/>
          </p:nvPr>
        </p:nvSpPr>
        <p:spPr>
          <a:xfrm>
            <a:off x="609600" y="1050925"/>
            <a:ext cx="10972800" cy="5075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Flowchart is a </a:t>
            </a:r>
            <a:r>
              <a:rPr b="1" i="0" lang="en-US" sz="24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graphical representation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an algorithm.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flowchart is 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 picture representation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problem solving process. 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flowchart gives a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step-by-step procedure for solution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 problem.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flowchart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shows the </a:t>
            </a:r>
            <a:r>
              <a:rPr b="1" i="0" lang="en-US" sz="2400" u="none" cap="none" strike="noStrik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steps as boxes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various kinds, and their order by </a:t>
            </a:r>
            <a:r>
              <a:rPr b="1" i="0" lang="en-US" sz="24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connecting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boxes </a:t>
            </a:r>
            <a:r>
              <a:rPr b="1" i="0" lang="en-US" sz="24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with arrows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Flowcharts </a:t>
            </a:r>
            <a:r>
              <a:rPr b="1" i="0" lang="en-US" sz="2400" u="none" cap="none" strike="noStrike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use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simple </a:t>
            </a:r>
            <a:r>
              <a:rPr b="1" i="0" lang="en-US" sz="2400" u="none" cap="none" strike="noStrike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geometric shapes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represent solution </a:t>
            </a:r>
            <a:endParaRPr/>
          </a:p>
        </p:txBody>
      </p:sp>
      <p:sp>
        <p:nvSpPr>
          <p:cNvPr id="216" name="Google Shape;216;p19"/>
          <p:cNvSpPr txBox="1"/>
          <p:nvPr/>
        </p:nvSpPr>
        <p:spPr>
          <a:xfrm>
            <a:off x="441325" y="269875"/>
            <a:ext cx="10972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b="1" i="0" lang="en-US" sz="32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Flowchart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NARAYANA\Desktop\Untitled.png" id="105" name="Google Shape;10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Google Shape;221;p20"/>
          <p:cNvGraphicFramePr/>
          <p:nvPr/>
        </p:nvGraphicFramePr>
        <p:xfrm>
          <a:off x="854075" y="1825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{5E353F72-A4F3-402A-A170-2BD8E7F664DA}</a:tableStyleId>
              </a:tblPr>
              <a:tblGrid>
                <a:gridCol w="2703500"/>
                <a:gridCol w="2671750"/>
                <a:gridCol w="5703875"/>
              </a:tblGrid>
              <a:tr h="3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Symbol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Symbol Name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Purpose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8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Oval</a:t>
                      </a:r>
                      <a:endParaRPr b="0" i="0" sz="1600" u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Start/Stop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 at the </a:t>
                      </a: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beginning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and </a:t>
                      </a: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of the flow chart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Rectangle</a:t>
                      </a:r>
                      <a:endParaRPr b="0" i="0" sz="1600" u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Process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Indicates </a:t>
                      </a: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processes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like mathematical operations.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Parallegram</a:t>
                      </a:r>
                      <a:endParaRPr b="0" i="0" sz="1600" u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Input/ Output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 for denoting program </a:t>
                      </a: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inputs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and </a:t>
                      </a: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outputs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(Read and write).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9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Diamond</a:t>
                      </a:r>
                      <a:endParaRPr b="0" i="0" sz="1600" u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Decision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 for </a:t>
                      </a: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, where answer is usually Yes or No.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Arrow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Shows </a:t>
                      </a: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relationships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between different shapes.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9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Circle</a:t>
                      </a:r>
                      <a:endParaRPr b="0" i="0" sz="1600" u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On-page Connector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Connects </a:t>
                      </a: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two or more parts 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 a flowchart.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2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 sided Rectangle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double lined rectangle is used at a point where a </a:t>
                      </a:r>
                      <a:r>
                        <a:rPr b="0" i="0" lang="en-US" sz="1800" u="non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subprogram is used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Start Stop" id="222" name="Google Shape;22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3212" y="963612"/>
            <a:ext cx="9525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cess" id="223" name="Google Shape;22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4175" y="1741487"/>
            <a:ext cx="95250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put/ Output" id="224" name="Google Shape;22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3375" y="2549525"/>
            <a:ext cx="9525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ision" id="225" name="Google Shape;225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31950" y="3160712"/>
            <a:ext cx="9525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row" id="226" name="Google Shape;226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30387" y="4192587"/>
            <a:ext cx="495300" cy="4937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n-page Connector" id="227" name="Google Shape;227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14487" y="4999037"/>
            <a:ext cx="95250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a" id="228" name="Google Shape;228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17675" y="6003925"/>
            <a:ext cx="93345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/>
        </p:nvSpPr>
        <p:spPr>
          <a:xfrm>
            <a:off x="525462" y="311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500"/>
              <a:buFont typeface="Arial"/>
              <a:buNone/>
            </a:pPr>
            <a:r>
              <a:rPr b="1" i="0" lang="en-US" sz="35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 Algorithm and Flow chart</a:t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641350" y="1785938"/>
            <a:ext cx="4043363" cy="3281362"/>
          </a:xfrm>
          <a:prstGeom prst="roundRect">
            <a:avLst>
              <a:gd fmla="val 16667" name="adj"/>
            </a:avLst>
          </a:prstGeom>
          <a:noFill/>
          <a:ln cap="flat" cmpd="sng" w="635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step1: start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step2:initialization a, b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step3: calculating sum=a+b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step4: print sum value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step5: stop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5" name="Google Shape;235;p21"/>
          <p:cNvGrpSpPr/>
          <p:nvPr/>
        </p:nvGrpSpPr>
        <p:grpSpPr>
          <a:xfrm>
            <a:off x="6054725" y="1770062"/>
            <a:ext cx="4043362" cy="3279775"/>
            <a:chOff x="6054725" y="1770063"/>
            <a:chExt cx="4043363" cy="3279775"/>
          </a:xfrm>
        </p:grpSpPr>
        <p:pic>
          <p:nvPicPr>
            <p:cNvPr descr="sum flowchart" id="236" name="Google Shape;236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472238" y="2068513"/>
              <a:ext cx="3389312" cy="26709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p21"/>
            <p:cNvSpPr/>
            <p:nvPr/>
          </p:nvSpPr>
          <p:spPr>
            <a:xfrm>
              <a:off x="6054725" y="1770063"/>
              <a:ext cx="4043363" cy="3279775"/>
            </a:xfrm>
            <a:prstGeom prst="roundRect">
              <a:avLst>
                <a:gd fmla="val 16667" name="adj"/>
              </a:avLst>
            </a:prstGeom>
            <a:noFill/>
            <a:ln cap="flat" cmpd="sng" w="63500">
              <a:solidFill>
                <a:srgbClr val="385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5262" y="-201612"/>
            <a:ext cx="4065587" cy="672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3812" y="-165100"/>
            <a:ext cx="4071937" cy="7224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00" y="-49212"/>
            <a:ext cx="3962400" cy="5827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6512" y="-201612"/>
            <a:ext cx="4267200" cy="695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00950" y="-152400"/>
            <a:ext cx="4194175" cy="722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12" y="-66675"/>
            <a:ext cx="4183062" cy="60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0575" y="-188912"/>
            <a:ext cx="5121275" cy="71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8975" y="-158750"/>
            <a:ext cx="5053012" cy="6608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>
            <p:ph type="title"/>
          </p:nvPr>
        </p:nvSpPr>
        <p:spPr>
          <a:xfrm>
            <a:off x="609600" y="260350"/>
            <a:ext cx="109728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1" i="0" lang="en-US" sz="44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Program development steps</a:t>
            </a:r>
            <a:endParaRPr/>
          </a:p>
        </p:txBody>
      </p:sp>
      <p:sp>
        <p:nvSpPr>
          <p:cNvPr id="264" name="Google Shape;264;p25"/>
          <p:cNvSpPr txBox="1"/>
          <p:nvPr>
            <p:ph idx="1" type="body"/>
          </p:nvPr>
        </p:nvSpPr>
        <p:spPr>
          <a:xfrm>
            <a:off x="900112" y="1093787"/>
            <a:ext cx="10682287" cy="561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 </a:t>
            </a:r>
            <a:r>
              <a:rPr b="1" i="0" lang="en-US" sz="2400" u="none" cap="none" strike="noStrike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C-program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to go through some </a:t>
            </a:r>
            <a:r>
              <a:rPr b="1" i="0" lang="en-US" sz="2400" u="none" cap="none" strike="noStrik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phases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its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successful execution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</a:t>
            </a:r>
            <a:r>
              <a:rPr b="1" i="0" lang="en-US" sz="2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 phases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program developing. They are ;</a:t>
            </a:r>
            <a:endParaRPr/>
          </a:p>
          <a:p>
            <a:pPr indent="-342900" lvl="0" marL="342900" marR="0" rtl="0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Editing phase						</a:t>
            </a:r>
            <a:endParaRPr/>
          </a:p>
          <a:p>
            <a:pPr indent="-342900" lvl="0" marL="342900" marR="0" rtl="0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Compilation phase					</a:t>
            </a:r>
            <a:endParaRPr/>
          </a:p>
          <a:p>
            <a:pPr indent="-342900" lvl="0" marL="342900" marR="0" rtl="0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Linking phase						</a:t>
            </a:r>
            <a:endParaRPr/>
          </a:p>
          <a:p>
            <a:pPr indent="-342900" lvl="0" marL="342900" marR="0" rtl="0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romanL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 phase						</a:t>
            </a:r>
            <a:endParaRPr/>
          </a:p>
          <a:p>
            <a:pPr indent="-1905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5"/>
          <p:cNvSpPr/>
          <p:nvPr/>
        </p:nvSpPr>
        <p:spPr>
          <a:xfrm>
            <a:off x="1116037" y="5247248"/>
            <a:ext cx="10317884" cy="118168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5"/>
          <p:cNvSpPr txBox="1"/>
          <p:nvPr/>
        </p:nvSpPr>
        <p:spPr>
          <a:xfrm>
            <a:off x="1114425" y="5545137"/>
            <a:ext cx="1531937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Editing</a:t>
            </a:r>
            <a:endParaRPr/>
          </a:p>
        </p:txBody>
      </p:sp>
      <p:cxnSp>
        <p:nvCxnSpPr>
          <p:cNvPr id="267" name="Google Shape;267;p25"/>
          <p:cNvCxnSpPr/>
          <p:nvPr/>
        </p:nvCxnSpPr>
        <p:spPr>
          <a:xfrm>
            <a:off x="2595562" y="5865812"/>
            <a:ext cx="111125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68" name="Google Shape;268;p25"/>
          <p:cNvSpPr txBox="1"/>
          <p:nvPr/>
        </p:nvSpPr>
        <p:spPr>
          <a:xfrm>
            <a:off x="3749675" y="5562600"/>
            <a:ext cx="2017712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Compiling</a:t>
            </a:r>
            <a:endParaRPr/>
          </a:p>
        </p:txBody>
      </p:sp>
      <p:cxnSp>
        <p:nvCxnSpPr>
          <p:cNvPr id="269" name="Google Shape;269;p25"/>
          <p:cNvCxnSpPr/>
          <p:nvPr/>
        </p:nvCxnSpPr>
        <p:spPr>
          <a:xfrm>
            <a:off x="5767387" y="5865812"/>
            <a:ext cx="1063625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70" name="Google Shape;270;p25"/>
          <p:cNvSpPr txBox="1"/>
          <p:nvPr/>
        </p:nvSpPr>
        <p:spPr>
          <a:xfrm>
            <a:off x="6850062" y="5580062"/>
            <a:ext cx="147637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Linking</a:t>
            </a: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 flipH="1" rot="10800000">
            <a:off x="8326437" y="5865812"/>
            <a:ext cx="917575" cy="635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72" name="Google Shape;272;p25"/>
          <p:cNvSpPr txBox="1"/>
          <p:nvPr/>
        </p:nvSpPr>
        <p:spPr>
          <a:xfrm>
            <a:off x="9393237" y="5580062"/>
            <a:ext cx="203993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type="title"/>
          </p:nvPr>
        </p:nvSpPr>
        <p:spPr>
          <a:xfrm>
            <a:off x="609600" y="204787"/>
            <a:ext cx="1097280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i. Editing phase</a:t>
            </a:r>
            <a:r>
              <a:rPr b="1" i="0" lang="en-US" sz="4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278" name="Google Shape;278;p26"/>
          <p:cNvSpPr txBox="1"/>
          <p:nvPr>
            <p:ph idx="1" type="body"/>
          </p:nvPr>
        </p:nvSpPr>
        <p:spPr>
          <a:xfrm>
            <a:off x="609600" y="1068387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1" i="0" lang="en-US" sz="24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editing phase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</a:t>
            </a:r>
            <a:r>
              <a:rPr b="1" i="0" lang="en-US" sz="2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C-program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1" i="0" lang="en-US" sz="2400" u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entered or edited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a </a:t>
            </a:r>
            <a:r>
              <a:rPr b="1" i="0" lang="en-US" sz="24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text editor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</a:t>
            </a:r>
            <a:r>
              <a:rPr b="1" i="0" lang="en-US" sz="2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editing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1" i="0" lang="en-US" sz="2400" u="none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completed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file is </a:t>
            </a:r>
            <a:r>
              <a:rPr b="1" i="0" lang="en-US" sz="2400" u="non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saved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an </a:t>
            </a: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extension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.c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I.e filename.c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400" u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program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</a:t>
            </a:r>
            <a:r>
              <a:rPr b="1" i="0" lang="en-US" sz="24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entered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the file is known as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“</a:t>
            </a: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source program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400" u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source program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we enter is in </a:t>
            </a: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 level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language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i="0" sz="2400" u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6"/>
          <p:cNvSpPr/>
          <p:nvPr/>
        </p:nvSpPr>
        <p:spPr>
          <a:xfrm>
            <a:off x="7765366" y="2658794"/>
            <a:ext cx="3615396" cy="191320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6"/>
          <p:cNvSpPr txBox="1"/>
          <p:nvPr/>
        </p:nvSpPr>
        <p:spPr>
          <a:xfrm>
            <a:off x="7569200" y="2659062"/>
            <a:ext cx="4013200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</a:t>
            </a:r>
            <a:r>
              <a:rPr b="1" i="0" lang="en-US" sz="20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Extension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Extension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used to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differentiate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file type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program - .c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file - .txt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"/>
          <p:cNvSpPr txBox="1"/>
          <p:nvPr>
            <p:ph type="title"/>
          </p:nvPr>
        </p:nvSpPr>
        <p:spPr>
          <a:xfrm>
            <a:off x="609600" y="274637"/>
            <a:ext cx="10972800" cy="738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ii. Compilation phase</a:t>
            </a:r>
            <a:r>
              <a:rPr b="1" i="0" lang="en-US" sz="4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286" name="Google Shape;286;p27"/>
          <p:cNvSpPr txBox="1"/>
          <p:nvPr>
            <p:ph idx="1" type="body"/>
          </p:nvPr>
        </p:nvSpPr>
        <p:spPr>
          <a:xfrm>
            <a:off x="609600" y="1319212"/>
            <a:ext cx="10972800" cy="539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b="1" i="0" lang="en-US" sz="2400" u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phase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1" i="0" lang="en-US" sz="2400" u="none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carried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out by </a:t>
            </a: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4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compilation phase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>
                <a:solidFill>
                  <a:srgbClr val="9999FF"/>
                </a:solidFill>
                <a:latin typeface="Calibri"/>
                <a:ea typeface="Calibri"/>
                <a:cs typeface="Calibri"/>
                <a:sym typeface="Calibri"/>
              </a:rPr>
              <a:t>cannot proceed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until the </a:t>
            </a:r>
            <a:r>
              <a:rPr b="1" i="0" lang="en-US" sz="2400" u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source program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error free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4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compiler shows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 </a:t>
            </a:r>
            <a:r>
              <a:rPr b="1" i="0" lang="en-US" sz="2400" u="none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error message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it </a:t>
            </a:r>
            <a:r>
              <a:rPr b="1" i="0" lang="en-US" sz="2400" u="non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encounters any error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400" u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error free source code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1" i="0" lang="en-US" sz="2400" u="none">
                <a:solidFill>
                  <a:srgbClr val="77933C"/>
                </a:solidFill>
                <a:latin typeface="Calibri"/>
                <a:ea typeface="Calibri"/>
                <a:cs typeface="Calibri"/>
                <a:sym typeface="Calibri"/>
              </a:rPr>
              <a:t>translated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</a:t>
            </a: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 code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400" u="non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object code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1" i="0" lang="en-US" sz="2400" u="none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saved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an </a:t>
            </a: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extension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.obj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                           </a:t>
            </a:r>
            <a:endParaRPr b="1" i="0" sz="2400" u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400" u="non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object code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we saved is in </a:t>
            </a: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low level language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905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Introduction of Compiler Design - GeeksforGeeks" id="287" name="Google Shape;287;p27"/>
          <p:cNvSpPr txBox="1"/>
          <p:nvPr/>
        </p:nvSpPr>
        <p:spPr>
          <a:xfrm>
            <a:off x="179387" y="2254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ntroduction of Compiler Design - GeeksforGeeks" id="288" name="Google Shape;288;p27"/>
          <p:cNvSpPr txBox="1"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ntroduction of Compiler Design - GeeksforGeeks" id="289" name="Google Shape;289;p27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7"/>
          <p:cNvSpPr txBox="1"/>
          <p:nvPr/>
        </p:nvSpPr>
        <p:spPr>
          <a:xfrm>
            <a:off x="1773237" y="5246687"/>
            <a:ext cx="7723187" cy="133032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8EB4E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38100">
              <a:srgbClr val="00000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8862" y="5381625"/>
            <a:ext cx="6886575" cy="1195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>
            <p:ph type="title"/>
          </p:nvPr>
        </p:nvSpPr>
        <p:spPr>
          <a:xfrm>
            <a:off x="609600" y="274637"/>
            <a:ext cx="109728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iii. Linking phase</a:t>
            </a:r>
            <a:r>
              <a:rPr b="0" i="0" lang="en-US" sz="4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297" name="Google Shape;297;p28"/>
          <p:cNvSpPr txBox="1"/>
          <p:nvPr>
            <p:ph idx="1" type="body"/>
          </p:nvPr>
        </p:nvSpPr>
        <p:spPr>
          <a:xfrm>
            <a:off x="0" y="1125537"/>
            <a:ext cx="12192000" cy="573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1" i="0" lang="en-US" sz="2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linking phase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other program files and functions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are </a:t>
            </a:r>
            <a:r>
              <a:rPr b="1" i="0" lang="en-US" sz="2400" u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required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</a:t>
            </a:r>
            <a:r>
              <a:rPr b="1" i="0" lang="en-US" sz="2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attached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the </a:t>
            </a:r>
            <a:r>
              <a:rPr b="1" i="0" lang="en-US" sz="2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program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Linker, </a:t>
            </a:r>
            <a:r>
              <a:rPr b="1" i="0" lang="en-US" sz="24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links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 the </a:t>
            </a:r>
            <a:r>
              <a:rPr b="1" i="0" lang="en-US" sz="2400" u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files and functions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 code under execution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b="1" i="0" lang="en-US" sz="2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linker files and functions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1" i="0" lang="en-US" sz="2400" u="none">
                <a:solidFill>
                  <a:srgbClr val="953735"/>
                </a:solidFill>
                <a:latin typeface="Calibri"/>
                <a:ea typeface="Calibri"/>
                <a:cs typeface="Calibri"/>
                <a:sym typeface="Calibri"/>
              </a:rPr>
              <a:t>depended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the </a:t>
            </a: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Linker are </a:t>
            </a:r>
            <a:r>
              <a:rPr b="1" i="0" lang="en-US" sz="2400" u="none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2 types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They are;</a:t>
            </a:r>
            <a:endParaRPr/>
          </a:p>
          <a:p>
            <a:pPr indent="-342900" lvl="0" marL="342900" marR="0" rtl="0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Pre-defined							 </a:t>
            </a:r>
            <a:endParaRPr/>
          </a:p>
          <a:p>
            <a:pPr indent="-342900" lvl="0" marL="342900" marR="0" rtl="0" algn="r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defined							</a:t>
            </a: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6654019" y="4253379"/>
            <a:ext cx="4276577" cy="191320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8"/>
          <p:cNvSpPr txBox="1"/>
          <p:nvPr/>
        </p:nvSpPr>
        <p:spPr>
          <a:xfrm>
            <a:off x="6907212" y="4498975"/>
            <a:ext cx="12938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Printf()</a:t>
            </a:r>
            <a:endParaRPr/>
          </a:p>
        </p:txBody>
      </p:sp>
      <p:sp>
        <p:nvSpPr>
          <p:cNvPr id="300" name="Google Shape;300;p28"/>
          <p:cNvSpPr txBox="1"/>
          <p:nvPr/>
        </p:nvSpPr>
        <p:spPr>
          <a:xfrm>
            <a:off x="9467850" y="4495800"/>
            <a:ext cx="12985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Stdio.h</a:t>
            </a:r>
            <a:endParaRPr/>
          </a:p>
        </p:txBody>
      </p:sp>
      <p:cxnSp>
        <p:nvCxnSpPr>
          <p:cNvPr id="301" name="Google Shape;301;p28"/>
          <p:cNvCxnSpPr/>
          <p:nvPr/>
        </p:nvCxnSpPr>
        <p:spPr>
          <a:xfrm>
            <a:off x="8328025" y="4765675"/>
            <a:ext cx="928687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02" name="Google Shape;302;p28"/>
          <p:cNvSpPr txBox="1"/>
          <p:nvPr/>
        </p:nvSpPr>
        <p:spPr>
          <a:xfrm>
            <a:off x="6973887" y="5332412"/>
            <a:ext cx="116046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Sqrt()</a:t>
            </a:r>
            <a:endParaRPr/>
          </a:p>
        </p:txBody>
      </p:sp>
      <p:cxnSp>
        <p:nvCxnSpPr>
          <p:cNvPr id="303" name="Google Shape;303;p28"/>
          <p:cNvCxnSpPr/>
          <p:nvPr/>
        </p:nvCxnSpPr>
        <p:spPr>
          <a:xfrm>
            <a:off x="8328025" y="5602287"/>
            <a:ext cx="928687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04" name="Google Shape;304;p28"/>
          <p:cNvSpPr txBox="1"/>
          <p:nvPr/>
        </p:nvSpPr>
        <p:spPr>
          <a:xfrm>
            <a:off x="9450387" y="5332412"/>
            <a:ext cx="1395412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Math.h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/>
          <p:nvPr>
            <p:ph type="title"/>
          </p:nvPr>
        </p:nvSpPr>
        <p:spPr>
          <a:xfrm>
            <a:off x="609600" y="274637"/>
            <a:ext cx="10972800" cy="793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iv. Execution phase</a:t>
            </a:r>
            <a:r>
              <a:rPr b="0" i="0" lang="en-US" sz="4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310" name="Google Shape;310;p29"/>
          <p:cNvSpPr txBox="1"/>
          <p:nvPr>
            <p:ph idx="1" type="body"/>
          </p:nvPr>
        </p:nvSpPr>
        <p:spPr>
          <a:xfrm>
            <a:off x="609600" y="1290637"/>
            <a:ext cx="10972800" cy="539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1" i="0" lang="en-US" sz="2400" u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execution phase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</a:t>
            </a:r>
            <a:r>
              <a:rPr b="1" i="0" lang="en-US" sz="2400" u="none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object code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loaded into </a:t>
            </a:r>
            <a:r>
              <a:rPr b="1" i="0" lang="en-US" sz="2400" u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execution begins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</a:t>
            </a:r>
            <a:r>
              <a:rPr b="1" i="0" lang="en-US" sz="2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program contains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any </a:t>
            </a:r>
            <a:r>
              <a:rPr b="1" i="0" lang="en-US" sz="2400" u="none">
                <a:solidFill>
                  <a:srgbClr val="77933C"/>
                </a:solidFill>
                <a:latin typeface="Calibri"/>
                <a:ea typeface="Calibri"/>
                <a:cs typeface="Calibri"/>
                <a:sym typeface="Calibri"/>
              </a:rPr>
              <a:t>logical or data error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we </a:t>
            </a: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will not get desires answer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there is a need to </a:t>
            </a: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edit source program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</a:t>
            </a:r>
            <a:r>
              <a:rPr b="1" i="0" lang="en-US" sz="2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source program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1" i="0" lang="en-US" sz="2400" u="none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  <a:t>edited again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then the </a:t>
            </a: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entire process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compiling, linking and executing </a:t>
            </a: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should be done again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40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error free executable file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saved with an </a:t>
            </a: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extension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.exe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/>
          </a:p>
        </p:txBody>
      </p:sp>
      <p:sp>
        <p:nvSpPr>
          <p:cNvPr id="311" name="Google Shape;311;p29"/>
          <p:cNvSpPr/>
          <p:nvPr/>
        </p:nvSpPr>
        <p:spPr>
          <a:xfrm>
            <a:off x="1125415" y="5134707"/>
            <a:ext cx="9622302" cy="1223889"/>
          </a:xfrm>
          <a:prstGeom prst="roundRect">
            <a:avLst>
              <a:gd fmla="val 25898" name="adj"/>
            </a:avLst>
          </a:prstGeom>
          <a:solidFill>
            <a:srgbClr val="DDDDDD"/>
          </a:solidFill>
          <a:ln cap="flat" cmpd="sng" w="254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9"/>
          <p:cNvSpPr txBox="1"/>
          <p:nvPr/>
        </p:nvSpPr>
        <p:spPr>
          <a:xfrm>
            <a:off x="1139825" y="5562600"/>
            <a:ext cx="96075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code		executable file                Output</a:t>
            </a:r>
            <a:endParaRPr/>
          </a:p>
        </p:txBody>
      </p:sp>
      <p:cxnSp>
        <p:nvCxnSpPr>
          <p:cNvPr id="313" name="Google Shape;313;p29"/>
          <p:cNvCxnSpPr/>
          <p:nvPr/>
        </p:nvCxnSpPr>
        <p:spPr>
          <a:xfrm>
            <a:off x="4360862" y="5792787"/>
            <a:ext cx="928687" cy="0"/>
          </a:xfrm>
          <a:prstGeom prst="straightConnector1">
            <a:avLst/>
          </a:prstGeom>
          <a:noFill/>
          <a:ln cap="flat" cmpd="sng" w="38100">
            <a:solidFill>
              <a:srgbClr val="4BACC6"/>
            </a:solidFill>
            <a:prstDash val="solid"/>
            <a:miter lim="800000"/>
            <a:headEnd len="med" w="med" type="none"/>
            <a:tailEnd len="med" w="med" type="triangl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14" name="Google Shape;314;p29"/>
          <p:cNvCxnSpPr/>
          <p:nvPr/>
        </p:nvCxnSpPr>
        <p:spPr>
          <a:xfrm>
            <a:off x="7385050" y="5792787"/>
            <a:ext cx="858837" cy="0"/>
          </a:xfrm>
          <a:prstGeom prst="straightConnector1">
            <a:avLst/>
          </a:prstGeom>
          <a:noFill/>
          <a:ln cap="flat" cmpd="sng" w="38100">
            <a:solidFill>
              <a:srgbClr val="4BACC6"/>
            </a:solidFill>
            <a:prstDash val="solid"/>
            <a:miter lim="800000"/>
            <a:headEnd len="med" w="med" type="none"/>
            <a:tailEnd len="med" w="med" type="triangl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309562" y="801687"/>
            <a:ext cx="11550650" cy="82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200"/>
              <a:buFont typeface="Calibri"/>
              <a:buNone/>
            </a:pPr>
            <a:r>
              <a:rPr b="1" i="0" lang="en-US" sz="2200" u="sng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Definition 1 :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0" i="0" lang="en-US" sz="2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 computer is an electronic machine that </a:t>
            </a:r>
            <a:r>
              <a:rPr b="1" i="0" lang="en-US" sz="2200" u="none">
                <a:solidFill>
                  <a:srgbClr val="CC3399"/>
                </a:solidFill>
                <a:latin typeface="Calibri"/>
                <a:ea typeface="Calibri"/>
                <a:cs typeface="Calibri"/>
                <a:sym typeface="Calibri"/>
              </a:rPr>
              <a:t>accepts data, stores and processes data </a:t>
            </a:r>
            <a:r>
              <a:rPr b="0" i="0" lang="en-US" sz="2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into information.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alibri"/>
              <a:buNone/>
            </a:pPr>
            <a:r>
              <a:rPr b="1" i="0" lang="en-US" sz="22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Definition 2 :</a:t>
            </a:r>
            <a:r>
              <a:rPr b="1" i="0" lang="en-US" sz="22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0" i="0" lang="en-US" sz="2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 computer is a machine that </a:t>
            </a:r>
            <a:r>
              <a:rPr b="1" i="0" lang="en-US" sz="22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accepts data as input, processes that data using programs, and produce the output </a:t>
            </a:r>
            <a:r>
              <a:rPr b="0" i="0" lang="en-US" sz="2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information.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ts val="2200"/>
              <a:buFont typeface="Noto Sans Symbols"/>
              <a:buChar char="▪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data is entered into the computer, the computer processes the data to produce information which is output.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BB59"/>
              </a:buClr>
              <a:buSzPts val="2200"/>
              <a:buFont typeface="Noto Sans Symbols"/>
              <a:buChar char="▪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Example, you enter </a:t>
            </a:r>
            <a:r>
              <a:rPr b="0" i="0" lang="en-US" sz="22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2+2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the computer as </a:t>
            </a:r>
            <a:r>
              <a:rPr b="0" i="0" lang="en-US" sz="22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computer processes it and the result is </a:t>
            </a:r>
            <a:r>
              <a:rPr b="0" i="0" lang="en-US" sz="22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</a:t>
            </a:r>
            <a:r>
              <a:rPr b="0" i="0" lang="en-US" sz="22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b="0" i="0" lang="en-US" sz="2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>
            <p:ph type="title"/>
          </p:nvPr>
        </p:nvSpPr>
        <p:spPr>
          <a:xfrm>
            <a:off x="398462" y="184150"/>
            <a:ext cx="10972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b="1" i="0" lang="en-US" sz="32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Definition of Computer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/>
          <p:nvPr>
            <p:ph idx="1" type="body"/>
          </p:nvPr>
        </p:nvSpPr>
        <p:spPr>
          <a:xfrm>
            <a:off x="2638425" y="-4762"/>
            <a:ext cx="644366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                                        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 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</a:t>
            </a:r>
            <a:endParaRPr/>
          </a:p>
        </p:txBody>
      </p:sp>
      <p:sp>
        <p:nvSpPr>
          <p:cNvPr id="320" name="Google Shape;320;p30"/>
          <p:cNvSpPr/>
          <p:nvPr/>
        </p:nvSpPr>
        <p:spPr>
          <a:xfrm>
            <a:off x="4537075" y="0"/>
            <a:ext cx="2474912" cy="338137"/>
          </a:xfrm>
          <a:prstGeom prst="flowChartProcess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 ready</a:t>
            </a:r>
            <a:endParaRPr/>
          </a:p>
        </p:txBody>
      </p:sp>
      <p:cxnSp>
        <p:nvCxnSpPr>
          <p:cNvPr id="321" name="Google Shape;321;p30"/>
          <p:cNvCxnSpPr/>
          <p:nvPr/>
        </p:nvCxnSpPr>
        <p:spPr>
          <a:xfrm>
            <a:off x="5775325" y="338137"/>
            <a:ext cx="0" cy="280987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22" name="Google Shape;322;p30"/>
          <p:cNvSpPr/>
          <p:nvPr/>
        </p:nvSpPr>
        <p:spPr>
          <a:xfrm>
            <a:off x="4537075" y="647700"/>
            <a:ext cx="2474912" cy="336550"/>
          </a:xfrm>
          <a:prstGeom prst="flowChartProcess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Edit source program</a:t>
            </a:r>
            <a:endParaRPr/>
          </a:p>
        </p:txBody>
      </p:sp>
      <p:cxnSp>
        <p:nvCxnSpPr>
          <p:cNvPr id="323" name="Google Shape;323;p30"/>
          <p:cNvCxnSpPr/>
          <p:nvPr/>
        </p:nvCxnSpPr>
        <p:spPr>
          <a:xfrm>
            <a:off x="5775325" y="984250"/>
            <a:ext cx="0" cy="309562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24" name="Google Shape;324;p30"/>
          <p:cNvSpPr/>
          <p:nvPr/>
        </p:nvSpPr>
        <p:spPr>
          <a:xfrm>
            <a:off x="4537075" y="1322387"/>
            <a:ext cx="2474912" cy="338137"/>
          </a:xfrm>
          <a:prstGeom prst="flowChartProcess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Compile source program</a:t>
            </a:r>
            <a:endParaRPr/>
          </a:p>
        </p:txBody>
      </p:sp>
      <p:cxnSp>
        <p:nvCxnSpPr>
          <p:cNvPr id="325" name="Google Shape;325;p30"/>
          <p:cNvCxnSpPr/>
          <p:nvPr/>
        </p:nvCxnSpPr>
        <p:spPr>
          <a:xfrm>
            <a:off x="5775325" y="1660525"/>
            <a:ext cx="0" cy="350837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26" name="Google Shape;326;p30"/>
          <p:cNvSpPr/>
          <p:nvPr/>
        </p:nvSpPr>
        <p:spPr>
          <a:xfrm>
            <a:off x="4962525" y="2052637"/>
            <a:ext cx="1624012" cy="592137"/>
          </a:xfrm>
          <a:prstGeom prst="flowChartDecision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 error</a:t>
            </a:r>
            <a:endParaRPr/>
          </a:p>
        </p:txBody>
      </p:sp>
      <p:cxnSp>
        <p:nvCxnSpPr>
          <p:cNvPr id="327" name="Google Shape;327;p30"/>
          <p:cNvCxnSpPr/>
          <p:nvPr/>
        </p:nvCxnSpPr>
        <p:spPr>
          <a:xfrm>
            <a:off x="5775325" y="2644775"/>
            <a:ext cx="0" cy="338137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8" name="Google Shape;328;p30"/>
          <p:cNvCxnSpPr/>
          <p:nvPr/>
        </p:nvCxnSpPr>
        <p:spPr>
          <a:xfrm>
            <a:off x="6586537" y="2347912"/>
            <a:ext cx="1165225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9" name="Google Shape;329;p30"/>
          <p:cNvCxnSpPr/>
          <p:nvPr/>
        </p:nvCxnSpPr>
        <p:spPr>
          <a:xfrm rot="10800000">
            <a:off x="7737475" y="885825"/>
            <a:ext cx="14287" cy="1462087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0" name="Google Shape;330;p30"/>
          <p:cNvCxnSpPr/>
          <p:nvPr/>
        </p:nvCxnSpPr>
        <p:spPr>
          <a:xfrm rot="10800000">
            <a:off x="7167562" y="885825"/>
            <a:ext cx="5842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31" name="Google Shape;331;p30"/>
          <p:cNvSpPr/>
          <p:nvPr/>
        </p:nvSpPr>
        <p:spPr>
          <a:xfrm>
            <a:off x="4537075" y="3006725"/>
            <a:ext cx="2474912" cy="538162"/>
          </a:xfrm>
          <a:prstGeom prst="flowChartProcess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Linking with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 library</a:t>
            </a:r>
            <a:endParaRPr/>
          </a:p>
        </p:txBody>
      </p:sp>
      <p:cxnSp>
        <p:nvCxnSpPr>
          <p:cNvPr id="332" name="Google Shape;332;p30"/>
          <p:cNvCxnSpPr/>
          <p:nvPr/>
        </p:nvCxnSpPr>
        <p:spPr>
          <a:xfrm>
            <a:off x="5775325" y="3544887"/>
            <a:ext cx="0" cy="36195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33" name="Google Shape;333;p30"/>
          <p:cNvSpPr/>
          <p:nvPr/>
        </p:nvSpPr>
        <p:spPr>
          <a:xfrm>
            <a:off x="4537075" y="3930650"/>
            <a:ext cx="2474912" cy="369887"/>
          </a:xfrm>
          <a:prstGeom prst="flowChartProcess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Execute object code</a:t>
            </a:r>
            <a:endParaRPr/>
          </a:p>
        </p:txBody>
      </p:sp>
      <p:cxnSp>
        <p:nvCxnSpPr>
          <p:cNvPr id="334" name="Google Shape;334;p30"/>
          <p:cNvCxnSpPr/>
          <p:nvPr/>
        </p:nvCxnSpPr>
        <p:spPr>
          <a:xfrm>
            <a:off x="5775325" y="4300537"/>
            <a:ext cx="0" cy="369887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35" name="Google Shape;335;p30"/>
          <p:cNvSpPr/>
          <p:nvPr/>
        </p:nvSpPr>
        <p:spPr>
          <a:xfrm>
            <a:off x="4381500" y="4711700"/>
            <a:ext cx="2786062" cy="611187"/>
          </a:xfrm>
          <a:prstGeom prst="flowChartDecision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Logical/data error</a:t>
            </a:r>
            <a:endParaRPr/>
          </a:p>
        </p:txBody>
      </p:sp>
      <p:cxnSp>
        <p:nvCxnSpPr>
          <p:cNvPr id="336" name="Google Shape;336;p30"/>
          <p:cNvCxnSpPr/>
          <p:nvPr/>
        </p:nvCxnSpPr>
        <p:spPr>
          <a:xfrm>
            <a:off x="5775325" y="5322887"/>
            <a:ext cx="0" cy="411162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7" name="Google Shape;337;p30"/>
          <p:cNvCxnSpPr/>
          <p:nvPr/>
        </p:nvCxnSpPr>
        <p:spPr>
          <a:xfrm>
            <a:off x="7167562" y="5018087"/>
            <a:ext cx="1392237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8" name="Google Shape;338;p30"/>
          <p:cNvCxnSpPr/>
          <p:nvPr/>
        </p:nvCxnSpPr>
        <p:spPr>
          <a:xfrm rot="10800000">
            <a:off x="8526462" y="885825"/>
            <a:ext cx="33337" cy="4132262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9" name="Google Shape;339;p30"/>
          <p:cNvCxnSpPr/>
          <p:nvPr/>
        </p:nvCxnSpPr>
        <p:spPr>
          <a:xfrm rot="10800000">
            <a:off x="7737475" y="885825"/>
            <a:ext cx="822325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0" name="Google Shape;340;p30"/>
          <p:cNvCxnSpPr/>
          <p:nvPr/>
        </p:nvCxnSpPr>
        <p:spPr>
          <a:xfrm rot="10800000">
            <a:off x="3022600" y="5018087"/>
            <a:ext cx="1358900" cy="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1" name="Google Shape;341;p30"/>
          <p:cNvCxnSpPr/>
          <p:nvPr/>
        </p:nvCxnSpPr>
        <p:spPr>
          <a:xfrm rot="10800000">
            <a:off x="3022600" y="4116387"/>
            <a:ext cx="0" cy="90170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2" name="Google Shape;342;p30"/>
          <p:cNvCxnSpPr/>
          <p:nvPr/>
        </p:nvCxnSpPr>
        <p:spPr>
          <a:xfrm>
            <a:off x="3022600" y="4110037"/>
            <a:ext cx="1358900" cy="635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43" name="Google Shape;343;p30"/>
          <p:cNvSpPr/>
          <p:nvPr/>
        </p:nvSpPr>
        <p:spPr>
          <a:xfrm>
            <a:off x="4537075" y="5772150"/>
            <a:ext cx="2474912" cy="406400"/>
          </a:xfrm>
          <a:prstGeom prst="flowChartProcess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Correct output</a:t>
            </a:r>
            <a:endParaRPr/>
          </a:p>
        </p:txBody>
      </p:sp>
      <p:cxnSp>
        <p:nvCxnSpPr>
          <p:cNvPr id="344" name="Google Shape;344;p30"/>
          <p:cNvCxnSpPr/>
          <p:nvPr/>
        </p:nvCxnSpPr>
        <p:spPr>
          <a:xfrm>
            <a:off x="5775325" y="6178550"/>
            <a:ext cx="0" cy="311150"/>
          </a:xfrm>
          <a:prstGeom prst="straightConnector1">
            <a:avLst/>
          </a:prstGeom>
          <a:noFill/>
          <a:ln cap="flat" cmpd="sng" w="9525">
            <a:solidFill>
              <a:srgbClr val="4A7EBB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45" name="Google Shape;345;p30"/>
          <p:cNvSpPr/>
          <p:nvPr/>
        </p:nvSpPr>
        <p:spPr>
          <a:xfrm>
            <a:off x="4537075" y="6489700"/>
            <a:ext cx="2474912" cy="363537"/>
          </a:xfrm>
          <a:prstGeom prst="flowChartProcess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Stop</a:t>
            </a:r>
            <a:endParaRPr/>
          </a:p>
        </p:txBody>
      </p:sp>
      <p:sp>
        <p:nvSpPr>
          <p:cNvPr id="346" name="Google Shape;346;p30"/>
          <p:cNvSpPr txBox="1"/>
          <p:nvPr/>
        </p:nvSpPr>
        <p:spPr>
          <a:xfrm>
            <a:off x="5834062" y="5313362"/>
            <a:ext cx="117792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error</a:t>
            </a:r>
            <a:endParaRPr/>
          </a:p>
        </p:txBody>
      </p:sp>
      <p:sp>
        <p:nvSpPr>
          <p:cNvPr id="347" name="Google Shape;347;p30"/>
          <p:cNvSpPr txBox="1"/>
          <p:nvPr/>
        </p:nvSpPr>
        <p:spPr>
          <a:xfrm>
            <a:off x="5934075" y="2608262"/>
            <a:ext cx="115252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348" name="Google Shape;348;p30"/>
          <p:cNvSpPr txBox="1"/>
          <p:nvPr/>
        </p:nvSpPr>
        <p:spPr>
          <a:xfrm>
            <a:off x="6646862" y="1992312"/>
            <a:ext cx="63182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349" name="Google Shape;349;p30"/>
          <p:cNvSpPr txBox="1"/>
          <p:nvPr/>
        </p:nvSpPr>
        <p:spPr>
          <a:xfrm>
            <a:off x="3116262" y="4714875"/>
            <a:ext cx="126523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error</a:t>
            </a:r>
            <a:endParaRPr/>
          </a:p>
        </p:txBody>
      </p:sp>
      <p:sp>
        <p:nvSpPr>
          <p:cNvPr id="350" name="Google Shape;350;p30"/>
          <p:cNvSpPr txBox="1"/>
          <p:nvPr/>
        </p:nvSpPr>
        <p:spPr>
          <a:xfrm>
            <a:off x="7167562" y="4743450"/>
            <a:ext cx="151288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error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"/>
          <p:cNvSpPr/>
          <p:nvPr/>
        </p:nvSpPr>
        <p:spPr>
          <a:xfrm>
            <a:off x="283503" y="754380"/>
            <a:ext cx="11111328" cy="6740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 programming language was developed in 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1972 by Dennis Ritchie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bell laboratories of </a:t>
            </a:r>
            <a:r>
              <a:rPr b="1" i="0" lang="en-US" sz="2400" u="none" cap="none" strike="noStrik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AT&amp;T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(American Telephone &amp; Telegraph), located in the </a:t>
            </a:r>
            <a:r>
              <a:rPr b="1" i="0" lang="en-US" sz="2400" u="none" cap="none" strike="noStrik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U.S.A.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 language is a </a:t>
            </a:r>
            <a:r>
              <a:rPr b="1" i="0" lang="en-US" sz="2400" u="none" cap="none" strike="noStrike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general-purpose, high-level language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 has now become a widely used professional language for various reasons. </a:t>
            </a:r>
            <a:endParaRPr/>
          </a:p>
          <a:p>
            <a:pPr indent="-152400" lvl="5" marL="2286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Easy to learn 		</a:t>
            </a:r>
            <a:endParaRPr/>
          </a:p>
          <a:p>
            <a:pPr indent="-152400" lvl="5" marL="2286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Structured language 		</a:t>
            </a:r>
            <a:endParaRPr/>
          </a:p>
          <a:p>
            <a:pPr indent="-152400" lvl="5" marL="2286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It produces efficient programs. </a:t>
            </a:r>
            <a:endParaRPr/>
          </a:p>
          <a:p>
            <a:pPr indent="-152400" lvl="5" marL="2286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It can handle low-level activities.     </a:t>
            </a:r>
            <a:endParaRPr/>
          </a:p>
          <a:p>
            <a:pPr indent="-152400" lvl="5" marL="2286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It can be compiled on a variety of computer platforms.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1"/>
          <p:cNvSpPr txBox="1"/>
          <p:nvPr/>
        </p:nvSpPr>
        <p:spPr>
          <a:xfrm>
            <a:off x="439737" y="228600"/>
            <a:ext cx="10972800" cy="528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Arial"/>
              <a:buNone/>
            </a:pPr>
            <a:r>
              <a:rPr b="1" i="0" lang="en-US" sz="33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Introduction to Programming</a:t>
            </a:r>
            <a:endParaRPr/>
          </a:p>
        </p:txBody>
      </p:sp>
      <p:pic>
        <p:nvPicPr>
          <p:cNvPr descr="Dennis Ritchie - founder of C language" id="357" name="Google Shape;35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72775" y="1349375"/>
            <a:ext cx="141922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/>
          <p:nvPr/>
        </p:nvSpPr>
        <p:spPr>
          <a:xfrm>
            <a:off x="400050" y="871537"/>
            <a:ext cx="11331575" cy="2862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400" u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source code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written in source file is the </a:t>
            </a:r>
            <a:r>
              <a:rPr b="1" i="0" lang="en-US" sz="2400" u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human readable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program.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needs to be "compiled", </a:t>
            </a:r>
            <a:r>
              <a:rPr b="1" i="0" lang="en-US" sz="2400" u="non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converted into machine language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your CPU can actually execute the program as per instructions given.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be used to </a:t>
            </a:r>
            <a:r>
              <a:rPr b="1" i="0" lang="en-US" sz="240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compile your source code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 final executable program.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2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C- Compiler</a:t>
            </a:r>
            <a:endParaRPr/>
          </a:p>
        </p:txBody>
      </p:sp>
      <p:pic>
        <p:nvPicPr>
          <p:cNvPr descr="How does a C program executes? - GeeksforGeeks" id="365" name="Google Shape;36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2875" y="3449637"/>
            <a:ext cx="9517062" cy="31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3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437" y="533400"/>
            <a:ext cx="10409237" cy="6046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4"/>
          <p:cNvSpPr txBox="1"/>
          <p:nvPr/>
        </p:nvSpPr>
        <p:spPr>
          <a:xfrm>
            <a:off x="219075" y="914400"/>
            <a:ext cx="11512550" cy="2862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 is the </a:t>
            </a:r>
            <a:r>
              <a:rPr b="1" i="0" lang="en-US" sz="24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smallest individual unit in a 'C' program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compiler breaks a program into the smallest possible units (tokens) and proceeds to the various stages of the compilation.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token is divided into </a:t>
            </a:r>
            <a:r>
              <a:rPr b="1" i="0" lang="en-US" sz="2400" u="non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six different types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They are: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4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C-Tokens</a:t>
            </a:r>
            <a:endParaRPr/>
          </a:p>
        </p:txBody>
      </p:sp>
      <p:pic>
        <p:nvPicPr>
          <p:cNvPr descr="Tokens in C - javatpoint" id="379" name="Google Shape;37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2987" y="3686175"/>
            <a:ext cx="7145337" cy="3171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सी भाषा में टोकन्स , TOKENS in C language" id="380" name="Google Shape;38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025" y="0"/>
            <a:ext cx="1143000" cy="1042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5"/>
          <p:cNvSpPr txBox="1"/>
          <p:nvPr/>
        </p:nvSpPr>
        <p:spPr>
          <a:xfrm>
            <a:off x="261937" y="800100"/>
            <a:ext cx="1151255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Keywords are </a:t>
            </a:r>
            <a:r>
              <a:rPr b="1" i="0" lang="en-US" sz="24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pre-defined words in a C compiler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Keywords </a:t>
            </a:r>
            <a:r>
              <a:rPr b="1" i="0" lang="en-US" sz="2400" u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have fixed meanings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the meaning </a:t>
            </a:r>
            <a:r>
              <a:rPr b="1" i="0" lang="en-US" sz="2400" u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cannot be changed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also known as </a:t>
            </a:r>
            <a:r>
              <a:rPr b="1" i="0" lang="en-US" sz="2400" u="non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Reserved words, System defined words, Pre-defined words, in-built words.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a total of </a:t>
            </a:r>
            <a:r>
              <a:rPr b="1" i="0" lang="en-US" sz="2400" u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32 keywords in 'C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386" name="Google Shape;386;p35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1. Keywords</a:t>
            </a:r>
            <a:endParaRPr/>
          </a:p>
        </p:txBody>
      </p:sp>
      <p:sp>
        <p:nvSpPr>
          <p:cNvPr id="387" name="Google Shape;387;p35"/>
          <p:cNvSpPr/>
          <p:nvPr/>
        </p:nvSpPr>
        <p:spPr>
          <a:xfrm>
            <a:off x="5986462" y="2643187"/>
            <a:ext cx="5972175" cy="1100137"/>
          </a:xfrm>
          <a:prstGeom prst="roundRect">
            <a:avLst>
              <a:gd fmla="val 1080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</a:t>
            </a:r>
            <a:endParaRPr/>
          </a:p>
          <a:p>
            <a:pPr indent="-127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keywords  can’t be used as variable name.</a:t>
            </a:r>
            <a:endParaRPr/>
          </a:p>
          <a:p>
            <a:pPr indent="-1270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Keywords are written in lowercase letters</a:t>
            </a:r>
            <a:endParaRPr/>
          </a:p>
        </p:txBody>
      </p:sp>
      <p:graphicFrame>
        <p:nvGraphicFramePr>
          <p:cNvPr id="388" name="Google Shape;388;p35"/>
          <p:cNvGraphicFramePr/>
          <p:nvPr/>
        </p:nvGraphicFramePr>
        <p:xfrm>
          <a:off x="700087" y="41005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{5E353F72-A4F3-402A-A170-2BD8E7F664DA}</a:tableStyleId>
              </a:tblPr>
              <a:tblGrid>
                <a:gridCol w="1241425"/>
                <a:gridCol w="1241425"/>
                <a:gridCol w="1241425"/>
                <a:gridCol w="1241425"/>
                <a:gridCol w="1239825"/>
                <a:gridCol w="1241425"/>
                <a:gridCol w="1241425"/>
                <a:gridCol w="1241425"/>
              </a:tblGrid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break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else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long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switch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case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enum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typedef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extern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union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short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continue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signed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void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default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goto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sizeof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volatile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static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while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सी भाषा में टोकन्स , TOKENS in C language" id="389" name="Google Shape;38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0"/>
            <a:ext cx="1143000" cy="1042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6"/>
          <p:cNvSpPr txBox="1"/>
          <p:nvPr/>
        </p:nvSpPr>
        <p:spPr>
          <a:xfrm>
            <a:off x="261937" y="800100"/>
            <a:ext cx="1151255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the name says, identifiers are </a:t>
            </a:r>
            <a:r>
              <a:rPr b="1" i="0" lang="en-US" sz="2400" u="none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used to identify a particular element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program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Identifiers are the </a:t>
            </a:r>
            <a:r>
              <a:rPr b="1" i="0" lang="en-US" sz="2400" u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user-defined names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6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2. Identifiers</a:t>
            </a:r>
            <a:endParaRPr/>
          </a:p>
        </p:txBody>
      </p:sp>
      <p:sp>
        <p:nvSpPr>
          <p:cNvPr id="396" name="Google Shape;396;p36"/>
          <p:cNvSpPr/>
          <p:nvPr/>
        </p:nvSpPr>
        <p:spPr>
          <a:xfrm>
            <a:off x="471487" y="2100262"/>
            <a:ext cx="9786937" cy="971550"/>
          </a:xfrm>
          <a:prstGeom prst="roundRect">
            <a:avLst>
              <a:gd fmla="val 9891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of a variable, function, array, structure, union, file, pointer etc.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6"/>
          <p:cNvSpPr/>
          <p:nvPr/>
        </p:nvSpPr>
        <p:spPr>
          <a:xfrm>
            <a:off x="2386012" y="4100512"/>
            <a:ext cx="9201150" cy="1985962"/>
          </a:xfrm>
          <a:prstGeom prst="roundRect">
            <a:avLst>
              <a:gd fmla="val 8492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4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first character must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be an </a:t>
            </a:r>
            <a:r>
              <a:rPr b="0" i="0" lang="en-US" sz="24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alphabet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an </a:t>
            </a:r>
            <a:r>
              <a:rPr b="0" i="0" lang="en-US" sz="24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underscore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should be formed using </a:t>
            </a:r>
            <a:r>
              <a:rPr b="1" i="0" lang="en-US" sz="2400" u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only letters, numbers, or underscore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0" lang="en-US" sz="2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keyword cannot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</a:t>
            </a:r>
            <a:r>
              <a:rPr b="1" i="0" lang="en-US" sz="2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used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b="1" i="0" lang="en-US" sz="2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 identifier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</a:t>
            </a:r>
            <a:r>
              <a:rPr b="1" i="0" lang="en-US" sz="24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should not contain any space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सी भाषा में टोकन्स , TOKENS in C language" id="398" name="Google Shape;39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0"/>
            <a:ext cx="1143000" cy="1042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7"/>
          <p:cNvSpPr txBox="1"/>
          <p:nvPr/>
        </p:nvSpPr>
        <p:spPr>
          <a:xfrm>
            <a:off x="261937" y="971550"/>
            <a:ext cx="1151255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Constants refer to </a:t>
            </a:r>
            <a:r>
              <a:rPr b="1" i="0" lang="en-US" sz="2400" u="non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fixed values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the program </a:t>
            </a:r>
            <a:r>
              <a:rPr b="1" i="0" lang="en-US" sz="2400" u="non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can’t change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value </a:t>
            </a:r>
            <a:r>
              <a:rPr b="1" i="0" lang="en-US" sz="2400" u="non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during its execution.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fixed values are also called </a:t>
            </a:r>
            <a:r>
              <a:rPr b="1" i="0" lang="en-US" sz="24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literals.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define the constant  variable by using below syntax: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try to change constant  variable values after defining in C program, it gives error.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7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3. Constants</a:t>
            </a:r>
            <a:endParaRPr/>
          </a:p>
        </p:txBody>
      </p:sp>
      <p:pic>
        <p:nvPicPr>
          <p:cNvPr descr="सी भाषा में टोकन्स , TOKENS in C language" id="405" name="Google Shape;40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0"/>
            <a:ext cx="1143000" cy="1042987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7"/>
          <p:cNvSpPr/>
          <p:nvPr/>
        </p:nvSpPr>
        <p:spPr>
          <a:xfrm>
            <a:off x="2971800" y="3443287"/>
            <a:ext cx="4643437" cy="914400"/>
          </a:xfrm>
          <a:prstGeom prst="roundRect">
            <a:avLst>
              <a:gd fmla="val 10800" name="adj"/>
            </a:avLst>
          </a:prstGeom>
          <a:noFill/>
          <a:ln cap="flat" cmpd="sng" w="635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 data_type  variable_name;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8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3. Constants</a:t>
            </a:r>
            <a:endParaRPr/>
          </a:p>
        </p:txBody>
      </p:sp>
      <p:pic>
        <p:nvPicPr>
          <p:cNvPr descr="C:\Users\NARAYANA\Desktop\pic.jpg" id="412" name="Google Shape;41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262" y="1012825"/>
            <a:ext cx="9847262" cy="55006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सी भाषा में टोकन्स , TOKENS in C language" id="413" name="Google Shape;41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025" y="0"/>
            <a:ext cx="1143000" cy="1042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9"/>
          <p:cNvSpPr txBox="1"/>
          <p:nvPr/>
        </p:nvSpPr>
        <p:spPr>
          <a:xfrm>
            <a:off x="261937" y="742950"/>
            <a:ext cx="11512550" cy="572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200"/>
              <a:buFont typeface="Calibri"/>
              <a:buNone/>
            </a:pPr>
            <a:r>
              <a:rPr b="1" i="0" lang="en-US" sz="22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a) Integer Constants: </a:t>
            </a:r>
            <a:endParaRPr/>
          </a:p>
          <a:p>
            <a:pPr indent="-1397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integer constant must have </a:t>
            </a:r>
            <a:r>
              <a:rPr b="1" i="0" lang="en-US" sz="2200" u="none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at least one digit.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200"/>
              <a:buFont typeface="Calibri"/>
              <a:buNone/>
            </a:pPr>
            <a:r>
              <a:rPr b="1" i="0" lang="en-US" sz="2200" u="sng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Octal constant :</a:t>
            </a:r>
            <a:r>
              <a:rPr b="1" i="0" lang="en-US" sz="22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b="1" i="0" lang="en-US" sz="22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 of digits </a:t>
            </a:r>
            <a:r>
              <a:rPr b="0" i="0" lang="en-US" sz="2200" u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0 to 7 and leading with 0.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200"/>
              <a:buFont typeface="Calibri"/>
              <a:buNone/>
            </a:pPr>
            <a:r>
              <a:rPr b="1" i="0" lang="en-US" sz="2200" u="sng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Decimal constant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It </a:t>
            </a:r>
            <a:r>
              <a:rPr b="1" i="0" lang="en-US" sz="2200" u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consists  of digits 0 to 9 and lead with any digit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Calibri"/>
              <a:buNone/>
            </a:pPr>
            <a:r>
              <a:rPr b="1" i="0" lang="en-US" sz="22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Hexadecimal constant : </a:t>
            </a:r>
            <a:r>
              <a:rPr b="0" i="0" lang="en-US" sz="22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It </a:t>
            </a:r>
            <a:r>
              <a:rPr b="0" i="0" lang="en-US" sz="22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consists  of  digits 0 to 9 and A to F and leading with 0x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400"/>
              <a:buFont typeface="Calibri"/>
              <a:buNone/>
            </a:pPr>
            <a:r>
              <a:rPr b="1" i="0" lang="en-US" sz="2400" u="sng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endParaRPr/>
          </a:p>
          <a:p>
            <a:pPr indent="-1397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must not have a decimal point. It can either be positive or negative.</a:t>
            </a:r>
            <a:endParaRPr/>
          </a:p>
          <a:p>
            <a:pPr indent="-1397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commas or blanks are allowed within an integer constant.</a:t>
            </a:r>
            <a:endParaRPr/>
          </a:p>
          <a:p>
            <a:pPr indent="-1397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 sign precedes an integer constant, it is assumed to be positive.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9" name="Google Shape;419;p39"/>
          <p:cNvGrpSpPr/>
          <p:nvPr/>
        </p:nvGrpSpPr>
        <p:grpSpPr>
          <a:xfrm>
            <a:off x="7529512" y="1828800"/>
            <a:ext cx="3171825" cy="385762"/>
            <a:chOff x="7529513" y="1828800"/>
            <a:chExt cx="3171825" cy="385763"/>
          </a:xfrm>
        </p:grpSpPr>
        <p:sp>
          <p:nvSpPr>
            <p:cNvPr id="420" name="Google Shape;420;p39"/>
            <p:cNvSpPr/>
            <p:nvPr/>
          </p:nvSpPr>
          <p:spPr>
            <a:xfrm>
              <a:off x="8443913" y="1828800"/>
              <a:ext cx="2257425" cy="385763"/>
            </a:xfrm>
            <a:prstGeom prst="roundRect">
              <a:avLst>
                <a:gd fmla="val 10800" name="adj"/>
              </a:avLst>
            </a:prstGeom>
            <a:noFill/>
            <a:ln cap="flat" cmpd="sng" w="25400">
              <a:solidFill>
                <a:srgbClr val="385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Ex: 040, 053  </a:t>
              </a: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7529513" y="1971675"/>
              <a:ext cx="842962" cy="157163"/>
            </a:xfrm>
            <a:prstGeom prst="rightArrow">
              <a:avLst>
                <a:gd fmla="val 19586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385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39"/>
          <p:cNvGrpSpPr/>
          <p:nvPr/>
        </p:nvGrpSpPr>
        <p:grpSpPr>
          <a:xfrm>
            <a:off x="8310562" y="2452687"/>
            <a:ext cx="3171825" cy="385762"/>
            <a:chOff x="8310563" y="2452688"/>
            <a:chExt cx="3171825" cy="385762"/>
          </a:xfrm>
        </p:grpSpPr>
        <p:sp>
          <p:nvSpPr>
            <p:cNvPr id="423" name="Google Shape;423;p39"/>
            <p:cNvSpPr/>
            <p:nvPr/>
          </p:nvSpPr>
          <p:spPr>
            <a:xfrm>
              <a:off x="9224963" y="2452688"/>
              <a:ext cx="2257425" cy="385762"/>
            </a:xfrm>
            <a:prstGeom prst="roundRect">
              <a:avLst>
                <a:gd fmla="val 10800" name="adj"/>
              </a:avLst>
            </a:prstGeom>
            <a:noFill/>
            <a:ln cap="flat" cmpd="sng" w="25400">
              <a:solidFill>
                <a:srgbClr val="385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Ex: 976, 543  </a:t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8310563" y="2609850"/>
              <a:ext cx="842962" cy="157163"/>
            </a:xfrm>
            <a:prstGeom prst="rightArrow">
              <a:avLst>
                <a:gd fmla="val 19586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385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5" name="Google Shape;425;p39"/>
          <p:cNvGrpSpPr/>
          <p:nvPr/>
        </p:nvGrpSpPr>
        <p:grpSpPr>
          <a:xfrm>
            <a:off x="9258300" y="3076575"/>
            <a:ext cx="2933700" cy="609600"/>
            <a:chOff x="9258300" y="3076575"/>
            <a:chExt cx="2933700" cy="609600"/>
          </a:xfrm>
        </p:grpSpPr>
        <p:sp>
          <p:nvSpPr>
            <p:cNvPr id="426" name="Google Shape;426;p39"/>
            <p:cNvSpPr/>
            <p:nvPr/>
          </p:nvSpPr>
          <p:spPr>
            <a:xfrm>
              <a:off x="9934575" y="3076575"/>
              <a:ext cx="2257425" cy="385763"/>
            </a:xfrm>
            <a:prstGeom prst="roundRect">
              <a:avLst>
                <a:gd fmla="val 10800" name="adj"/>
              </a:avLst>
            </a:prstGeom>
            <a:noFill/>
            <a:ln cap="flat" cmpd="sng" w="25400">
              <a:solidFill>
                <a:srgbClr val="385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Ex: 0x2A5E  </a:t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9258300" y="3328988"/>
              <a:ext cx="871538" cy="357187"/>
            </a:xfrm>
            <a:prstGeom prst="curvedUpArrow">
              <a:avLst>
                <a:gd fmla="val 17174" name="adj1"/>
                <a:gd fmla="val 20494" name="adj2"/>
                <a:gd fmla="val 13886" name="adj3"/>
              </a:avLst>
            </a:prstGeom>
            <a:solidFill>
              <a:schemeClr val="accent1"/>
            </a:solidFill>
            <a:ln cap="flat" cmpd="sng" w="25400">
              <a:solidFill>
                <a:srgbClr val="385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सी भाषा में टोकन्स , TOKENS in C language" id="428" name="Google Shape;42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0"/>
            <a:ext cx="1028700" cy="957262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9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3. Constants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309563" y="801688"/>
            <a:ext cx="11550650" cy="6186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are 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five basic components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the computer which help in making this processing of data easier and convenient. 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There are five basic components which include:</a:t>
            </a:r>
            <a:endParaRPr/>
          </a:p>
          <a:p>
            <a:pPr indent="-152400" lvl="6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Input Unit</a:t>
            </a:r>
            <a:endParaRPr/>
          </a:p>
          <a:p>
            <a:pPr indent="-152400" lvl="6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CC3399"/>
                </a:solidFill>
                <a:latin typeface="Calibri"/>
                <a:ea typeface="Calibri"/>
                <a:cs typeface="Calibri"/>
                <a:sym typeface="Calibri"/>
              </a:rPr>
              <a:t>Output Unit</a:t>
            </a:r>
            <a:endParaRPr/>
          </a:p>
          <a:p>
            <a:pPr indent="-152400" lvl="6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Memory Unit</a:t>
            </a:r>
            <a:endParaRPr/>
          </a:p>
          <a:p>
            <a:pPr indent="-152400" lvl="6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Control Unit</a:t>
            </a:r>
            <a:endParaRPr/>
          </a:p>
          <a:p>
            <a:pPr indent="-152400" lvl="6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Arithmetical and Logical Unit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 txBox="1"/>
          <p:nvPr>
            <p:ph type="title"/>
          </p:nvPr>
        </p:nvSpPr>
        <p:spPr>
          <a:xfrm>
            <a:off x="398462" y="184150"/>
            <a:ext cx="10972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b="1" i="0" lang="en-US" sz="32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Components of a Computer System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0"/>
          <p:cNvSpPr txBox="1"/>
          <p:nvPr/>
        </p:nvSpPr>
        <p:spPr>
          <a:xfrm>
            <a:off x="261937" y="742950"/>
            <a:ext cx="11512550" cy="6129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alibri"/>
              <a:buNone/>
            </a:pPr>
            <a:r>
              <a:rPr b="1" i="0" lang="en-US" sz="24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b)Real constants: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must </a:t>
            </a:r>
            <a:r>
              <a:rPr b="1" i="0" lang="en-US" sz="2400" u="non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have a decimal point.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could be either </a:t>
            </a:r>
            <a:r>
              <a:rPr b="1" i="0" lang="en-US" sz="2400" u="non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positive or negative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 sign precedes an integer constant, it is assumed to be positive.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Real or Floating-point constants can be written in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two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forms:</a:t>
            </a: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                 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  Fractional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or 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form          </a:t>
            </a: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                 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ii. Exponential or Scientific 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4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i. Fractional form:</a:t>
            </a: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                 A real constant consists for a series of digits representing the </a:t>
            </a:r>
            <a:r>
              <a:rPr b="1" i="0" lang="en-US" sz="2400" u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whole part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number, </a:t>
            </a:r>
            <a:r>
              <a:rPr b="1" i="0" lang="en-US" sz="2400" u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followed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a </a:t>
            </a:r>
            <a:r>
              <a:rPr b="1" i="0" lang="en-US" sz="2400" u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decimal point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followed by </a:t>
            </a:r>
            <a:r>
              <a:rPr b="1" i="0" lang="en-US" sz="2400" u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the fractional part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       </a:t>
            </a: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Real constants (Fractional): 0.0      -0.1     +123.456       .2         2.</a:t>
            </a: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descr="सी भाषा में टोकन्स , TOKENS in C language" id="435" name="Google Shape;43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0"/>
            <a:ext cx="985837" cy="900112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40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3. Constants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1"/>
          <p:cNvSpPr txBox="1"/>
          <p:nvPr/>
        </p:nvSpPr>
        <p:spPr>
          <a:xfrm>
            <a:off x="261937" y="742950"/>
            <a:ext cx="11512550" cy="668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alibri"/>
              <a:buNone/>
            </a:pPr>
            <a:r>
              <a:rPr b="1" i="0" lang="en-US" sz="24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b)Real constants: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1" i="0" lang="en-US" sz="24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ii.Exponential form: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If the value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 constant is either </a:t>
            </a:r>
            <a:r>
              <a:rPr b="1" i="0" lang="en-US" sz="2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too small or too large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exponential form of representation of real constants is usually used.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exponential form, the real constant is represented in 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parts.</a:t>
            </a: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             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Mantissa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 -           The part </a:t>
            </a:r>
            <a:r>
              <a:rPr b="1" i="0" lang="en-US" sz="2400" u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appearing before e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mantissa is either a real number expressed in decimal notation or an integer.</a:t>
            </a: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             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      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           The </a:t>
            </a:r>
            <a:r>
              <a:rPr b="1" i="0" lang="en-US" sz="24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part following e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exponent is an integer with an optional plus or minus sign followed by a series of digits. </a:t>
            </a: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        </a:t>
            </a: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442" name="Google Shape;442;p41"/>
          <p:cNvSpPr/>
          <p:nvPr/>
        </p:nvSpPr>
        <p:spPr>
          <a:xfrm>
            <a:off x="2171700" y="5700712"/>
            <a:ext cx="8215312" cy="942975"/>
          </a:xfrm>
          <a:prstGeom prst="roundRect">
            <a:avLst>
              <a:gd fmla="val 10800" name="adj"/>
            </a:avLst>
          </a:prstGeom>
          <a:noFill/>
          <a:ln cap="flat" cmpd="sng" w="635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    </a:t>
            </a:r>
            <a:r>
              <a:rPr b="0" i="0" lang="en-US" sz="1800" u="sng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b="0" i="0" lang="en-US" sz="18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       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0.000342 can be represented in exponential form as 3.42e-4</a:t>
            </a:r>
            <a:br>
              <a:rPr b="0" i="0" lang="en-US" sz="18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                 7500000000 can be represented in exponential form as 7.5e9 or 75E8</a:t>
            </a:r>
            <a:endParaRPr/>
          </a:p>
        </p:txBody>
      </p:sp>
      <p:pic>
        <p:nvPicPr>
          <p:cNvPr descr="सी भाषा में टोकन्स , TOKENS in C language" id="443" name="Google Shape;44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0"/>
            <a:ext cx="1143000" cy="957262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1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3. Constants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/>
          <p:nvPr/>
        </p:nvSpPr>
        <p:spPr>
          <a:xfrm>
            <a:off x="261937" y="942975"/>
            <a:ext cx="11512550" cy="4662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200"/>
              <a:buFont typeface="Calibri"/>
              <a:buNone/>
            </a:pPr>
            <a:r>
              <a:rPr b="1" i="0" lang="en-US" sz="22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c)Character constants:</a:t>
            </a:r>
            <a:endParaRPr/>
          </a:p>
          <a:p>
            <a:pPr indent="-1397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character constant is a </a:t>
            </a:r>
            <a:r>
              <a:rPr b="1" i="0" lang="en-US" sz="220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single alphabet, a single digit or a single special symbol enclosed within single quotes.</a:t>
            </a:r>
            <a:endParaRPr/>
          </a:p>
          <a:p>
            <a:pPr indent="-1397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200" u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maximum length 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 character constant is </a:t>
            </a:r>
            <a:r>
              <a:rPr b="1" i="0" lang="en-US" sz="2200" u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1 character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200"/>
              <a:buFont typeface="Calibri"/>
              <a:buNone/>
            </a:pPr>
            <a:r>
              <a:rPr b="1" i="0" lang="en-US" sz="2200" u="sng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d)String constants:</a:t>
            </a:r>
            <a:endParaRPr/>
          </a:p>
          <a:p>
            <a:pPr indent="-1397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string constant is a </a:t>
            </a:r>
            <a:r>
              <a:rPr b="1" i="0" lang="en-US" sz="2200" u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single/multiple alphabet(s), digit(s), symbol(s) enclosed within double quotes.</a:t>
            </a:r>
            <a:endParaRPr/>
          </a:p>
          <a:p>
            <a:pPr indent="-1397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length of string constant is </a:t>
            </a:r>
            <a:r>
              <a:rPr b="1" i="0" lang="en-US" sz="220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minimum 1 character.</a:t>
            </a:r>
            <a:endParaRPr/>
          </a:p>
        </p:txBody>
      </p:sp>
      <p:pic>
        <p:nvPicPr>
          <p:cNvPr descr="सी भाषा में टोकन्स , TOKENS in C language" id="450" name="Google Shape;45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0"/>
            <a:ext cx="1143000" cy="1042987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2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3. Constants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3"/>
          <p:cNvSpPr txBox="1"/>
          <p:nvPr/>
        </p:nvSpPr>
        <p:spPr>
          <a:xfrm>
            <a:off x="261937" y="800100"/>
            <a:ext cx="11512550" cy="2862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alibri"/>
              <a:buNone/>
            </a:pPr>
            <a:r>
              <a:rPr b="1" i="0" lang="en-US" sz="24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e)Backslash Character Constants: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</a:t>
            </a:r>
            <a:r>
              <a:rPr b="1" i="0" lang="en-US" sz="2400" u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some characters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have </a:t>
            </a:r>
            <a:r>
              <a:rPr b="1" i="0" lang="en-US" sz="2400" u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special meaning in C language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should be </a:t>
            </a:r>
            <a:r>
              <a:rPr b="1" i="0" lang="en-US" sz="24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preceded by backslash symbol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make use of special function of them.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special characters and their purpose.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7" name="Google Shape;457;p43"/>
          <p:cNvGraphicFramePr/>
          <p:nvPr/>
        </p:nvGraphicFramePr>
        <p:xfrm>
          <a:off x="1100137" y="3471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{5E353F72-A4F3-402A-A170-2BD8E7F664DA}</a:tableStyleId>
              </a:tblPr>
              <a:tblGrid>
                <a:gridCol w="2386000"/>
                <a:gridCol w="1973250"/>
                <a:gridCol w="2413000"/>
                <a:gridCol w="2986075"/>
              </a:tblGrid>
              <a:tr h="35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3634"/>
                        </a:buClr>
                        <a:buSzPts val="2100"/>
                        <a:buFont typeface="Calibri"/>
                        <a:buNone/>
                      </a:pPr>
                      <a:r>
                        <a:rPr b="1" i="0" lang="en-US" sz="2100" u="none">
                          <a:solidFill>
                            <a:srgbClr val="94363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Backslash_character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3634"/>
                        </a:buClr>
                        <a:buSzPts val="2100"/>
                        <a:buFont typeface="Calibri"/>
                        <a:buNone/>
                      </a:pPr>
                      <a:r>
                        <a:rPr b="1" i="0" lang="en-US" sz="2100" u="none">
                          <a:solidFill>
                            <a:srgbClr val="94363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Meaning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3634"/>
                        </a:buClr>
                        <a:buSzPts val="2100"/>
                        <a:buFont typeface="Calibri"/>
                        <a:buNone/>
                      </a:pPr>
                      <a:r>
                        <a:rPr b="1" i="0" lang="en-US" sz="2100" u="none">
                          <a:solidFill>
                            <a:srgbClr val="94363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Backslash_character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43634"/>
                        </a:buClr>
                        <a:buSzPts val="2100"/>
                        <a:buFont typeface="Calibri"/>
                        <a:buNone/>
                      </a:pPr>
                      <a:r>
                        <a:rPr b="1" i="0" lang="en-US" sz="2100" u="none">
                          <a:solidFill>
                            <a:srgbClr val="94363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Meaning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\b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Backspace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\”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 quote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\f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 feed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\’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Single quote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\n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line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\\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Backslash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\r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Carriage return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\a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Alert or bell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\t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Horizontal tab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\N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Octal constant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\v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Vertical tab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\XN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Hexadecimal constant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\?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Question mark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\0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 character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सी भाषा में टोकन्स , TOKENS in C language" id="458" name="Google Shape;45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0"/>
            <a:ext cx="1143000" cy="1042987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3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3. Constants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4"/>
          <p:cNvSpPr txBox="1"/>
          <p:nvPr/>
        </p:nvSpPr>
        <p:spPr>
          <a:xfrm>
            <a:off x="319087" y="1128712"/>
            <a:ext cx="1151255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in C programming language is actually </a:t>
            </a:r>
            <a:r>
              <a:rPr b="1" i="0" lang="en-US" sz="240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group of characters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terminated by a null character '\0'.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null character indicates that </a:t>
            </a:r>
            <a:r>
              <a:rPr b="1" i="0" lang="en-US" sz="24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string has ended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Strings are always enclosed with </a:t>
            </a:r>
            <a:r>
              <a:rPr b="1" i="0" lang="en-US" sz="2400" u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double quotes("  ").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Ex:”AITAM”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4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4. Strings</a:t>
            </a:r>
            <a:endParaRPr/>
          </a:p>
        </p:txBody>
      </p:sp>
      <p:pic>
        <p:nvPicPr>
          <p:cNvPr descr="सी भाषा में टोकन्स , TOKENS in C language" id="466" name="Google Shape;46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0"/>
            <a:ext cx="1143000" cy="1042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5"/>
          <p:cNvSpPr txBox="1"/>
          <p:nvPr/>
        </p:nvSpPr>
        <p:spPr>
          <a:xfrm>
            <a:off x="261937" y="800100"/>
            <a:ext cx="11710987" cy="6186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Apart from letters and digits, there are some special characters in C, which will help you to separate code.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special symbol has a specific meaning to the C compiler.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Below are the various separators available in c language.</a:t>
            </a:r>
            <a:endParaRPr/>
          </a:p>
          <a:p>
            <a:pPr indent="-152400" lvl="2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 }  -&gt; 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Braces { and } for grouping zero or more statements into a block</a:t>
            </a:r>
            <a:endParaRPr/>
          </a:p>
          <a:p>
            <a:pPr indent="-152400" lvl="2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  )  -&gt;  </a:t>
            </a:r>
            <a:r>
              <a:rPr b="0" i="0" lang="en-US" sz="2400" u="none" cap="none" strike="noStrik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Parentheses ( and ) for specifying a precedence change in an expression.</a:t>
            </a:r>
            <a:endParaRPr/>
          </a:p>
          <a:p>
            <a:pPr indent="-152400" lvl="2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 ]  -&gt; 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Square brackets [ and ] for declaring/accessing an array element's value.</a:t>
            </a:r>
            <a:endParaRPr/>
          </a:p>
          <a:p>
            <a:pPr indent="-152400" lvl="2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;    -&gt;   </a:t>
            </a:r>
            <a:r>
              <a:rPr b="0" i="0" lang="en-US" sz="2400" u="none" cap="none" strike="noStrik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Semicolon (;) for separating one statement from another.</a:t>
            </a:r>
            <a:endParaRPr/>
          </a:p>
          <a:p>
            <a:pPr indent="-152400" lvl="2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 - &gt;  </a:t>
            </a:r>
            <a:r>
              <a:rPr b="0" i="0" lang="en-US" sz="24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Comma (,) for separating variables and initializations in a variable declaration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52400" lvl="2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  -&gt;  </a:t>
            </a:r>
            <a:r>
              <a:rPr b="0" i="0" lang="en-US" sz="2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Period/dot (.) for access a member of a structure.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5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5. Special symbols</a:t>
            </a:r>
            <a:endParaRPr/>
          </a:p>
        </p:txBody>
      </p:sp>
      <p:pic>
        <p:nvPicPr>
          <p:cNvPr descr="सी भाषा में टोकन्स , TOKENS in C language" id="473" name="Google Shape;47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0"/>
            <a:ext cx="1143000" cy="1042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6"/>
          <p:cNvSpPr txBox="1"/>
          <p:nvPr/>
        </p:nvSpPr>
        <p:spPr>
          <a:xfrm>
            <a:off x="542925" y="717550"/>
            <a:ext cx="11174412" cy="2308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is the </a:t>
            </a:r>
            <a:r>
              <a:rPr b="1" i="0" lang="en-US" sz="2400" u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name of memory location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variable is a </a:t>
            </a:r>
            <a:r>
              <a:rPr b="1" i="0" lang="en-US" sz="240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storage area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hold data.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value of the variable </a:t>
            </a:r>
            <a:r>
              <a:rPr b="1" i="0" lang="en-US" sz="24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may get change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program.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change value of a variable during execution of a program. </a:t>
            </a:r>
            <a:endParaRPr/>
          </a:p>
        </p:txBody>
      </p:sp>
      <p:sp>
        <p:nvSpPr>
          <p:cNvPr id="479" name="Google Shape;479;p46"/>
          <p:cNvSpPr txBox="1"/>
          <p:nvPr/>
        </p:nvSpPr>
        <p:spPr>
          <a:xfrm>
            <a:off x="398462" y="184150"/>
            <a:ext cx="10972800" cy="547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i="0" lang="en-US" sz="36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Variable in C</a:t>
            </a:r>
            <a:endParaRPr/>
          </a:p>
        </p:txBody>
      </p:sp>
      <p:sp>
        <p:nvSpPr>
          <p:cNvPr id="480" name="Google Shape;480;p46"/>
          <p:cNvSpPr/>
          <p:nvPr/>
        </p:nvSpPr>
        <p:spPr>
          <a:xfrm>
            <a:off x="342900" y="3629025"/>
            <a:ext cx="10944225" cy="2800350"/>
          </a:xfrm>
          <a:prstGeom prst="roundRect">
            <a:avLst>
              <a:gd fmla="val 7841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</a:t>
            </a:r>
            <a:endParaRPr/>
          </a:p>
          <a:p>
            <a:pPr indent="-1270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variable can have alphabets, digits, and underscore.</a:t>
            </a:r>
            <a:endParaRPr/>
          </a:p>
          <a:p>
            <a:pPr indent="-1270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variable name can </a:t>
            </a:r>
            <a:r>
              <a:rPr b="1" i="0" lang="en-US" sz="20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start with the alphabet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1" i="0" lang="en-US" sz="20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underscore only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It can’t start with a digit.</a:t>
            </a:r>
            <a:endParaRPr/>
          </a:p>
          <a:p>
            <a:pPr indent="-1270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Calibri"/>
              <a:buAutoNum type="arabicPeriod"/>
            </a:pPr>
            <a:r>
              <a:rPr b="1" i="0" lang="en-US" sz="200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No blank space is allowed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the variable name.</a:t>
            </a:r>
            <a:endParaRPr/>
          </a:p>
          <a:p>
            <a:pPr indent="-1270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AutoNum type="arabicPeriod"/>
            </a:pPr>
            <a:r>
              <a:rPr b="1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Keywords are not allowed as variable name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., e.g. int, void , etc.</a:t>
            </a:r>
            <a:endParaRPr/>
          </a:p>
          <a:p>
            <a:pPr indent="-1270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000"/>
              <a:buFont typeface="Calibri"/>
              <a:buAutoNum type="arabicPeriod"/>
            </a:pPr>
            <a:r>
              <a:rPr b="1" i="0" lang="en-US" sz="2000" u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Upper and lower case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 are treated as </a:t>
            </a:r>
            <a:r>
              <a:rPr b="1" i="0" lang="en-US" sz="2000" u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as C is case-sensitive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7"/>
          <p:cNvSpPr txBox="1"/>
          <p:nvPr/>
        </p:nvSpPr>
        <p:spPr>
          <a:xfrm>
            <a:off x="219075" y="871537"/>
            <a:ext cx="11512550" cy="5078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type is representation of data. Data types specifies</a:t>
            </a:r>
            <a:endParaRPr/>
          </a:p>
          <a:p>
            <a:pPr indent="-514350" lvl="4" marL="23431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alibri"/>
              <a:buAutoNum type="romanLcPeriod"/>
            </a:pP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What type of data is allowed to store?</a:t>
            </a:r>
            <a:endParaRPr/>
          </a:p>
          <a:p>
            <a:pPr indent="-514350" lvl="4" marL="23431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alibri"/>
              <a:buAutoNum type="romanLcPeriod"/>
            </a:pP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How much memory is required to allocate?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determines the type and size of data associated with variables. Following are the four data types: </a:t>
            </a:r>
            <a:endParaRPr/>
          </a:p>
          <a:p>
            <a:pPr indent="-514350" lvl="4" marL="23431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Primitive or Primary data types</a:t>
            </a:r>
            <a:endParaRPr/>
          </a:p>
          <a:p>
            <a:pPr indent="-514350" lvl="4" marL="23431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Derived data types</a:t>
            </a:r>
            <a:endParaRPr/>
          </a:p>
          <a:p>
            <a:pPr indent="-514350" lvl="4" marL="23431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User-defined data types</a:t>
            </a:r>
            <a:endParaRPr/>
          </a:p>
          <a:p>
            <a:pPr indent="-514350" lvl="4" marL="23431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Pointer data types</a:t>
            </a:r>
            <a:endParaRPr/>
          </a:p>
        </p:txBody>
      </p:sp>
      <p:sp>
        <p:nvSpPr>
          <p:cNvPr id="486" name="Google Shape;486;p47"/>
          <p:cNvSpPr txBox="1"/>
          <p:nvPr/>
        </p:nvSpPr>
        <p:spPr>
          <a:xfrm>
            <a:off x="398462" y="184150"/>
            <a:ext cx="10972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Arial"/>
              <a:buNone/>
            </a:pPr>
            <a:r>
              <a:rPr b="1" i="0" lang="en-US" sz="30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/>
          </a:p>
        </p:txBody>
      </p:sp>
      <p:pic>
        <p:nvPicPr>
          <p:cNvPr descr="Data types in C Language | SANTOSH DAHAL" id="487" name="Google Shape;48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37" y="3243262"/>
            <a:ext cx="5300662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8"/>
          <p:cNvSpPr txBox="1"/>
          <p:nvPr/>
        </p:nvSpPr>
        <p:spPr>
          <a:xfrm>
            <a:off x="219075" y="871537"/>
            <a:ext cx="11512550" cy="397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alibri"/>
              <a:buNone/>
            </a:pPr>
            <a:r>
              <a:rPr b="1" i="0" lang="en-US" sz="24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i.Character Types: 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 is used to denote a </a:t>
            </a:r>
            <a:r>
              <a:rPr b="1" i="0" lang="en-US" sz="2400" u="none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character type value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single quotations.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details of  </a:t>
            </a:r>
            <a:r>
              <a:rPr b="1" i="0" lang="en-US" sz="2400" u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character types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their </a:t>
            </a:r>
            <a:r>
              <a:rPr b="1" i="0" lang="en-US" sz="2400" u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storage sizes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0" lang="en-US" sz="2400" u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value ranges</a:t>
            </a:r>
            <a:endParaRPr/>
          </a:p>
          <a:p>
            <a:pPr indent="0" lvl="2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1.signed allows both positive (+ve) and negative (-ve) values.</a:t>
            </a:r>
            <a:endParaRPr/>
          </a:p>
          <a:p>
            <a:pPr indent="0" lvl="2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2.unsigned allows only positive (+ve) values.</a:t>
            </a:r>
            <a:endParaRPr/>
          </a:p>
          <a:p>
            <a:pPr indent="0" lvl="2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3.default data type is signed.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48"/>
          <p:cNvSpPr txBox="1"/>
          <p:nvPr/>
        </p:nvSpPr>
        <p:spPr>
          <a:xfrm>
            <a:off x="398462" y="184150"/>
            <a:ext cx="10972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Arial"/>
              <a:buNone/>
            </a:pPr>
            <a:r>
              <a:rPr b="1" i="0" lang="en-US" sz="30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/>
          </a:p>
        </p:txBody>
      </p:sp>
      <p:graphicFrame>
        <p:nvGraphicFramePr>
          <p:cNvPr id="494" name="Google Shape;494;p48"/>
          <p:cNvGraphicFramePr/>
          <p:nvPr/>
        </p:nvGraphicFramePr>
        <p:xfrm>
          <a:off x="1257300" y="428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{5E353F72-A4F3-402A-A170-2BD8E7F664DA}</a:tableStyleId>
              </a:tblPr>
              <a:tblGrid>
                <a:gridCol w="2117725"/>
                <a:gridCol w="1462075"/>
                <a:gridCol w="2100250"/>
                <a:gridCol w="4035425"/>
              </a:tblGrid>
              <a:tr h="75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504D"/>
                        </a:buClr>
                        <a:buSzPts val="2200"/>
                        <a:buFont typeface="Calibri"/>
                        <a:buNone/>
                      </a:pPr>
                      <a:r>
                        <a:rPr b="1" i="0" lang="en-US" sz="22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504D"/>
                        </a:buClr>
                        <a:buSzPts val="2200"/>
                        <a:buFont typeface="Calibri"/>
                        <a:buNone/>
                      </a:pPr>
                      <a:r>
                        <a:rPr b="1" i="0" lang="en-US" sz="22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Storage size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504D"/>
                        </a:buClr>
                        <a:buSzPts val="2200"/>
                        <a:buFont typeface="Calibri"/>
                        <a:buNone/>
                      </a:pPr>
                      <a:r>
                        <a:rPr b="1" i="0" lang="en-US" sz="22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 range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504D"/>
                        </a:buClr>
                        <a:buSzPts val="2200"/>
                        <a:buFont typeface="Calibri"/>
                        <a:buNone/>
                      </a:pPr>
                      <a:r>
                        <a:rPr b="1" i="0" lang="en-US" sz="22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byte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-128 to 127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1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gender = ‘F’;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char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byte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to 255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1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char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gender = ‘M’;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signed char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byte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-128 to 127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200"/>
                        <a:buFont typeface="Calibri"/>
                        <a:buNone/>
                      </a:pPr>
                      <a:r>
                        <a:rPr b="1" i="0" lang="en-US" sz="22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signed char</a:t>
                      </a:r>
                      <a:r>
                        <a:rPr b="0" i="0" lang="en-US" sz="22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decision = ‘Y’;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9"/>
          <p:cNvSpPr txBox="1"/>
          <p:nvPr/>
        </p:nvSpPr>
        <p:spPr>
          <a:xfrm>
            <a:off x="247650" y="571500"/>
            <a:ext cx="11512550" cy="2308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alibri"/>
              <a:buNone/>
            </a:pPr>
            <a:r>
              <a:rPr b="1" i="0" lang="en-US" sz="24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ii.Integer Types: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 type is </a:t>
            </a:r>
            <a:r>
              <a:rPr b="1" i="0" lang="en-US" sz="2400" u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used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1" i="0" lang="en-US" sz="2400" u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denote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 </a:t>
            </a:r>
            <a:r>
              <a:rPr b="1" i="0" lang="en-US" sz="2400" u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integer type  values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details of integer types with their storage sizes and value ranges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9"/>
          <p:cNvSpPr txBox="1"/>
          <p:nvPr/>
        </p:nvSpPr>
        <p:spPr>
          <a:xfrm>
            <a:off x="398462" y="184150"/>
            <a:ext cx="10972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Arial"/>
              <a:buNone/>
            </a:pPr>
            <a:r>
              <a:rPr b="1" i="0" lang="en-US" sz="30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/>
          </a:p>
        </p:txBody>
      </p:sp>
      <p:graphicFrame>
        <p:nvGraphicFramePr>
          <p:cNvPr id="501" name="Google Shape;501;p49"/>
          <p:cNvGraphicFramePr/>
          <p:nvPr/>
        </p:nvGraphicFramePr>
        <p:xfrm>
          <a:off x="614362" y="25574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{5E353F72-A4F3-402A-A170-2BD8E7F664DA}</a:tableStyleId>
              </a:tblPr>
              <a:tblGrid>
                <a:gridCol w="1930400"/>
                <a:gridCol w="1866900"/>
                <a:gridCol w="4151300"/>
                <a:gridCol w="2824150"/>
              </a:tblGrid>
              <a:tr h="34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504D"/>
                        </a:buClr>
                        <a:buSzPts val="2100"/>
                        <a:buFont typeface="Calibri"/>
                        <a:buNone/>
                      </a:pPr>
                      <a:r>
                        <a:rPr b="1" i="0" lang="en-US" sz="21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504D"/>
                        </a:buClr>
                        <a:buSzPts val="2100"/>
                        <a:buFont typeface="Calibri"/>
                        <a:buNone/>
                      </a:pPr>
                      <a:r>
                        <a:rPr b="1" i="0" lang="en-US" sz="21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Storage size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504D"/>
                        </a:buClr>
                        <a:buSzPts val="2100"/>
                        <a:buFont typeface="Calibri"/>
                        <a:buNone/>
                      </a:pPr>
                      <a:r>
                        <a:rPr b="1" i="0" lang="en-US" sz="21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 range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7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504D"/>
                        </a:buClr>
                        <a:buSzPts val="2100"/>
                        <a:buFont typeface="Calibri"/>
                        <a:buNone/>
                      </a:pPr>
                      <a:r>
                        <a:rPr b="1" i="0" lang="en-US" sz="21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signed declarations: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short  a;    (or)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short  int  a;      (or)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signed  short  a;      (or)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signed  short  int  a;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504D"/>
                        </a:buClr>
                        <a:buSzPts val="2100"/>
                        <a:buFont typeface="Calibri"/>
                        <a:buNone/>
                      </a:pPr>
                      <a:r>
                        <a:rPr b="1" i="0" lang="en-US" sz="21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declarations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 short  a;    (or)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 short  int  a;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short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bytes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-32,768 to 32,767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4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short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bytes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to 65,535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71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bytes/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byes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-32,768  to  32,767     /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-214,74,83,648  to 214,74,83,647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71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int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bytes /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bytes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 to  65,535 /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  to  429,49,67,295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715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long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bytes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-9223372036854775808  to 9223372036854775807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4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unsigned long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bytes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00"/>
                        <a:buFont typeface="Calibri"/>
                        <a:buNone/>
                      </a:pPr>
                      <a:r>
                        <a:rPr b="0" i="0" lang="en-US" sz="21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to 18446744073709551615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NARAYANA\Desktop\ddd.png" id="122" name="Google Shape;12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1962" y="1357312"/>
            <a:ext cx="8423275" cy="525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 txBox="1"/>
          <p:nvPr>
            <p:ph type="title"/>
          </p:nvPr>
        </p:nvSpPr>
        <p:spPr>
          <a:xfrm>
            <a:off x="398462" y="184150"/>
            <a:ext cx="10972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b="1" i="0" lang="en-US" sz="32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Components of a Computer System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0"/>
          <p:cNvSpPr txBox="1"/>
          <p:nvPr/>
        </p:nvSpPr>
        <p:spPr>
          <a:xfrm>
            <a:off x="219075" y="871537"/>
            <a:ext cx="11512550" cy="2308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alibri"/>
              <a:buNone/>
            </a:pPr>
            <a:r>
              <a:rPr b="1" i="0" lang="en-US" sz="24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iii.Floating-Point Types: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 data type is used to denote a </a:t>
            </a:r>
            <a:r>
              <a:rPr b="1" i="0" lang="en-US" sz="24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floating-point type values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details of floating-point types with storage sizes and value ranges and their precision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50"/>
          <p:cNvSpPr txBox="1"/>
          <p:nvPr/>
        </p:nvSpPr>
        <p:spPr>
          <a:xfrm>
            <a:off x="398462" y="184150"/>
            <a:ext cx="10972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Arial"/>
              <a:buNone/>
            </a:pPr>
            <a:r>
              <a:rPr b="1" i="0" lang="en-US" sz="30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/>
          </a:p>
        </p:txBody>
      </p:sp>
      <p:graphicFrame>
        <p:nvGraphicFramePr>
          <p:cNvPr id="508" name="Google Shape;508;p50"/>
          <p:cNvGraphicFramePr/>
          <p:nvPr/>
        </p:nvGraphicFramePr>
        <p:xfrm>
          <a:off x="742950" y="28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{5E353F72-A4F3-402A-A170-2BD8E7F664DA}</a:tableStyleId>
              </a:tblPr>
              <a:tblGrid>
                <a:gridCol w="2146300"/>
                <a:gridCol w="2320925"/>
                <a:gridCol w="3248025"/>
                <a:gridCol w="2571750"/>
              </a:tblGrid>
              <a:tr h="70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504D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504D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Storage size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504D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 range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504D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byte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3.4E-38 to 3.4E+38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decimal places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byte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1.7E-308 to 1.7E+308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 decimal places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long double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 byte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3.4E-4932 to 1.1E+4932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 decimal places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1"/>
          <p:cNvSpPr txBox="1"/>
          <p:nvPr/>
        </p:nvSpPr>
        <p:spPr>
          <a:xfrm>
            <a:off x="398462" y="184150"/>
            <a:ext cx="1097280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000"/>
              <a:buFont typeface="Arial"/>
              <a:buNone/>
            </a:pPr>
            <a:r>
              <a:rPr b="1" i="0" lang="en-US" sz="30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/>
          </a:p>
        </p:txBody>
      </p:sp>
      <p:pic>
        <p:nvPicPr>
          <p:cNvPr descr="C:\Users\NARAYANA\Desktop\Untitled.png" id="514" name="Google Shape;51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262" y="871537"/>
            <a:ext cx="10128250" cy="54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52"/>
          <p:cNvGrpSpPr/>
          <p:nvPr/>
        </p:nvGrpSpPr>
        <p:grpSpPr>
          <a:xfrm>
            <a:off x="371475" y="209550"/>
            <a:ext cx="3432175" cy="3119437"/>
            <a:chOff x="371475" y="208896"/>
            <a:chExt cx="3431927" cy="3120093"/>
          </a:xfrm>
        </p:grpSpPr>
        <p:sp>
          <p:nvSpPr>
            <p:cNvPr id="520" name="Google Shape;520;p52"/>
            <p:cNvSpPr txBox="1"/>
            <p:nvPr/>
          </p:nvSpPr>
          <p:spPr>
            <a:xfrm>
              <a:off x="534302" y="208896"/>
              <a:ext cx="3269100" cy="446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Calibri"/>
                <a:buNone/>
              </a:pPr>
              <a:r>
                <a:rPr b="1" i="0" lang="en-US" sz="2000" u="sng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1.Single Variable  declaration</a:t>
              </a:r>
              <a:endParaRPr/>
            </a:p>
          </p:txBody>
        </p:sp>
        <p:sp>
          <p:nvSpPr>
            <p:cNvPr id="521" name="Google Shape;521;p52"/>
            <p:cNvSpPr/>
            <p:nvPr/>
          </p:nvSpPr>
          <p:spPr>
            <a:xfrm>
              <a:off x="371475" y="856732"/>
              <a:ext cx="2843008" cy="2472257"/>
            </a:xfrm>
            <a:prstGeom prst="roundRect">
              <a:avLst>
                <a:gd fmla="val 5223" name="adj"/>
              </a:avLst>
            </a:prstGeom>
            <a:noFill/>
            <a:ln cap="flat" cmpd="sng" w="50800">
              <a:solidFill>
                <a:srgbClr val="385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r>
                <a:rPr b="1" i="0" lang="en-US" sz="1800" u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char</a:t>
              </a:r>
              <a:r>
                <a:rPr b="1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gender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r>
                <a:rPr b="0" i="0" lang="en-US" sz="1800" u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 signed  char</a:t>
              </a:r>
              <a:r>
                <a:rPr b="1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gender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r>
                <a:rPr b="0" i="0" lang="en-US" sz="1800" u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 unsigned  char</a:t>
              </a:r>
              <a:r>
                <a:rPr b="1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gender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r>
                <a:rPr b="0" i="0" lang="en-US" sz="1800" u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i="0" lang="en-US" sz="1800" u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short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  y;</a:t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F497D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i="0" lang="en-US" sz="1800" u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signed short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 data;</a:t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F497D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i="0" lang="en-US" sz="1800" u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unsigned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 short;</a:t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float</a:t>
              </a:r>
              <a:r>
                <a:rPr b="1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sgpa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2" name="Google Shape;522;p52"/>
          <p:cNvGrpSpPr/>
          <p:nvPr/>
        </p:nvGrpSpPr>
        <p:grpSpPr>
          <a:xfrm>
            <a:off x="195262" y="3802062"/>
            <a:ext cx="3676650" cy="2698750"/>
            <a:chOff x="195264" y="3801547"/>
            <a:chExt cx="3676650" cy="2699265"/>
          </a:xfrm>
        </p:grpSpPr>
        <p:grpSp>
          <p:nvGrpSpPr>
            <p:cNvPr id="523" name="Google Shape;523;p52"/>
            <p:cNvGrpSpPr/>
            <p:nvPr/>
          </p:nvGrpSpPr>
          <p:grpSpPr>
            <a:xfrm>
              <a:off x="195264" y="3801547"/>
              <a:ext cx="3676650" cy="1241662"/>
              <a:chOff x="195264" y="3801547"/>
              <a:chExt cx="3676650" cy="1241662"/>
            </a:xfrm>
          </p:grpSpPr>
          <p:sp>
            <p:nvSpPr>
              <p:cNvPr id="524" name="Google Shape;524;p52"/>
              <p:cNvSpPr txBox="1"/>
              <p:nvPr/>
            </p:nvSpPr>
            <p:spPr>
              <a:xfrm>
                <a:off x="267598" y="3801547"/>
                <a:ext cx="347572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F497D"/>
                  </a:buClr>
                  <a:buSzPts val="2000"/>
                  <a:buFont typeface="Calibri"/>
                  <a:buNone/>
                </a:pPr>
                <a:r>
                  <a:rPr b="1" i="0" lang="en-US" sz="2000" u="sng">
                    <a:solidFill>
                      <a:srgbClr val="1F497D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3.Multiple variable declaration </a:t>
                </a:r>
                <a:endParaRPr/>
              </a:p>
            </p:txBody>
          </p:sp>
          <p:sp>
            <p:nvSpPr>
              <p:cNvPr id="525" name="Google Shape;525;p52"/>
              <p:cNvSpPr/>
              <p:nvPr/>
            </p:nvSpPr>
            <p:spPr>
              <a:xfrm>
                <a:off x="195264" y="4309644"/>
                <a:ext cx="3676650" cy="733565"/>
              </a:xfrm>
              <a:prstGeom prst="roundRect">
                <a:avLst>
                  <a:gd fmla="val 10800" name="adj"/>
                </a:avLst>
              </a:prstGeom>
              <a:noFill/>
              <a:ln cap="flat" cmpd="sng" w="50800">
                <a:solidFill>
                  <a:srgbClr val="385D8A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504D"/>
                  </a:buClr>
                  <a:buSzPts val="1800"/>
                  <a:buFont typeface="Calibri"/>
                  <a:buNone/>
                </a:pPr>
                <a:r>
                  <a:rPr b="1" i="0" lang="en-US" sz="1800" u="sng">
                    <a:solidFill>
                      <a:srgbClr val="C0504D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Syntax</a:t>
                </a:r>
                <a:endParaRPr b="1" i="0" sz="1800" u="sng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B050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data_type   </a:t>
                </a:r>
                <a:r>
                  <a:rPr b="1" i="0" lang="en-US" sz="1800" u="none">
                    <a:solidFill>
                      <a:srgbClr val="7030A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variable1, variable2</a:t>
                </a:r>
                <a:r>
                  <a:rPr b="1" i="0" lang="en-US" sz="1800" u="non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;</a:t>
                </a:r>
                <a:endParaRPr b="0" i="0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26" name="Google Shape;526;p52"/>
            <p:cNvSpPr/>
            <p:nvPr/>
          </p:nvSpPr>
          <p:spPr>
            <a:xfrm>
              <a:off x="738189" y="5510023"/>
              <a:ext cx="2843212" cy="990789"/>
            </a:xfrm>
            <a:prstGeom prst="roundRect">
              <a:avLst>
                <a:gd fmla="val 8811" name="adj"/>
              </a:avLst>
            </a:prstGeom>
            <a:noFill/>
            <a:ln cap="flat" cmpd="sng" w="50800">
              <a:solidFill>
                <a:srgbClr val="385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int</a:t>
              </a:r>
              <a:r>
                <a:rPr b="1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,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 data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,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 sum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float</a:t>
              </a:r>
              <a:r>
                <a:rPr b="1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avg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,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 cgpa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char</a:t>
              </a:r>
              <a:r>
                <a:rPr b="1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gender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,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 decision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endParaRPr/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7" name="Google Shape;527;p52"/>
          <p:cNvGrpSpPr/>
          <p:nvPr/>
        </p:nvGrpSpPr>
        <p:grpSpPr>
          <a:xfrm>
            <a:off x="3848100" y="280987"/>
            <a:ext cx="8115300" cy="2747962"/>
            <a:chOff x="3848102" y="280333"/>
            <a:chExt cx="8115298" cy="2748618"/>
          </a:xfrm>
        </p:grpSpPr>
        <p:grpSp>
          <p:nvGrpSpPr>
            <p:cNvPr id="528" name="Google Shape;528;p52"/>
            <p:cNvGrpSpPr/>
            <p:nvPr/>
          </p:nvGrpSpPr>
          <p:grpSpPr>
            <a:xfrm>
              <a:off x="3848102" y="280333"/>
              <a:ext cx="5575367" cy="1457673"/>
              <a:chOff x="3848102" y="280333"/>
              <a:chExt cx="5575367" cy="1457673"/>
            </a:xfrm>
          </p:grpSpPr>
          <p:sp>
            <p:nvSpPr>
              <p:cNvPr id="529" name="Google Shape;529;p52"/>
              <p:cNvSpPr txBox="1"/>
              <p:nvPr/>
            </p:nvSpPr>
            <p:spPr>
              <a:xfrm>
                <a:off x="6039786" y="280333"/>
                <a:ext cx="3383683" cy="446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2060"/>
                  </a:buClr>
                  <a:buSzPts val="2000"/>
                  <a:buFont typeface="Calibri"/>
                  <a:buNone/>
                </a:pPr>
                <a:r>
                  <a:rPr b="1" i="0" lang="en-US" sz="2000" u="sng">
                    <a:solidFill>
                      <a:srgbClr val="00206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2.Single Variable  initialization</a:t>
                </a:r>
                <a:endParaRPr/>
              </a:p>
            </p:txBody>
          </p:sp>
          <p:sp>
            <p:nvSpPr>
              <p:cNvPr id="530" name="Google Shape;530;p52"/>
              <p:cNvSpPr/>
              <p:nvPr/>
            </p:nvSpPr>
            <p:spPr>
              <a:xfrm>
                <a:off x="3848102" y="1004406"/>
                <a:ext cx="3924299" cy="733600"/>
              </a:xfrm>
              <a:prstGeom prst="roundRect">
                <a:avLst>
                  <a:gd fmla="val 10800" name="adj"/>
                </a:avLst>
              </a:prstGeom>
              <a:noFill/>
              <a:ln cap="flat" cmpd="sng" w="50800">
                <a:solidFill>
                  <a:srgbClr val="385D8A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504D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rgbClr val="C0504D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Syntax:</a:t>
                </a:r>
                <a:r>
                  <a:rPr b="1" i="0" lang="en-US" sz="1800" u="none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</a:t>
                </a:r>
                <a:endParaRPr/>
              </a:p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B050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data_type   </a:t>
                </a:r>
                <a:r>
                  <a:rPr b="1" i="0" lang="en-US" sz="1800" u="none">
                    <a:solidFill>
                      <a:srgbClr val="1F497D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variable_name</a:t>
                </a:r>
                <a:r>
                  <a:rPr b="1" i="0" lang="en-US" sz="1800" u="none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b="1" i="0" lang="en-US" sz="1800" u="none">
                    <a:solidFill>
                      <a:srgbClr val="00B0F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=</a:t>
                </a:r>
                <a:r>
                  <a:rPr b="1" i="0" lang="en-US" sz="1800" u="none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b="1" i="0" lang="en-US" sz="1800" u="none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value</a:t>
                </a:r>
                <a:r>
                  <a:rPr b="1" i="0" lang="en-US" sz="1800" u="non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;</a:t>
                </a:r>
                <a:endParaRPr b="0" i="0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1" name="Google Shape;531;p52"/>
            <p:cNvSpPr/>
            <p:nvPr/>
          </p:nvSpPr>
          <p:spPr>
            <a:xfrm>
              <a:off x="8015289" y="913896"/>
              <a:ext cx="3948111" cy="2115055"/>
            </a:xfrm>
            <a:prstGeom prst="roundRect">
              <a:avLst>
                <a:gd fmla="val 8811" name="adj"/>
              </a:avLst>
            </a:prstGeom>
            <a:noFill/>
            <a:ln cap="flat" cmpd="sng" w="50800">
              <a:solidFill>
                <a:srgbClr val="385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int</a:t>
              </a:r>
              <a:r>
                <a:rPr b="1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x = 935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i="0" lang="en-US" sz="1800" u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float</a:t>
              </a:r>
              <a:r>
                <a:rPr b="1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avg = 82.90f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i="0" lang="en-US" sz="1800" u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char</a:t>
              </a:r>
              <a:r>
                <a:rPr b="1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gender = ‘M’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i="0" lang="en-US" sz="1800" u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long</a:t>
              </a:r>
              <a:r>
                <a:rPr b="1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distance = 36467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i="0" lang="en-US" sz="1800" u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short</a:t>
              </a:r>
              <a:r>
                <a:rPr b="1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height = 48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i="0" lang="en-US" sz="1800" u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double</a:t>
              </a:r>
              <a:r>
                <a:rPr b="1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population = 234.125231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endParaRPr/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2" name="Google Shape;532;p52"/>
          <p:cNvGrpSpPr/>
          <p:nvPr/>
        </p:nvGrpSpPr>
        <p:grpSpPr>
          <a:xfrm>
            <a:off x="4605337" y="3668712"/>
            <a:ext cx="7315200" cy="2717800"/>
            <a:chOff x="4605338" y="3668196"/>
            <a:chExt cx="7315200" cy="2718317"/>
          </a:xfrm>
        </p:grpSpPr>
        <p:grpSp>
          <p:nvGrpSpPr>
            <p:cNvPr id="533" name="Google Shape;533;p52"/>
            <p:cNvGrpSpPr/>
            <p:nvPr/>
          </p:nvGrpSpPr>
          <p:grpSpPr>
            <a:xfrm>
              <a:off x="4605338" y="3668196"/>
              <a:ext cx="7315200" cy="1394090"/>
              <a:chOff x="4605338" y="3668196"/>
              <a:chExt cx="7315200" cy="1394090"/>
            </a:xfrm>
          </p:grpSpPr>
          <p:sp>
            <p:nvSpPr>
              <p:cNvPr id="534" name="Google Shape;534;p52"/>
              <p:cNvSpPr txBox="1"/>
              <p:nvPr/>
            </p:nvSpPr>
            <p:spPr>
              <a:xfrm>
                <a:off x="5520636" y="3668196"/>
                <a:ext cx="527595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F497D"/>
                  </a:buClr>
                  <a:buSzPts val="2000"/>
                  <a:buFont typeface="Calibri"/>
                  <a:buNone/>
                </a:pPr>
                <a:r>
                  <a:rPr b="1" i="0" lang="en-US" sz="2000" u="sng">
                    <a:solidFill>
                      <a:srgbClr val="1F497D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4.Multiple variable </a:t>
                </a:r>
                <a:r>
                  <a:rPr b="1" i="0" lang="en-US" sz="2000" u="sng">
                    <a:solidFill>
                      <a:srgbClr val="00206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initialization</a:t>
                </a:r>
                <a:r>
                  <a:rPr b="1" i="0" lang="en-US" sz="2000" u="sng">
                    <a:solidFill>
                      <a:srgbClr val="1F497D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  <p:sp>
            <p:nvSpPr>
              <p:cNvPr id="535" name="Google Shape;535;p52"/>
              <p:cNvSpPr/>
              <p:nvPr/>
            </p:nvSpPr>
            <p:spPr>
              <a:xfrm>
                <a:off x="4605338" y="4285850"/>
                <a:ext cx="7315200" cy="776436"/>
              </a:xfrm>
              <a:prstGeom prst="roundRect">
                <a:avLst>
                  <a:gd fmla="val 10800" name="adj"/>
                </a:avLst>
              </a:prstGeom>
              <a:noFill/>
              <a:ln cap="flat" cmpd="sng" w="50800">
                <a:solidFill>
                  <a:srgbClr val="385D8A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504D"/>
                  </a:buClr>
                  <a:buSzPts val="1800"/>
                  <a:buFont typeface="Calibri"/>
                  <a:buNone/>
                </a:pPr>
                <a:r>
                  <a:rPr b="1" i="0" lang="en-US" sz="1800" u="sng">
                    <a:solidFill>
                      <a:srgbClr val="C0504D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Syntax</a:t>
                </a:r>
                <a:r>
                  <a:rPr b="1" i="0" lang="en-US" sz="1800" u="sng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</a:t>
                </a:r>
                <a:endParaRPr/>
              </a:p>
              <a:p>
                <a:pPr indent="0" lvl="0" marL="0" marR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B050"/>
                  </a:buClr>
                  <a:buSzPts val="1800"/>
                  <a:buFont typeface="Calibri"/>
                  <a:buNone/>
                </a:pPr>
                <a:r>
                  <a:rPr b="1" i="0" lang="en-US" sz="1800" u="none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data_type   </a:t>
                </a:r>
                <a:r>
                  <a:rPr b="1" i="0" lang="en-US" sz="1800" u="none">
                    <a:solidFill>
                      <a:srgbClr val="1F497D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variable-1</a:t>
                </a:r>
                <a:r>
                  <a:rPr b="1" i="0" lang="en-US" sz="1800" u="none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b="1" i="0" lang="en-US" sz="1800" u="none">
                    <a:solidFill>
                      <a:srgbClr val="00B0F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=</a:t>
                </a:r>
                <a:r>
                  <a:rPr b="1" i="0" lang="en-US" sz="1800" u="none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b="1" i="0" lang="en-US" sz="1800" u="none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value</a:t>
                </a:r>
                <a:r>
                  <a:rPr b="1" i="0" lang="en-US" sz="1800" u="non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</a:t>
                </a:r>
                <a:r>
                  <a:rPr b="1" i="0" lang="en-US" sz="1800" u="none">
                    <a:solidFill>
                      <a:srgbClr val="1F497D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variable-2</a:t>
                </a:r>
                <a:r>
                  <a:rPr b="1" i="0" lang="en-US" sz="1800" u="none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b="1" i="0" lang="en-US" sz="1800" u="none">
                    <a:solidFill>
                      <a:srgbClr val="00B0F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=</a:t>
                </a:r>
                <a:r>
                  <a:rPr b="1" i="0" lang="en-US" sz="1800" u="none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b="1" i="0" lang="en-US" sz="1800" u="none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value,</a:t>
                </a:r>
                <a:r>
                  <a:rPr b="1" i="0" lang="en-US" sz="1800" u="none">
                    <a:solidFill>
                      <a:srgbClr val="1F497D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variable-3</a:t>
                </a:r>
                <a:r>
                  <a:rPr b="1" i="0" lang="en-US" sz="1800" u="none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b="1" i="0" lang="en-US" sz="1800" u="none">
                    <a:solidFill>
                      <a:srgbClr val="00B0F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=</a:t>
                </a:r>
                <a:r>
                  <a:rPr b="1" i="0" lang="en-US" sz="1800" u="none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b="1" i="0" lang="en-US" sz="1800" u="none">
                    <a:solidFill>
                      <a:srgbClr val="0070C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value…..;</a:t>
                </a:r>
                <a:endParaRPr b="0" i="0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6" name="Google Shape;536;p52"/>
            <p:cNvSpPr/>
            <p:nvPr/>
          </p:nvSpPr>
          <p:spPr>
            <a:xfrm>
              <a:off x="6443663" y="5571970"/>
              <a:ext cx="3614737" cy="814543"/>
            </a:xfrm>
            <a:prstGeom prst="roundRect">
              <a:avLst>
                <a:gd fmla="val 8811" name="adj"/>
              </a:avLst>
            </a:prstGeom>
            <a:noFill/>
            <a:ln cap="flat" cmpd="sng" w="50800">
              <a:solidFill>
                <a:srgbClr val="385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int</a:t>
              </a:r>
              <a:r>
                <a:rPr b="1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x = 342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,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 data = -9122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,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 sum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1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i="0" lang="en-US" sz="1800" u="non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float</a:t>
              </a:r>
              <a:r>
                <a:rPr b="1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b="1" i="0" lang="en-US" sz="1800" u="none">
                  <a:solidFill>
                    <a:srgbClr val="1F497D"/>
                  </a:solidFill>
                  <a:latin typeface="Calibri"/>
                  <a:ea typeface="Calibri"/>
                  <a:cs typeface="Calibri"/>
                  <a:sym typeface="Calibri"/>
                </a:rPr>
                <a:t>avg = 78.99f, cgpa = 82.84f</a:t>
              </a:r>
              <a:r>
                <a:rPr b="1" i="0" lang="en-US" sz="1800" u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3"/>
          <p:cNvSpPr txBox="1"/>
          <p:nvPr/>
        </p:nvSpPr>
        <p:spPr>
          <a:xfrm>
            <a:off x="261937" y="800100"/>
            <a:ext cx="115125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 program is divided into different sections. There are six main sections to a basic c program. </a:t>
            </a:r>
            <a:endParaRPr/>
          </a:p>
        </p:txBody>
      </p:sp>
      <p:sp>
        <p:nvSpPr>
          <p:cNvPr id="542" name="Google Shape;542;p53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Structure of a c program</a:t>
            </a:r>
            <a:endParaRPr/>
          </a:p>
        </p:txBody>
      </p:sp>
      <p:pic>
        <p:nvPicPr>
          <p:cNvPr descr="Structure - Basic Structure Of A C Program - Edureka" id="543" name="Google Shape;54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7412" y="1557337"/>
            <a:ext cx="4257675" cy="485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sic Structure of C Programming | atnyla" id="544" name="Google Shape;544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5200" y="1371600"/>
            <a:ext cx="4513262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4"/>
          <p:cNvSpPr txBox="1"/>
          <p:nvPr/>
        </p:nvSpPr>
        <p:spPr>
          <a:xfrm>
            <a:off x="328612" y="671512"/>
            <a:ext cx="10988675" cy="6186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alibri"/>
              <a:buNone/>
            </a:pPr>
            <a:r>
              <a:rPr b="1" i="0" lang="en-US" sz="24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1.Documentation Section: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the programmer gives </a:t>
            </a:r>
            <a:r>
              <a:rPr b="1" i="0" lang="en-US" sz="2400" u="none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the name or aim of the program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known </a:t>
            </a:r>
            <a:r>
              <a:rPr b="1" i="0" lang="en-US" sz="2400" u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as comment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line provide clarity to the C source code and  allowing others to understand. Better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are 2-Types: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1.Single line comment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1" i="0" lang="en-US" sz="2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2.Multi line comment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54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Structure of a c program</a:t>
            </a:r>
            <a:endParaRPr/>
          </a:p>
        </p:txBody>
      </p:sp>
      <p:grpSp>
        <p:nvGrpSpPr>
          <p:cNvPr id="551" name="Google Shape;551;p54"/>
          <p:cNvGrpSpPr/>
          <p:nvPr/>
        </p:nvGrpSpPr>
        <p:grpSpPr>
          <a:xfrm>
            <a:off x="6510337" y="4262437"/>
            <a:ext cx="3976687" cy="2138362"/>
            <a:chOff x="6510336" y="4262437"/>
            <a:chExt cx="3976687" cy="2138361"/>
          </a:xfrm>
        </p:grpSpPr>
        <p:sp>
          <p:nvSpPr>
            <p:cNvPr id="552" name="Google Shape;552;p54"/>
            <p:cNvSpPr/>
            <p:nvPr/>
          </p:nvSpPr>
          <p:spPr>
            <a:xfrm>
              <a:off x="6510336" y="4262437"/>
              <a:ext cx="3976687" cy="909637"/>
            </a:xfrm>
            <a:prstGeom prst="roundRect">
              <a:avLst>
                <a:gd fmla="val 10800" name="adj"/>
              </a:avLst>
            </a:prstGeom>
            <a:noFill/>
            <a:ln cap="flat" cmpd="sng" w="50800">
              <a:solidFill>
                <a:srgbClr val="385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Calibri"/>
                <a:buNone/>
              </a:pPr>
              <a:r>
                <a:rPr b="0" i="0" lang="en-US" sz="2000" u="sng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Syntax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/*………………………………………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……………………………………..*/</a:t>
              </a:r>
              <a:endParaRPr/>
            </a:p>
          </p:txBody>
        </p:sp>
        <p:sp>
          <p:nvSpPr>
            <p:cNvPr id="553" name="Google Shape;553;p54"/>
            <p:cNvSpPr/>
            <p:nvPr/>
          </p:nvSpPr>
          <p:spPr>
            <a:xfrm>
              <a:off x="6548436" y="5543548"/>
              <a:ext cx="3867150" cy="857250"/>
            </a:xfrm>
            <a:prstGeom prst="roundRect">
              <a:avLst>
                <a:gd fmla="val 10800" name="adj"/>
              </a:avLst>
            </a:prstGeom>
            <a:noFill/>
            <a:ln cap="flat" cmpd="sng" w="50800">
              <a:solidFill>
                <a:srgbClr val="385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Calibri"/>
                <a:buNone/>
              </a:pPr>
              <a:r>
                <a:rPr b="0" i="0" lang="en-US" sz="2000" u="sng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Example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/* sample c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program  */</a:t>
              </a:r>
              <a:endParaRPr/>
            </a:p>
          </p:txBody>
        </p:sp>
      </p:grpSp>
      <p:grpSp>
        <p:nvGrpSpPr>
          <p:cNvPr id="554" name="Google Shape;554;p54"/>
          <p:cNvGrpSpPr/>
          <p:nvPr/>
        </p:nvGrpSpPr>
        <p:grpSpPr>
          <a:xfrm>
            <a:off x="547687" y="4357687"/>
            <a:ext cx="4000500" cy="1947862"/>
            <a:chOff x="547687" y="4357866"/>
            <a:chExt cx="4000499" cy="1947861"/>
          </a:xfrm>
        </p:grpSpPr>
        <p:sp>
          <p:nvSpPr>
            <p:cNvPr id="555" name="Google Shape;555;p54"/>
            <p:cNvSpPr/>
            <p:nvPr/>
          </p:nvSpPr>
          <p:spPr>
            <a:xfrm>
              <a:off x="547687" y="4357866"/>
              <a:ext cx="3976686" cy="723900"/>
            </a:xfrm>
            <a:prstGeom prst="roundRect">
              <a:avLst>
                <a:gd fmla="val 10800" name="adj"/>
              </a:avLst>
            </a:prstGeom>
            <a:noFill/>
            <a:ln cap="flat" cmpd="sng" w="50800">
              <a:solidFill>
                <a:srgbClr val="385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Calibri"/>
                <a:buNone/>
              </a:pPr>
              <a:r>
                <a:rPr b="0" i="0" lang="en-US" sz="2000" u="sng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Syntax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//………………………………………</a:t>
              </a:r>
              <a:endParaRPr/>
            </a:p>
          </p:txBody>
        </p:sp>
        <p:sp>
          <p:nvSpPr>
            <p:cNvPr id="556" name="Google Shape;556;p54"/>
            <p:cNvSpPr/>
            <p:nvPr/>
          </p:nvSpPr>
          <p:spPr>
            <a:xfrm>
              <a:off x="571499" y="5581827"/>
              <a:ext cx="3976687" cy="723900"/>
            </a:xfrm>
            <a:prstGeom prst="roundRect">
              <a:avLst>
                <a:gd fmla="val 10800" name="adj"/>
              </a:avLst>
            </a:prstGeom>
            <a:noFill/>
            <a:ln cap="flat" cmpd="sng" w="50800">
              <a:solidFill>
                <a:srgbClr val="385D8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Calibri"/>
                <a:buNone/>
              </a:pPr>
              <a:r>
                <a:rPr b="0" i="0" lang="en-US" sz="2000" u="sng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Example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Calibri"/>
                <a:buNone/>
              </a:pPr>
              <a:r>
                <a:rPr b="0" i="0" lang="en-US" sz="2000" u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// sample c program</a:t>
              </a:r>
              <a:endParaRPr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5"/>
          <p:cNvSpPr txBox="1"/>
          <p:nvPr/>
        </p:nvSpPr>
        <p:spPr>
          <a:xfrm>
            <a:off x="261937" y="885825"/>
            <a:ext cx="11512550" cy="6186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alibri"/>
              <a:buNone/>
            </a:pPr>
            <a:r>
              <a:rPr b="1" i="0" lang="en-US" sz="24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2.Link Section: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part of the code is </a:t>
            </a:r>
            <a:r>
              <a:rPr b="1" i="0" lang="en-US" sz="2400" u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used to declare all the header files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will be used in the program.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leads to the compiler being told to link the header files to the system libraries.  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alibri"/>
              <a:buNone/>
            </a:pPr>
            <a:r>
              <a:rPr b="1" i="0" lang="en-US" sz="24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3.Definition Section: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section, we define </a:t>
            </a:r>
            <a:r>
              <a:rPr b="1" i="0" lang="en-US" sz="240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different constants,Macros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keyword define is used in this part. Example: #define PI  3.14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55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Structure of a c program</a:t>
            </a:r>
            <a:endParaRPr/>
          </a:p>
        </p:txBody>
      </p:sp>
      <p:sp>
        <p:nvSpPr>
          <p:cNvPr id="563" name="Google Shape;563;p55"/>
          <p:cNvSpPr/>
          <p:nvPr/>
        </p:nvSpPr>
        <p:spPr>
          <a:xfrm>
            <a:off x="1162050" y="3300412"/>
            <a:ext cx="3976687" cy="1343025"/>
          </a:xfrm>
          <a:prstGeom prst="roundRect">
            <a:avLst>
              <a:gd fmla="val 6794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#include “File Name”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#include &lt;File Name&gt;</a:t>
            </a:r>
            <a:endParaRPr/>
          </a:p>
        </p:txBody>
      </p:sp>
      <p:sp>
        <p:nvSpPr>
          <p:cNvPr id="564" name="Google Shape;564;p55"/>
          <p:cNvSpPr/>
          <p:nvPr/>
        </p:nvSpPr>
        <p:spPr>
          <a:xfrm>
            <a:off x="6272212" y="3609975"/>
            <a:ext cx="3976687" cy="723900"/>
          </a:xfrm>
          <a:prstGeom prst="roundRect">
            <a:avLst>
              <a:gd fmla="val 1080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#include&lt;stdio.h&gt;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6"/>
          <p:cNvSpPr txBox="1"/>
          <p:nvPr/>
        </p:nvSpPr>
        <p:spPr>
          <a:xfrm>
            <a:off x="261937" y="800100"/>
            <a:ext cx="11512550" cy="5678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200"/>
              <a:buFont typeface="Calibri"/>
              <a:buNone/>
            </a:pPr>
            <a:r>
              <a:rPr b="1" i="0" lang="en-US" sz="22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4.Global Declaration Section: </a:t>
            </a:r>
            <a:endParaRPr/>
          </a:p>
          <a:p>
            <a:pPr indent="-1397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part of the code is the part where the </a:t>
            </a:r>
            <a:r>
              <a:rPr b="1" i="0" lang="en-US" sz="22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global variables, global functions, global structures are declared.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200"/>
              <a:buFont typeface="Calibri"/>
              <a:buNone/>
            </a:pPr>
            <a:r>
              <a:rPr b="1" i="0" lang="en-US" sz="22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5.Main Function Section: </a:t>
            </a:r>
            <a:endParaRPr/>
          </a:p>
          <a:p>
            <a:pPr indent="-1397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C-programs needs to have the main ()function. Each </a:t>
            </a:r>
            <a:r>
              <a:rPr b="1" i="0" lang="en-US" sz="2200" u="none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main function contains 2 parts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1397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0" lang="en-US" sz="2200" u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declaration part 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an </a:t>
            </a:r>
            <a:r>
              <a:rPr b="1" i="0" lang="en-US" sz="2200" u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Execution part. </a:t>
            </a:r>
            <a:endParaRPr/>
          </a:p>
          <a:p>
            <a:pPr indent="-1397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declaration part is the part where all the </a:t>
            </a:r>
            <a:r>
              <a:rPr b="1" i="0" lang="en-US" sz="2200" u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variables are declared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1397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execution part is the part where  we have </a:t>
            </a:r>
            <a:r>
              <a:rPr b="1" i="0" lang="en-US" sz="2200" u="non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to write the actual logic.</a:t>
            </a:r>
            <a:endParaRPr/>
          </a:p>
          <a:p>
            <a:pPr indent="-1397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the declaration and execution part are </a:t>
            </a:r>
            <a:r>
              <a:rPr b="1" i="0" lang="en-US" sz="2200" u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inside the curly braces.</a:t>
            </a:r>
            <a:endParaRPr/>
          </a:p>
          <a:p>
            <a:pPr indent="-1397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program </a:t>
            </a:r>
            <a:r>
              <a:rPr b="1" i="0" lang="en-US" sz="22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execution begins from the main() </a:t>
            </a: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56"/>
          <p:cNvSpPr txBox="1"/>
          <p:nvPr>
            <p:ph type="title"/>
          </p:nvPr>
        </p:nvSpPr>
        <p:spPr>
          <a:xfrm>
            <a:off x="0" y="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Structure of a c program</a:t>
            </a:r>
            <a:endParaRPr/>
          </a:p>
        </p:txBody>
      </p:sp>
      <p:sp>
        <p:nvSpPr>
          <p:cNvPr id="571" name="Google Shape;571;p56"/>
          <p:cNvSpPr/>
          <p:nvPr/>
        </p:nvSpPr>
        <p:spPr>
          <a:xfrm>
            <a:off x="9286875" y="4014787"/>
            <a:ext cx="2157412" cy="2557462"/>
          </a:xfrm>
          <a:prstGeom prst="roundRect">
            <a:avLst>
              <a:gd fmla="val 3507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main()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……………….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……………….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……………….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……………….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7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Structure of a c program</a:t>
            </a:r>
            <a:endParaRPr/>
          </a:p>
        </p:txBody>
      </p:sp>
      <p:graphicFrame>
        <p:nvGraphicFramePr>
          <p:cNvPr id="577" name="Google Shape;577;p57"/>
          <p:cNvGraphicFramePr/>
          <p:nvPr/>
        </p:nvGraphicFramePr>
        <p:xfrm>
          <a:off x="1557337" y="145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{5E353F72-A4F3-402A-A170-2BD8E7F664DA}</a:tableStyleId>
              </a:tblPr>
              <a:tblGrid>
                <a:gridCol w="2425700"/>
                <a:gridCol w="2495550"/>
                <a:gridCol w="4565650"/>
              </a:tblGrid>
              <a:tr h="3730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</a:t>
                      </a:r>
                      <a:r>
                        <a:rPr b="1" i="0" lang="en-US" sz="2000" u="sng">
                          <a:solidFill>
                            <a:srgbClr val="1F497D"/>
                          </a:solid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Documentation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4612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/*sample program*/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6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</a:t>
                      </a:r>
                      <a:r>
                        <a:rPr b="1" i="0" lang="en-US" sz="2000" u="sng">
                          <a:solidFill>
                            <a:srgbClr val="1F497D"/>
                          </a:solid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Link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42875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#include&lt;stdio.h&gt;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</a:t>
                      </a:r>
                      <a:r>
                        <a:rPr b="1" i="0" lang="en-US" sz="2000" u="sng">
                          <a:solidFill>
                            <a:srgbClr val="1F497D"/>
                          </a:solid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Definition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#define PI  3.14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7080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</a:t>
                      </a:r>
                      <a:r>
                        <a:rPr b="1" i="0" lang="en-US" sz="2000" u="sng">
                          <a:solidFill>
                            <a:srgbClr val="1F497D"/>
                          </a:solid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Global Declarations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void  show( );</a:t>
                      </a:r>
                      <a:endParaRPr/>
                    </a:p>
                    <a:p>
                      <a:pPr indent="0" lvl="0" marL="127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 a = 10;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412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</a:t>
                      </a:r>
                      <a:r>
                        <a:rPr b="1" i="0" lang="en-US" sz="2000" u="sng">
                          <a:solidFill>
                            <a:srgbClr val="1F497D"/>
                          </a:solidFill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Main function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3025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void  main( )</a:t>
                      </a:r>
                      <a:endParaRPr/>
                    </a:p>
                    <a:p>
                      <a:pPr indent="0" lvl="0" marL="73025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  <a:endParaRPr/>
                    </a:p>
                    <a:p>
                      <a:pPr indent="0" lvl="0" marL="73025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void  show( );</a:t>
                      </a:r>
                      <a:endParaRPr/>
                    </a:p>
                    <a:p>
                      <a:pPr indent="0" lvl="0" marL="73025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4144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497D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1F497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</a:t>
                      </a:r>
                      <a:r>
                        <a:rPr b="1" i="0" lang="en-US" sz="2000" u="sng">
                          <a:solidFill>
                            <a:srgbClr val="1F497D"/>
                          </a:solidFill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Subprograms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void show( )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printf( “%d”,a);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   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pic>
        <p:nvPicPr>
          <p:cNvPr descr="Structure - Basic Structure Of A C Program - Edureka" id="578" name="Google Shape;578;p5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672262" y="1557337"/>
            <a:ext cx="4100512" cy="4471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/>
          <p:nvPr/>
        </p:nvSpPr>
        <p:spPr>
          <a:xfrm>
            <a:off x="261937" y="1042987"/>
            <a:ext cx="6867525" cy="6186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format specifiers are used in C </a:t>
            </a:r>
            <a:r>
              <a:rPr b="1" i="0" lang="en-US" sz="240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for input and output purposes.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compiler can understand that </a:t>
            </a:r>
            <a:r>
              <a:rPr b="1" i="0" lang="en-US" sz="2400" u="non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what type of data that we are reading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 the scanf() function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compiler can understand that </a:t>
            </a:r>
            <a:r>
              <a:rPr b="1" i="0" lang="en-US" sz="24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what type of data that we are printing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printf() function.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58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Format Specifiers</a:t>
            </a:r>
            <a:endParaRPr/>
          </a:p>
        </p:txBody>
      </p:sp>
      <p:graphicFrame>
        <p:nvGraphicFramePr>
          <p:cNvPr id="585" name="Google Shape;585;p58"/>
          <p:cNvGraphicFramePr/>
          <p:nvPr/>
        </p:nvGraphicFramePr>
        <p:xfrm>
          <a:off x="7743825" y="11572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{5E353F72-A4F3-402A-A170-2BD8E7F664DA}</a:tableStyleId>
              </a:tblPr>
              <a:tblGrid>
                <a:gridCol w="1957375"/>
                <a:gridCol w="2043100"/>
              </a:tblGrid>
              <a:tr h="1006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Type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Format Specifier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0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70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Character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%c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94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Signed integer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%i  or %d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%f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70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Double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%lf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90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Long double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%Lf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70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%l or %ld or %li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0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5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9"/>
          <p:cNvSpPr/>
          <p:nvPr/>
        </p:nvSpPr>
        <p:spPr>
          <a:xfrm>
            <a:off x="261938" y="800100"/>
            <a:ext cx="11512550" cy="5170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i="0" lang="en-US" sz="2800" u="sng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printf():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printf() is a library function </a:t>
            </a:r>
            <a:r>
              <a:rPr b="1" i="0" lang="en-US" sz="24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to send formatted output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 screen.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use printf() in our program, </a:t>
            </a:r>
            <a:r>
              <a:rPr b="1" i="0" lang="en-US" sz="2400" u="none" cap="none" strike="noStrik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we need to include stdio.h header file.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Printf() can be used for following 3-cases:</a:t>
            </a:r>
            <a:endParaRPr/>
          </a:p>
          <a:p>
            <a:pPr indent="-457200" lvl="5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To print text message</a:t>
            </a:r>
            <a:endParaRPr/>
          </a:p>
          <a:p>
            <a:pPr indent="-457200" lvl="5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99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To print Values</a:t>
            </a:r>
            <a:endParaRPr/>
          </a:p>
          <a:p>
            <a:pPr indent="-457200" lvl="5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To print text and Values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59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Basic Output statement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/>
        </p:nvSpPr>
        <p:spPr>
          <a:xfrm>
            <a:off x="266700" y="273050"/>
            <a:ext cx="11550650" cy="78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1" i="0" lang="en-US" sz="24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i)Input Unit</a:t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components help users </a:t>
            </a:r>
            <a:r>
              <a:rPr b="1" i="0" lang="en-US" sz="2400" u="non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enter data</a:t>
            </a:r>
            <a:r>
              <a:rPr b="0" i="0" lang="en-US" sz="24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0" lang="en-US" sz="2400" u="non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commands into a computer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data can be in the form of </a:t>
            </a:r>
            <a:r>
              <a:rPr b="1" i="0" lang="en-US" sz="2400" u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numbers, words, actions, commands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etc. 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main function of input devices is to </a:t>
            </a:r>
            <a:r>
              <a:rPr b="1" i="0" lang="en-US" sz="2400" u="none">
                <a:solidFill>
                  <a:srgbClr val="CC3399"/>
                </a:solidFill>
                <a:latin typeface="Calibri"/>
                <a:ea typeface="Calibri"/>
                <a:cs typeface="Calibri"/>
                <a:sym typeface="Calibri"/>
              </a:rPr>
              <a:t>directly enter the data into computers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1" i="0" lang="en-US" sz="24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ii)Output Unit: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processing of data, it is </a:t>
            </a:r>
            <a:r>
              <a:rPr b="1" i="0" lang="en-US" sz="2400" u="non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converted into a format which humans can understand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conversion, </a:t>
            </a:r>
            <a:r>
              <a:rPr b="1" i="0" lang="en-US" sz="2400" u="none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the output units display this data to users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6372225" y="2828925"/>
            <a:ext cx="5057775" cy="800100"/>
          </a:xfrm>
          <a:prstGeom prst="roundRect">
            <a:avLst>
              <a:gd fmla="val 10800" name="adj"/>
            </a:avLst>
          </a:prstGeom>
          <a:noFill/>
          <a:ln cap="flat" cmpd="sng" w="635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board,Mouse,Micro phone</a:t>
            </a: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6400800" y="5495925"/>
            <a:ext cx="4900612" cy="928687"/>
          </a:xfrm>
          <a:prstGeom prst="roundRect">
            <a:avLst>
              <a:gd fmla="val 10800" name="adj"/>
            </a:avLst>
          </a:prstGeom>
          <a:noFill/>
          <a:ln cap="flat" cmpd="sng" w="635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monitors, screens, printers and speakers </a:t>
            </a:r>
            <a:endParaRPr/>
          </a:p>
        </p:txBody>
      </p:sp>
      <p:pic>
        <p:nvPicPr>
          <p:cNvPr descr="MCQ Questions from Computer Hardware Concept Page 1/4 » MCQ Sets" id="131" name="Google Shape;13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7100" y="1000125"/>
            <a:ext cx="2374900" cy="11382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utput Devices - Know Computing" id="132" name="Google Shape;13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462" y="5400675"/>
            <a:ext cx="2516187" cy="112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0"/>
          <p:cNvSpPr txBox="1"/>
          <p:nvPr/>
        </p:nvSpPr>
        <p:spPr>
          <a:xfrm>
            <a:off x="261937" y="800100"/>
            <a:ext cx="11512550" cy="6432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i="0" lang="en-US" sz="2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printf():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i="0" lang="en-US" sz="2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i="0" lang="en-US" sz="2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i="0" lang="en-US" sz="2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sng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60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Basic Output statement</a:t>
            </a:r>
            <a:endParaRPr/>
          </a:p>
        </p:txBody>
      </p:sp>
      <p:sp>
        <p:nvSpPr>
          <p:cNvPr id="598" name="Google Shape;598;p60"/>
          <p:cNvSpPr/>
          <p:nvPr/>
        </p:nvSpPr>
        <p:spPr>
          <a:xfrm>
            <a:off x="819150" y="1728787"/>
            <a:ext cx="4767262" cy="685800"/>
          </a:xfrm>
          <a:prstGeom prst="roundRect">
            <a:avLst>
              <a:gd fmla="val 1080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1" i="0" lang="en-US" sz="2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printf(“………………………………………");</a:t>
            </a:r>
            <a:endParaRPr/>
          </a:p>
        </p:txBody>
      </p:sp>
      <p:sp>
        <p:nvSpPr>
          <p:cNvPr id="599" name="Google Shape;599;p60"/>
          <p:cNvSpPr/>
          <p:nvPr/>
        </p:nvSpPr>
        <p:spPr>
          <a:xfrm>
            <a:off x="6843712" y="1709737"/>
            <a:ext cx="4810125" cy="685800"/>
          </a:xfrm>
          <a:prstGeom prst="roundRect">
            <a:avLst>
              <a:gd fmla="val 1080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1" i="0" lang="en-US" sz="2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printf(“Welcome To C-Programming");</a:t>
            </a:r>
            <a:endParaRPr/>
          </a:p>
        </p:txBody>
      </p:sp>
      <p:sp>
        <p:nvSpPr>
          <p:cNvPr id="600" name="Google Shape;600;p60"/>
          <p:cNvSpPr/>
          <p:nvPr/>
        </p:nvSpPr>
        <p:spPr>
          <a:xfrm>
            <a:off x="842962" y="3309937"/>
            <a:ext cx="5657850" cy="790575"/>
          </a:xfrm>
          <a:prstGeom prst="roundRect">
            <a:avLst>
              <a:gd fmla="val 1080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1" i="0" lang="en-US" sz="2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printf(“Format Specifier“ , Name of the Variable);</a:t>
            </a:r>
            <a:endParaRPr/>
          </a:p>
        </p:txBody>
      </p:sp>
      <p:sp>
        <p:nvSpPr>
          <p:cNvPr id="601" name="Google Shape;601;p60"/>
          <p:cNvSpPr/>
          <p:nvPr/>
        </p:nvSpPr>
        <p:spPr>
          <a:xfrm>
            <a:off x="6924675" y="3390900"/>
            <a:ext cx="4810125" cy="685800"/>
          </a:xfrm>
          <a:prstGeom prst="roundRect">
            <a:avLst>
              <a:gd fmla="val 1080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1" i="0" lang="en-US" sz="2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printf(“%i“ , a);</a:t>
            </a:r>
            <a:endParaRPr/>
          </a:p>
        </p:txBody>
      </p:sp>
      <p:sp>
        <p:nvSpPr>
          <p:cNvPr id="602" name="Google Shape;602;p60"/>
          <p:cNvSpPr/>
          <p:nvPr/>
        </p:nvSpPr>
        <p:spPr>
          <a:xfrm>
            <a:off x="1071562" y="4981575"/>
            <a:ext cx="7086600" cy="685800"/>
          </a:xfrm>
          <a:prstGeom prst="roundRect">
            <a:avLst>
              <a:gd fmla="val 1080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1" i="0" lang="en-US" sz="2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printf(“Message and Format Specifier“ , Name of the Variable );</a:t>
            </a:r>
            <a:endParaRPr/>
          </a:p>
        </p:txBody>
      </p:sp>
      <p:sp>
        <p:nvSpPr>
          <p:cNvPr id="603" name="Google Shape;603;p60"/>
          <p:cNvSpPr/>
          <p:nvPr/>
        </p:nvSpPr>
        <p:spPr>
          <a:xfrm>
            <a:off x="5229225" y="5919787"/>
            <a:ext cx="5786437" cy="685800"/>
          </a:xfrm>
          <a:prstGeom prst="roundRect">
            <a:avLst>
              <a:gd fmla="val 1080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1" i="0" lang="en-US" sz="2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printf(“The result is:%i“ , res);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1"/>
          <p:cNvSpPr txBox="1"/>
          <p:nvPr/>
        </p:nvSpPr>
        <p:spPr>
          <a:xfrm>
            <a:off x="261937" y="1014412"/>
            <a:ext cx="1151255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None/>
            </a:pPr>
            <a:r>
              <a:rPr b="1" i="0" lang="en-US" sz="28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scanf( ):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is one of the commonly used function </a:t>
            </a:r>
            <a:r>
              <a:rPr b="1" i="0" lang="en-US" sz="24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to take input from the user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scanf( ) function </a:t>
            </a:r>
            <a:r>
              <a:rPr b="1" i="0" lang="en-US" sz="2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reads formatted input from the keyboard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gets the address of variable, and the value entered by the user is stored in that address.</a:t>
            </a:r>
            <a:endParaRPr/>
          </a:p>
        </p:txBody>
      </p:sp>
      <p:sp>
        <p:nvSpPr>
          <p:cNvPr id="609" name="Google Shape;609;p61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Basic Input statements</a:t>
            </a:r>
            <a:endParaRPr/>
          </a:p>
        </p:txBody>
      </p:sp>
      <p:sp>
        <p:nvSpPr>
          <p:cNvPr id="610" name="Google Shape;610;p61"/>
          <p:cNvSpPr/>
          <p:nvPr/>
        </p:nvSpPr>
        <p:spPr>
          <a:xfrm>
            <a:off x="2271712" y="3838575"/>
            <a:ext cx="7500937" cy="790575"/>
          </a:xfrm>
          <a:prstGeom prst="roundRect">
            <a:avLst>
              <a:gd fmla="val 1080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1" i="0" lang="en-US" sz="2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scanf(“Format Specifier“ , Address of the Variable);</a:t>
            </a:r>
            <a:endParaRPr/>
          </a:p>
        </p:txBody>
      </p:sp>
      <p:sp>
        <p:nvSpPr>
          <p:cNvPr id="611" name="Google Shape;611;p61"/>
          <p:cNvSpPr/>
          <p:nvPr/>
        </p:nvSpPr>
        <p:spPr>
          <a:xfrm>
            <a:off x="3767137" y="5091112"/>
            <a:ext cx="4810125" cy="685800"/>
          </a:xfrm>
          <a:prstGeom prst="roundRect">
            <a:avLst>
              <a:gd fmla="val 1080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1" i="0" lang="en-US" sz="2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scanf(“%i“ , &amp;a);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2"/>
          <p:cNvSpPr txBox="1"/>
          <p:nvPr/>
        </p:nvSpPr>
        <p:spPr>
          <a:xfrm>
            <a:off x="261937" y="800100"/>
            <a:ext cx="11512550" cy="2862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Operators are  </a:t>
            </a:r>
            <a:r>
              <a:rPr b="1" i="0" lang="en-US" sz="24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symbols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are </a:t>
            </a:r>
            <a:r>
              <a:rPr b="1" i="0" lang="en-US" sz="24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used to perform a specific operation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data.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Operations are </a:t>
            </a:r>
            <a:r>
              <a:rPr b="1" i="0" lang="en-US" sz="240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performed on operands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Operators can be classified into </a:t>
            </a:r>
            <a:r>
              <a:rPr b="1" i="0" lang="en-US" sz="24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three broad categories, according to the number of operands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used. Which are as follows: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62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6. Operators</a:t>
            </a:r>
            <a:endParaRPr/>
          </a:p>
        </p:txBody>
      </p:sp>
      <p:graphicFrame>
        <p:nvGraphicFramePr>
          <p:cNvPr id="618" name="Google Shape;618;p62"/>
          <p:cNvGraphicFramePr/>
          <p:nvPr/>
        </p:nvGraphicFramePr>
        <p:xfrm>
          <a:off x="781050" y="317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{5E353F72-A4F3-402A-A170-2BD8E7F664DA}</a:tableStyleId>
              </a:tblPr>
              <a:tblGrid>
                <a:gridCol w="7108825"/>
                <a:gridCol w="3697275"/>
              </a:tblGrid>
              <a:tr h="116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i) Unary</a:t>
                      </a:r>
                      <a:r>
                        <a:rPr b="0" i="0" lang="en-US" sz="20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 It involves the use of one a single operand. For instance, ’!’ is a unary operator which operates on a single variable, say ‘c’ as !c which denotes its negation or complement.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b="0" i="0" lang="en-US" sz="20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+</a:t>
                      </a:r>
                      <a:r>
                        <a:rPr b="0" i="0" lang="en-US" sz="20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  </a:t>
                      </a:r>
                      <a:endParaRPr b="0" i="0" sz="2000" u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Operands: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F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B0F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Operator: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++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2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ii) Binary</a:t>
                      </a:r>
                      <a:r>
                        <a:rPr b="0" i="0" lang="en-US" sz="20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 It involves the use of 2 operands. They are further classified as:   </a:t>
                      </a:r>
                      <a:r>
                        <a:rPr b="0" i="0" lang="en-US" sz="20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a)Arithmetic         b)Relational       c)Logical    </a:t>
                      </a:r>
                      <a:endParaRPr b="0" i="0" sz="2000" u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      d)Assignment       e)Bitwise             f)Conditional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="0" i="0" lang="en-US" sz="20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r>
                        <a:rPr b="0" i="0" lang="en-US" sz="20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r>
                        <a:rPr b="0" i="0" lang="en-US" sz="20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  </a:t>
                      </a:r>
                      <a:endParaRPr b="0" i="0" sz="2000" u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Operands: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x, 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F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B0F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Operator: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iii) Ternary</a:t>
                      </a:r>
                      <a:r>
                        <a:rPr b="0" i="0" lang="en-US" sz="20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It involves the use of 3 operands. For instance, </a:t>
                      </a: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Is used in place of if-else conditions.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=</a:t>
                      </a:r>
                      <a:r>
                        <a:rPr b="0" i="0" lang="en-US" sz="20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20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(a&gt;b)</a:t>
                      </a:r>
                      <a:r>
                        <a:rPr b="0" i="0" lang="en-US" sz="20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r>
                        <a:rPr b="0" i="0" lang="en-US" sz="20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20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b="0" i="0" lang="en-US" sz="20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r>
                        <a:rPr b="0" i="0" lang="en-US" sz="20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20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r>
                        <a:rPr b="0" i="0" lang="en-US" sz="20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 </a:t>
                      </a:r>
                      <a:r>
                        <a:rPr b="0" i="0" lang="en-US" sz="20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0" i="0" sz="2000" u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Operands: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a&gt;b, a, b   </a:t>
                      </a:r>
                      <a:r>
                        <a:rPr b="0" i="0" lang="en-US" sz="2000" u="none">
                          <a:solidFill>
                            <a:srgbClr val="00B0F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Operator: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?: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सी भाषा में टोकन्स , TOKENS in C language" id="619" name="Google Shape;61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0"/>
            <a:ext cx="1143000" cy="1042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3"/>
          <p:cNvSpPr txBox="1"/>
          <p:nvPr/>
        </p:nvSpPr>
        <p:spPr>
          <a:xfrm>
            <a:off x="261937" y="800100"/>
            <a:ext cx="11512550" cy="2308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operator is a</a:t>
            </a:r>
            <a:r>
              <a:rPr b="1" i="0" lang="en-US" sz="2400" u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symbol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operates on a </a:t>
            </a:r>
            <a:r>
              <a:rPr b="1" i="0" lang="en-US" sz="2400" u="non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value or a variable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tells the computer to </a:t>
            </a:r>
            <a:r>
              <a:rPr b="1" i="0" lang="en-US" sz="2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perform some mathematical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logical manipulations.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Operators are classified into </a:t>
            </a:r>
            <a:r>
              <a:rPr b="1" i="0" lang="en-US" sz="2400" u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8-categories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,they are: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25" name="Google Shape;625;p63"/>
          <p:cNvGraphicFramePr/>
          <p:nvPr/>
        </p:nvGraphicFramePr>
        <p:xfrm>
          <a:off x="500062" y="27003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{5E353F72-A4F3-402A-A170-2BD8E7F664DA}</a:tableStyleId>
              </a:tblPr>
              <a:tblGrid>
                <a:gridCol w="2757475"/>
                <a:gridCol w="8429625"/>
              </a:tblGrid>
              <a:tr h="674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</a:t>
                      </a:r>
                      <a:r>
                        <a:rPr b="1" i="0" lang="en-US" sz="18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Arithmetic operators</a:t>
                      </a:r>
                      <a:endParaRPr/>
                    </a:p>
                  </a:txBody>
                  <a:tcPr marT="9525" marB="9525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These are used to perform mathematical calculations like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addition, subtraction, multiplication, division and modulus</a:t>
                      </a:r>
                      <a:endParaRPr/>
                    </a:p>
                  </a:txBody>
                  <a:tcPr marT="9525" marB="9525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</a:t>
                      </a:r>
                      <a:r>
                        <a:rPr b="1" i="0" lang="en-US" sz="18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Relational operators</a:t>
                      </a:r>
                      <a:endParaRPr/>
                    </a:p>
                  </a:txBody>
                  <a:tcPr marT="9525" marB="9525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These operators are used to compare the value of two variables.</a:t>
                      </a:r>
                      <a:endParaRPr/>
                    </a:p>
                  </a:txBody>
                  <a:tcPr marT="9525" marB="9525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</a:t>
                      </a:r>
                      <a:r>
                        <a:rPr b="1" i="0" lang="en-US" sz="18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Logical operators</a:t>
                      </a:r>
                      <a:endParaRPr/>
                    </a:p>
                  </a:txBody>
                  <a:tcPr marT="9525" marB="9525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These operators are used to perform logical operations on two variables.</a:t>
                      </a:r>
                      <a:endParaRPr/>
                    </a:p>
                  </a:txBody>
                  <a:tcPr marT="9525" marB="9525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</a:t>
                      </a:r>
                      <a:r>
                        <a:rPr b="1" i="0" lang="en-US" sz="18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Bitwise operators</a:t>
                      </a:r>
                      <a:endParaRPr/>
                    </a:p>
                  </a:txBody>
                  <a:tcPr marT="9525" marB="9525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These operators are used to perform bit operations on given two variables.</a:t>
                      </a:r>
                      <a:endParaRPr/>
                    </a:p>
                  </a:txBody>
                  <a:tcPr marT="9525" marB="9525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</a:t>
                      </a:r>
                      <a:r>
                        <a:rPr b="1" i="0" lang="en-US" sz="18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Increment/</a:t>
                      </a:r>
                      <a:endParaRPr b="0" i="0" sz="1800" u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Decrement operators</a:t>
                      </a:r>
                      <a:endParaRPr/>
                    </a:p>
                  </a:txBody>
                  <a:tcPr marT="9525" marB="9525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These operators are used to either increase or decrease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value of the variable by one.</a:t>
                      </a:r>
                      <a:endParaRPr/>
                    </a:p>
                  </a:txBody>
                  <a:tcPr marT="9525" marB="9525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</a:t>
                      </a:r>
                      <a:r>
                        <a:rPr b="1" i="0" lang="en-US" sz="18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Assignment operators</a:t>
                      </a:r>
                      <a:endParaRPr/>
                    </a:p>
                  </a:txBody>
                  <a:tcPr marT="9525" marB="9525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These are used to assign the values for the variables in C programs.</a:t>
                      </a:r>
                      <a:endParaRPr/>
                    </a:p>
                  </a:txBody>
                  <a:tcPr marT="9525" marB="9525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4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</a:t>
                      </a:r>
                      <a:r>
                        <a:rPr b="1" i="0" lang="en-US" sz="18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Conditional/</a:t>
                      </a:r>
                      <a:endParaRPr b="0" i="0" sz="1800" u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Ternary operator</a:t>
                      </a:r>
                      <a:endParaRPr/>
                    </a:p>
                  </a:txBody>
                  <a:tcPr marT="9525" marB="9525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Conditional operators return one value if condition is true and returns another value is condition is false.</a:t>
                      </a:r>
                      <a:endParaRPr/>
                    </a:p>
                  </a:txBody>
                  <a:tcPr marT="9525" marB="9525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</a:t>
                      </a:r>
                      <a:r>
                        <a:rPr b="1" i="0" lang="en-US" sz="1800" u="none">
                          <a:solidFill>
                            <a:srgbClr val="00206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Other operators</a:t>
                      </a:r>
                      <a:endParaRPr/>
                    </a:p>
                  </a:txBody>
                  <a:tcPr marT="9525" marB="9525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&amp;, *, sizeof( ) and ternary operators.</a:t>
                      </a:r>
                      <a:endParaRPr/>
                    </a:p>
                  </a:txBody>
                  <a:tcPr marT="9525" marB="9525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6" name="Google Shape;626;p63"/>
          <p:cNvSpPr txBox="1"/>
          <p:nvPr/>
        </p:nvSpPr>
        <p:spPr>
          <a:xfrm>
            <a:off x="436562" y="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300"/>
              <a:buFont typeface="Calibri"/>
              <a:buNone/>
            </a:pPr>
            <a:r>
              <a:rPr b="1" i="0" lang="en-US" sz="43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6. Operators</a:t>
            </a:r>
            <a:endParaRPr/>
          </a:p>
        </p:txBody>
      </p:sp>
      <p:pic>
        <p:nvPicPr>
          <p:cNvPr descr="सी भाषा में टोकन्स , TOKENS in C language" id="627" name="Google Shape;627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0"/>
            <a:ext cx="1143000" cy="1042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4"/>
          <p:cNvSpPr txBox="1"/>
          <p:nvPr/>
        </p:nvSpPr>
        <p:spPr>
          <a:xfrm>
            <a:off x="261937" y="800100"/>
            <a:ext cx="1151255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 operators are </a:t>
            </a:r>
            <a:r>
              <a:rPr b="1" i="0" lang="en-US" sz="2400" u="none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used to perform mathematical calculations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addition, subtraction, multiplication, division and modulus on numerical values.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64"/>
          <p:cNvSpPr txBox="1"/>
          <p:nvPr/>
        </p:nvSpPr>
        <p:spPr>
          <a:xfrm>
            <a:off x="576262" y="200025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300"/>
              <a:buFont typeface="Arial"/>
              <a:buNone/>
            </a:pPr>
            <a:r>
              <a:rPr b="1" i="0" lang="en-US" sz="43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1. Arithmetic operators</a:t>
            </a:r>
            <a:endParaRPr/>
          </a:p>
        </p:txBody>
      </p:sp>
      <p:pic>
        <p:nvPicPr>
          <p:cNvPr descr="सी भाषा में टोकन्स , TOKENS in C language" id="634" name="Google Shape;63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0"/>
            <a:ext cx="1143000" cy="10429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35" name="Google Shape;635;p64"/>
          <p:cNvGraphicFramePr/>
          <p:nvPr/>
        </p:nvGraphicFramePr>
        <p:xfrm>
          <a:off x="642937" y="24145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{5E353F72-A4F3-402A-A170-2BD8E7F664DA}</a:tableStyleId>
              </a:tblPr>
              <a:tblGrid>
                <a:gridCol w="5657850"/>
              </a:tblGrid>
              <a:tr h="230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Arithmetic Operators/Operation                  Example</a:t>
                      </a:r>
                      <a:endParaRPr b="0" i="0" sz="2000" u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(Addition)                                                            A</a:t>
                      </a: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– 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(Subtraction)                                                       A</a:t>
                      </a: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(multiplication)                                                   A</a:t>
                      </a: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(Division)                                                              A</a:t>
                      </a: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(Modulus)   - gives remainder                        A</a:t>
                      </a: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6" name="Google Shape;636;p64"/>
          <p:cNvSpPr/>
          <p:nvPr/>
        </p:nvSpPr>
        <p:spPr>
          <a:xfrm>
            <a:off x="6543675" y="2000250"/>
            <a:ext cx="5472112" cy="4686300"/>
          </a:xfrm>
          <a:prstGeom prst="roundRect">
            <a:avLst>
              <a:gd fmla="val 2944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Working of arithmetic operators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#include &lt;stdio.h&gt;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 main()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 = 9,b = 4;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printf(“\n addition is: %d ", a+b);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printf(“\n Subtraction is: %d ", a+b);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printf(“\n Multiplication  is: %d ", a+b);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printf(“\n Division is: %d ", a+b);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printf(“\n Remainder is: %d ", a+b);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5"/>
          <p:cNvSpPr txBox="1"/>
          <p:nvPr/>
        </p:nvSpPr>
        <p:spPr>
          <a:xfrm>
            <a:off x="261937" y="800100"/>
            <a:ext cx="1151255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operators are used to </a:t>
            </a:r>
            <a:r>
              <a:rPr b="1" i="0" lang="en-US" sz="2400" u="non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find the relation between two variables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i.e. to compare the values of two variables in a C program.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42" name="Google Shape;642;p65"/>
          <p:cNvGraphicFramePr/>
          <p:nvPr/>
        </p:nvGraphicFramePr>
        <p:xfrm>
          <a:off x="371475" y="245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{5E353F72-A4F3-402A-A170-2BD8E7F664DA}</a:tableStyleId>
              </a:tblPr>
              <a:tblGrid>
                <a:gridCol w="1347775"/>
                <a:gridCol w="4338625"/>
              </a:tblGrid>
              <a:tr h="41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Operators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Example/Description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&gt; y (x is greater than y)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&lt; y (x is less than y)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&gt;=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&gt;= y (x is greater than or equal to y)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&lt;=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&lt;= y (x is less than or equal to y)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==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== y (x is equal to y)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!=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!= y (x is not equal to y)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3" name="Google Shape;643;p65"/>
          <p:cNvSpPr txBox="1"/>
          <p:nvPr/>
        </p:nvSpPr>
        <p:spPr>
          <a:xfrm>
            <a:off x="576262" y="200025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300"/>
              <a:buFont typeface="Calibri"/>
              <a:buNone/>
            </a:pPr>
            <a:r>
              <a:rPr b="1" i="0" lang="en-US" sz="43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2. Relational operators</a:t>
            </a:r>
            <a:endParaRPr/>
          </a:p>
        </p:txBody>
      </p:sp>
      <p:pic>
        <p:nvPicPr>
          <p:cNvPr descr="सी भाषा में टोकन्स , TOKENS in C language" id="644" name="Google Shape;64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0"/>
            <a:ext cx="1143000" cy="1042987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65"/>
          <p:cNvSpPr/>
          <p:nvPr/>
        </p:nvSpPr>
        <p:spPr>
          <a:xfrm>
            <a:off x="6543675" y="1557337"/>
            <a:ext cx="5000625" cy="5129212"/>
          </a:xfrm>
          <a:prstGeom prst="roundRect">
            <a:avLst>
              <a:gd fmla="val 2944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Working of relational operators #include “stdio.h”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 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 = 5, b = 5; 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printf(“\n  %d ",  a == b);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printf(“\n  %d ",  a &gt; b ); 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printf(“\n %d “ ,  a &lt; b ); 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printf(“\n %d “ ,  a != b ); 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printf(“\n %d “ ,  a &gt;= b ); 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printf(“\n %d “ ,  a &lt;= b );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6"/>
          <p:cNvSpPr txBox="1"/>
          <p:nvPr/>
        </p:nvSpPr>
        <p:spPr>
          <a:xfrm>
            <a:off x="290512" y="1028700"/>
            <a:ext cx="1151255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operators are </a:t>
            </a:r>
            <a:r>
              <a:rPr b="1" i="0" lang="en-US" sz="2400" u="none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used to perform logical operations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given expressions. There are 3 logical operators in C language. They are: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51" name="Google Shape;651;p66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3. Logical operators</a:t>
            </a:r>
            <a:endParaRPr/>
          </a:p>
        </p:txBody>
      </p:sp>
      <p:graphicFrame>
        <p:nvGraphicFramePr>
          <p:cNvPr id="652" name="Google Shape;652;p66"/>
          <p:cNvGraphicFramePr/>
          <p:nvPr/>
        </p:nvGraphicFramePr>
        <p:xfrm>
          <a:off x="657225" y="2357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{5E353F72-A4F3-402A-A170-2BD8E7F664DA}</a:tableStyleId>
              </a:tblPr>
              <a:tblGrid>
                <a:gridCol w="1092200"/>
                <a:gridCol w="4379900"/>
              </a:tblGrid>
              <a:tr h="3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Operators</a:t>
                      </a:r>
                      <a:endParaRPr/>
                    </a:p>
                  </a:txBody>
                  <a:tcPr marT="9750" marB="975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Example/Description</a:t>
                      </a:r>
                      <a:endParaRPr/>
                    </a:p>
                  </a:txBody>
                  <a:tcPr marT="9750" marB="975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</a:t>
                      </a: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&amp;&amp;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(logical AND)</a:t>
                      </a:r>
                      <a:endParaRPr/>
                    </a:p>
                  </a:txBody>
                  <a:tcPr marT="9750" marB="975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(x&gt;5)&amp;&amp;(y&lt;5)</a:t>
                      </a:r>
                      <a:b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returns true when both conditions are true</a:t>
                      </a:r>
                      <a:endParaRPr/>
                    </a:p>
                  </a:txBody>
                  <a:tcPr marT="9750" marB="975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</a:t>
                      </a: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||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(logical OR)</a:t>
                      </a:r>
                      <a:endParaRPr/>
                    </a:p>
                  </a:txBody>
                  <a:tcPr marT="9750" marB="975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(x&gt;=10)||(y&gt;=10)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returns true when at-least one of the condition is true</a:t>
                      </a:r>
                      <a:endParaRPr/>
                    </a:p>
                  </a:txBody>
                  <a:tcPr marT="9750" marB="975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</a:t>
                      </a: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!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(logical NOT)</a:t>
                      </a:r>
                      <a:endParaRPr/>
                    </a:p>
                  </a:txBody>
                  <a:tcPr marT="9750" marB="975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!((x&gt;5)&amp;&amp;(y&lt;5))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reverses the state of the operation</a:t>
                      </a:r>
                      <a:endParaRPr/>
                    </a:p>
                  </a:txBody>
                  <a:tcPr marT="9750" marB="9750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सी भाषा में टोकन्स , TOKENS in C language" id="653" name="Google Shape;653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0"/>
            <a:ext cx="1143000" cy="1042987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66"/>
          <p:cNvSpPr/>
          <p:nvPr/>
        </p:nvSpPr>
        <p:spPr>
          <a:xfrm>
            <a:off x="6543675" y="1643062"/>
            <a:ext cx="5000625" cy="5043487"/>
          </a:xfrm>
          <a:prstGeom prst="roundRect">
            <a:avLst>
              <a:gd fmla="val 245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Working of logical operators #include &lt;stdio.h&gt;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main()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 = 5, b = 5,c=10, res; 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 = (a == b) &amp;&amp; (c &gt; b); 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printf(“\n %d ", res); 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 = (a == b) || (c &lt; b); 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printf(“\n %d ", res); 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 = !(a == b); 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printf(" %d \n", res);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7"/>
          <p:cNvSpPr txBox="1"/>
          <p:nvPr/>
        </p:nvSpPr>
        <p:spPr>
          <a:xfrm>
            <a:off x="261937" y="800100"/>
            <a:ext cx="1151255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Bitwise operators </a:t>
            </a:r>
            <a:r>
              <a:rPr b="1" i="0" lang="en-US" sz="2400" u="none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are used to perform bit operations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bit level.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Decimal values are converted into binary values which are the sequence of bits and bit wise operators work on these bits.</a:t>
            </a:r>
            <a:endParaRPr/>
          </a:p>
        </p:txBody>
      </p:sp>
      <p:sp>
        <p:nvSpPr>
          <p:cNvPr id="660" name="Google Shape;660;p67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4. Bitwise operators</a:t>
            </a:r>
            <a:endParaRPr/>
          </a:p>
        </p:txBody>
      </p:sp>
      <p:graphicFrame>
        <p:nvGraphicFramePr>
          <p:cNvPr id="661" name="Google Shape;661;p67"/>
          <p:cNvGraphicFramePr/>
          <p:nvPr/>
        </p:nvGraphicFramePr>
        <p:xfrm>
          <a:off x="914400" y="237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{5E353F72-A4F3-402A-A170-2BD8E7F664DA}</a:tableStyleId>
              </a:tblPr>
              <a:tblGrid>
                <a:gridCol w="3930650"/>
                <a:gridCol w="658495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bit-wise operators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Truth table for bit wise operation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897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AutoNum type="arabicPeriod"/>
                      </a:pP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&amp;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– Bitwise AND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AutoNum type="arabicPeriod"/>
                      </a:pP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– Bitwise OR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AutoNum type="arabicPeriod"/>
                      </a:pP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~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– Bitwise NOT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AutoNum type="arabicPeriod"/>
                      </a:pP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^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– XOR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AutoNum type="arabicPeriod"/>
                      </a:pP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&lt;&lt;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– Left Shift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AutoNum type="arabicPeriod"/>
                      </a:pP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&gt;&gt;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– Right Shift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truth-table" id="662" name="Google Shape;66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0650" y="2957512"/>
            <a:ext cx="5900737" cy="28432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सी भाषा में टोकन्स , TOKENS in C language" id="663" name="Google Shape;663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025" y="0"/>
            <a:ext cx="985837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8"/>
          <p:cNvSpPr txBox="1"/>
          <p:nvPr>
            <p:ph type="title"/>
          </p:nvPr>
        </p:nvSpPr>
        <p:spPr>
          <a:xfrm>
            <a:off x="-230187" y="271462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4. Bitwise operators</a:t>
            </a:r>
            <a:endParaRPr/>
          </a:p>
        </p:txBody>
      </p:sp>
      <p:pic>
        <p:nvPicPr>
          <p:cNvPr descr="truth-table" id="669" name="Google Shape;669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5237" y="214312"/>
            <a:ext cx="30575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imp.jpg" id="670" name="Google Shape;670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337" y="1471612"/>
            <a:ext cx="5457825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सी भाषा में टोकन्स , TOKENS in C language" id="671" name="Google Shape;671;p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0025" y="0"/>
            <a:ext cx="1143000" cy="1042987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68"/>
          <p:cNvSpPr/>
          <p:nvPr/>
        </p:nvSpPr>
        <p:spPr>
          <a:xfrm>
            <a:off x="6772275" y="1785937"/>
            <a:ext cx="5000625" cy="3957637"/>
          </a:xfrm>
          <a:prstGeom prst="roundRect">
            <a:avLst>
              <a:gd fmla="val 245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Working of bit wise and operator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&lt;stdio.h&gt;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 main()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 = 15, b = 28; 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printf(“Result is  = %d", a&amp;b);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9"/>
          <p:cNvSpPr txBox="1"/>
          <p:nvPr/>
        </p:nvSpPr>
        <p:spPr>
          <a:xfrm>
            <a:off x="261937" y="800100"/>
            <a:ext cx="11512550" cy="5632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 operators are used </a:t>
            </a:r>
            <a:r>
              <a:rPr b="1" i="0" lang="en-US" sz="2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to increase the value of the variable by one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decrement operators are used </a:t>
            </a:r>
            <a:r>
              <a:rPr b="1" i="0" lang="en-US" sz="2400" u="non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to decrease the value of the variable by one.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Char char="•"/>
            </a:pPr>
            <a:r>
              <a:rPr b="1" i="0" lang="en-US" sz="24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endParaRPr/>
          </a:p>
          <a:p>
            <a:pPr indent="-152400" lvl="4" marL="18288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 m=5, n;      n=++m;   n=6   and  m=6</a:t>
            </a:r>
            <a:endParaRPr/>
          </a:p>
          <a:p>
            <a:pPr indent="-152400" lvl="4" marL="18288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int m=5, n;     n=m++;   n=5  and  m=6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69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5. Increment/Decrement operators</a:t>
            </a:r>
            <a:endParaRPr/>
          </a:p>
        </p:txBody>
      </p:sp>
      <p:sp>
        <p:nvSpPr>
          <p:cNvPr id="679" name="Google Shape;679;p69"/>
          <p:cNvSpPr/>
          <p:nvPr/>
        </p:nvSpPr>
        <p:spPr>
          <a:xfrm>
            <a:off x="785812" y="2114550"/>
            <a:ext cx="4786312" cy="857250"/>
          </a:xfrm>
          <a:prstGeom prst="roundRect">
            <a:avLst>
              <a:gd fmla="val 1080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r>
              <a:rPr b="0" i="0" lang="en-US" sz="2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++</a:t>
            </a:r>
            <a:r>
              <a:rPr b="0" i="0" lang="en-US" sz="24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var_name; (or)   var_name++;</a:t>
            </a:r>
            <a:endParaRPr/>
          </a:p>
        </p:txBody>
      </p:sp>
      <p:sp>
        <p:nvSpPr>
          <p:cNvPr id="680" name="Google Shape;680;p69"/>
          <p:cNvSpPr/>
          <p:nvPr/>
        </p:nvSpPr>
        <p:spPr>
          <a:xfrm>
            <a:off x="6043612" y="2181225"/>
            <a:ext cx="2028825" cy="690562"/>
          </a:xfrm>
          <a:prstGeom prst="roundRect">
            <a:avLst>
              <a:gd fmla="val 1080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++i;    i++;</a:t>
            </a:r>
            <a:endParaRPr/>
          </a:p>
        </p:txBody>
      </p:sp>
      <p:sp>
        <p:nvSpPr>
          <p:cNvPr id="681" name="Google Shape;681;p69"/>
          <p:cNvSpPr/>
          <p:nvPr/>
        </p:nvSpPr>
        <p:spPr>
          <a:xfrm>
            <a:off x="823912" y="3309937"/>
            <a:ext cx="4786312" cy="857250"/>
          </a:xfrm>
          <a:prstGeom prst="roundRect">
            <a:avLst>
              <a:gd fmla="val 1080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r>
              <a:rPr b="0" i="0" lang="en-US" sz="2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 - </a:t>
            </a:r>
            <a:r>
              <a:rPr b="0" i="0" lang="en-US" sz="24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var_name; (or)   var_name - -;</a:t>
            </a:r>
            <a:endParaRPr/>
          </a:p>
        </p:txBody>
      </p:sp>
      <p:sp>
        <p:nvSpPr>
          <p:cNvPr id="682" name="Google Shape;682;p69"/>
          <p:cNvSpPr/>
          <p:nvPr/>
        </p:nvSpPr>
        <p:spPr>
          <a:xfrm>
            <a:off x="5995987" y="3376612"/>
            <a:ext cx="2076450" cy="690562"/>
          </a:xfrm>
          <a:prstGeom prst="roundRect">
            <a:avLst>
              <a:gd fmla="val 1080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 - i;    i - -;</a:t>
            </a:r>
            <a:endParaRPr/>
          </a:p>
        </p:txBody>
      </p:sp>
      <p:pic>
        <p:nvPicPr>
          <p:cNvPr descr="सी भाषा में टोकन्स , TOKENS in C language" id="683" name="Google Shape;683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0"/>
            <a:ext cx="1143000" cy="1042987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69"/>
          <p:cNvSpPr/>
          <p:nvPr/>
        </p:nvSpPr>
        <p:spPr>
          <a:xfrm>
            <a:off x="8243887" y="1971675"/>
            <a:ext cx="3643312" cy="4514850"/>
          </a:xfrm>
          <a:prstGeom prst="roundRect">
            <a:avLst>
              <a:gd fmla="val 245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Working of increment  operators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“stdio.h”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main()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 a = 5, b ; 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b=++a;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printf(“\n %d ", a); </a:t>
            </a:r>
            <a:endParaRPr/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printf(“\n %d ", b);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/>
          <p:nvPr/>
        </p:nvSpPr>
        <p:spPr>
          <a:xfrm>
            <a:off x="295275" y="715963"/>
            <a:ext cx="11550650" cy="6186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Central Processing Unit (CPU )is the </a:t>
            </a:r>
            <a:r>
              <a:rPr b="1" i="0" lang="en-US" sz="2400" u="none" cap="none" strike="noStrike">
                <a:solidFill>
                  <a:srgbClr val="CC3399"/>
                </a:solidFill>
                <a:latin typeface="Calibri"/>
                <a:ea typeface="Calibri"/>
                <a:cs typeface="Calibri"/>
                <a:sym typeface="Calibri"/>
              </a:rPr>
              <a:t>main processing unit of the computer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consists of </a:t>
            </a:r>
            <a:r>
              <a:rPr b="1" i="0" lang="en-US" sz="24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three major components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those are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52400" lvl="5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Memory Unit</a:t>
            </a:r>
            <a:endParaRPr/>
          </a:p>
          <a:p>
            <a:pPr indent="-152400" lvl="5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Control Unit</a:t>
            </a:r>
            <a:endParaRPr/>
          </a:p>
          <a:p>
            <a:pPr indent="-152400" lvl="5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Arithmetic and Logical Unit</a:t>
            </a:r>
            <a:endParaRPr/>
          </a:p>
          <a:p>
            <a:pPr indent="0" lvl="5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also known as the “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Brain of Computer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 and no action can be conducted by a device without the execution and permission of the Central Processing Unit.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 txBox="1"/>
          <p:nvPr>
            <p:ph type="title"/>
          </p:nvPr>
        </p:nvSpPr>
        <p:spPr>
          <a:xfrm>
            <a:off x="398462" y="184150"/>
            <a:ext cx="10972800" cy="430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1" i="0" lang="en-US" sz="24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iii)Central Processing Unit (CPU):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0"/>
          <p:cNvSpPr txBox="1"/>
          <p:nvPr/>
        </p:nvSpPr>
        <p:spPr>
          <a:xfrm>
            <a:off x="261937" y="1028700"/>
            <a:ext cx="11512550" cy="2251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 programs, </a:t>
            </a:r>
            <a:r>
              <a:rPr b="1" i="0" lang="en-US" sz="2400" u="non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the variables are </a:t>
            </a:r>
            <a:r>
              <a:rPr b="1" i="0" lang="en-US" sz="2400" u="non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assigned using assignment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operators.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2 categories of assignment operators in C language. They are,</a:t>
            </a: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 Simple assignment operator </a:t>
            </a:r>
            <a:b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2. 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Shorthand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assignment operators</a:t>
            </a:r>
            <a:endParaRPr/>
          </a:p>
        </p:txBody>
      </p:sp>
      <p:sp>
        <p:nvSpPr>
          <p:cNvPr id="690" name="Google Shape;690;p70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6. Assignment operators</a:t>
            </a:r>
            <a:endParaRPr/>
          </a:p>
        </p:txBody>
      </p:sp>
      <p:graphicFrame>
        <p:nvGraphicFramePr>
          <p:cNvPr id="691" name="Google Shape;691;p70"/>
          <p:cNvGraphicFramePr/>
          <p:nvPr/>
        </p:nvGraphicFramePr>
        <p:xfrm>
          <a:off x="714375" y="35575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{5E353F72-A4F3-402A-A170-2BD8E7F664DA}</a:tableStyleId>
              </a:tblPr>
              <a:tblGrid>
                <a:gridCol w="1335075"/>
                <a:gridCol w="4065575"/>
              </a:tblGrid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Operators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Example/Description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 = 10;  10 is assigned to variable sum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+=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 += 10;  This is same as sum = sum + 10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-=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 -= 10;   This is same as sum = sum – 10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*=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 *= 10;  This is same as sum = sum * 10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/=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 /= 10;  This is same as sum = sum / 10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%=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 %= 10;  This is same as sum = sum % 10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-US" sz="14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&amp;=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sum&amp;=10;   This is same as sum = sum &amp; 10</a:t>
                      </a:r>
                      <a:endParaRPr/>
                    </a:p>
                  </a:txBody>
                  <a:tcPr marT="9525" marB="952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सी भाषा में टोकन्स , TOKENS in C language" id="692" name="Google Shape;692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0"/>
            <a:ext cx="1143000" cy="1042987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70"/>
          <p:cNvSpPr/>
          <p:nvPr/>
        </p:nvSpPr>
        <p:spPr>
          <a:xfrm>
            <a:off x="6900862" y="2614612"/>
            <a:ext cx="4986337" cy="3800475"/>
          </a:xfrm>
          <a:prstGeom prst="roundRect">
            <a:avLst>
              <a:gd fmla="val 245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Working of assignment operators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&lt;stdio.h&gt;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 main()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 = 5, c;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a;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printf("c = %d\n", c+=a);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71"/>
          <p:cNvSpPr txBox="1"/>
          <p:nvPr/>
        </p:nvSpPr>
        <p:spPr>
          <a:xfrm>
            <a:off x="261937" y="942975"/>
            <a:ext cx="11512550" cy="2308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 operators verify the if </a:t>
            </a:r>
            <a:r>
              <a:rPr b="1" i="0" lang="en-US" sz="2400" u="non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condition is true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</a:t>
            </a:r>
            <a:r>
              <a:rPr b="1" i="0" lang="en-US" sz="240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evaluates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b="1" i="0" lang="en-US" sz="2400" u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expression-1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if the condition is </a:t>
            </a:r>
            <a:r>
              <a:rPr b="1" i="0" lang="en-US" sz="2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then it </a:t>
            </a:r>
            <a:r>
              <a:rPr b="1" i="0" lang="en-US" sz="2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evaluates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b="1" i="0" lang="en-US" sz="2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expression-2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71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7. Conditional (Ternary) operator</a:t>
            </a:r>
            <a:endParaRPr/>
          </a:p>
        </p:txBody>
      </p:sp>
      <p:sp>
        <p:nvSpPr>
          <p:cNvPr id="700" name="Google Shape;700;p71"/>
          <p:cNvSpPr/>
          <p:nvPr/>
        </p:nvSpPr>
        <p:spPr>
          <a:xfrm>
            <a:off x="514350" y="2786062"/>
            <a:ext cx="5729287" cy="857250"/>
          </a:xfrm>
          <a:prstGeom prst="roundRect">
            <a:avLst>
              <a:gd fmla="val 1080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r>
              <a:rPr b="0" i="0" lang="en-US" sz="2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     (Condition)  ? Expression-1 : Expression-2 ;</a:t>
            </a:r>
            <a:endParaRPr/>
          </a:p>
        </p:txBody>
      </p:sp>
      <p:sp>
        <p:nvSpPr>
          <p:cNvPr id="701" name="Google Shape;701;p71"/>
          <p:cNvSpPr/>
          <p:nvPr/>
        </p:nvSpPr>
        <p:spPr>
          <a:xfrm>
            <a:off x="609600" y="4367212"/>
            <a:ext cx="5605462" cy="857250"/>
          </a:xfrm>
          <a:prstGeom prst="roundRect">
            <a:avLst>
              <a:gd fmla="val 1080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(a &gt; b)  ?  Printf(“a is big”)  :   Printf(“b is big”);</a:t>
            </a:r>
            <a:endParaRPr/>
          </a:p>
        </p:txBody>
      </p:sp>
      <p:pic>
        <p:nvPicPr>
          <p:cNvPr descr="सी भाषा में टोकन्स , TOKENS in C language" id="702" name="Google Shape;702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0"/>
            <a:ext cx="1143000" cy="1042987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71"/>
          <p:cNvSpPr/>
          <p:nvPr/>
        </p:nvSpPr>
        <p:spPr>
          <a:xfrm>
            <a:off x="6472237" y="2143125"/>
            <a:ext cx="5543550" cy="4271962"/>
          </a:xfrm>
          <a:prstGeom prst="roundRect">
            <a:avLst>
              <a:gd fmla="val 245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Working of conditional operators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#include&lt;stdio.h&gt;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main()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n;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printf("Enter any number");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scanf("%d",&amp;n);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(n%2 == 0) ?printf("Even"):printf("Odd");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2"/>
          <p:cNvSpPr txBox="1"/>
          <p:nvPr/>
        </p:nvSpPr>
        <p:spPr>
          <a:xfrm>
            <a:off x="276225" y="957262"/>
            <a:ext cx="1151255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some of the special operators.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72"/>
          <p:cNvSpPr txBox="1"/>
          <p:nvPr>
            <p:ph type="title"/>
          </p:nvPr>
        </p:nvSpPr>
        <p:spPr>
          <a:xfrm>
            <a:off x="398462" y="184150"/>
            <a:ext cx="10972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b="1" i="0" lang="en-US" sz="4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8. Other operators</a:t>
            </a:r>
            <a:endParaRPr/>
          </a:p>
        </p:txBody>
      </p:sp>
      <p:graphicFrame>
        <p:nvGraphicFramePr>
          <p:cNvPr id="710" name="Google Shape;710;p72"/>
          <p:cNvGraphicFramePr/>
          <p:nvPr/>
        </p:nvGraphicFramePr>
        <p:xfrm>
          <a:off x="615950" y="17573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{5E353F72-A4F3-402A-A170-2BD8E7F664DA}</a:tableStyleId>
              </a:tblPr>
              <a:tblGrid>
                <a:gridCol w="1144575"/>
                <a:gridCol w="4483100"/>
              </a:tblGrid>
              <a:tr h="37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Operators</a:t>
                      </a:r>
                      <a:endParaRPr/>
                    </a:p>
                  </a:txBody>
                  <a:tcPr marT="9675" marB="967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/>
                    </a:p>
                  </a:txBody>
                  <a:tcPr marT="9675" marB="967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&amp;</a:t>
                      </a:r>
                      <a:endParaRPr/>
                    </a:p>
                  </a:txBody>
                  <a:tcPr marT="9675" marB="967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is used to get the </a:t>
                      </a:r>
                      <a:r>
                        <a:rPr b="1" i="0" lang="en-US" sz="20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 of the variable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 : &amp;a will give address of a.</a:t>
                      </a:r>
                      <a:endParaRPr/>
                    </a:p>
                  </a:txBody>
                  <a:tcPr marT="9675" marB="967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/>
                    </a:p>
                  </a:txBody>
                  <a:tcPr marT="9675" marB="967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is used as </a:t>
                      </a:r>
                      <a:r>
                        <a:rPr b="1" i="0" lang="en-US" sz="20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pointer to a variable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 : * a  where, * is pointer to the variable a.</a:t>
                      </a:r>
                      <a:endParaRPr/>
                    </a:p>
                  </a:txBody>
                  <a:tcPr marT="9675" marB="967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3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sizeof( )</a:t>
                      </a:r>
                      <a:endParaRPr/>
                    </a:p>
                  </a:txBody>
                  <a:tcPr marT="9675" marB="967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gives the size of the variable.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504D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rgbClr val="C0504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 :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size of (char) will give us 1.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printf(“%d”, </a:t>
                      </a:r>
                      <a:r>
                        <a:rPr b="1" i="0" lang="en-US" sz="2000" u="none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sizeof(short)</a:t>
                      </a: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);  🡪 2</a:t>
                      </a:r>
                      <a:endParaRPr/>
                    </a:p>
                  </a:txBody>
                  <a:tcPr marT="9675" marB="9675" marR="9525" marL="952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सी भाषा में टोकन्स , TOKENS in C language" id="711" name="Google Shape;711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" y="0"/>
            <a:ext cx="1143000" cy="1042987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72"/>
          <p:cNvSpPr/>
          <p:nvPr/>
        </p:nvSpPr>
        <p:spPr>
          <a:xfrm>
            <a:off x="6829425" y="1371600"/>
            <a:ext cx="4986337" cy="5014912"/>
          </a:xfrm>
          <a:prstGeom prst="roundRect">
            <a:avLst>
              <a:gd fmla="val 2450" name="adj"/>
            </a:avLst>
          </a:prstGeom>
          <a:noFill/>
          <a:ln cap="flat" cmpd="sng" w="508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&lt;stdio.h&gt;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 main()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 </a:t>
            </a:r>
            <a:endParaRPr/>
          </a:p>
          <a:p>
            <a: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a;</a:t>
            </a:r>
            <a:endParaRPr/>
          </a:p>
          <a:p>
            <a: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float b; </a:t>
            </a:r>
            <a:endParaRPr/>
          </a:p>
          <a:p>
            <a: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c; </a:t>
            </a:r>
            <a:endParaRPr/>
          </a:p>
          <a:p>
            <a: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d; </a:t>
            </a:r>
            <a:endParaRPr/>
          </a:p>
          <a:p>
            <a: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printf(“%i",sizeof(a)); </a:t>
            </a:r>
            <a:endParaRPr/>
          </a:p>
          <a:p>
            <a: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printf("%d ",sizeof(b));</a:t>
            </a:r>
            <a:endParaRPr/>
          </a:p>
          <a:p>
            <a: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printf("%i",sizeof(c));</a:t>
            </a:r>
            <a:endParaRPr/>
          </a:p>
          <a:p>
            <a: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printf("%d",sizeof(d));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" name="Google Shape;718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412162" y="-55562"/>
            <a:ext cx="13520737" cy="6969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9" name="Google Shape;719;p73"/>
          <p:cNvGrpSpPr/>
          <p:nvPr/>
        </p:nvGrpSpPr>
        <p:grpSpPr>
          <a:xfrm>
            <a:off x="-8320087" y="0"/>
            <a:ext cx="12264197" cy="6858000"/>
            <a:chOff x="-1000903" y="0"/>
            <a:chExt cx="4939455" cy="6858000"/>
          </a:xfrm>
        </p:grpSpPr>
        <p:sp>
          <p:nvSpPr>
            <p:cNvPr id="720" name="Google Shape;720;p73"/>
            <p:cNvSpPr txBox="1"/>
            <p:nvPr/>
          </p:nvSpPr>
          <p:spPr>
            <a:xfrm>
              <a:off x="-1000903" y="0"/>
              <a:ext cx="4582379" cy="685800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63500" dist="38100">
                <a:srgbClr val="000000">
                  <a:alpha val="3960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21" name="Google Shape;721;p7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28536" y="1682496"/>
              <a:ext cx="410016" cy="1219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2" name="Google Shape;722;p73"/>
          <p:cNvGrpSpPr/>
          <p:nvPr/>
        </p:nvGrpSpPr>
        <p:grpSpPr>
          <a:xfrm>
            <a:off x="-8125967" y="-54864"/>
            <a:ext cx="9881615" cy="6967728"/>
            <a:chOff x="-2241434" y="-54864"/>
            <a:chExt cx="4590255" cy="6967728"/>
          </a:xfrm>
        </p:grpSpPr>
        <p:pic>
          <p:nvPicPr>
            <p:cNvPr id="723" name="Google Shape;723;p7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2241434" y="-54864"/>
              <a:ext cx="4590255" cy="69677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4" name="Google Shape;724;p73"/>
            <p:cNvSpPr txBox="1"/>
            <p:nvPr/>
          </p:nvSpPr>
          <p:spPr>
            <a:xfrm>
              <a:off x="-1674555" y="2905125"/>
              <a:ext cx="3917244" cy="2227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chitects Daughter"/>
                <a:buNone/>
              </a:pPr>
              <a:r>
                <a:rPr b="1" i="0" lang="en-US" sz="6000" u="none">
                  <a:solidFill>
                    <a:schemeClr val="dk1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THE END</a:t>
              </a:r>
              <a:br>
                <a:rPr b="1" i="0" lang="en-US" sz="6000" u="none">
                  <a:solidFill>
                    <a:schemeClr val="dk1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</a:br>
              <a:br>
                <a:rPr b="1" i="0" lang="en-US" sz="6000" u="none">
                  <a:solidFill>
                    <a:schemeClr val="dk1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</a:br>
              <a:endParaRPr/>
            </a:p>
          </p:txBody>
        </p:sp>
      </p:grpSp>
      <p:sp>
        <p:nvSpPr>
          <p:cNvPr descr="colorful fireworks animated gif pic | Fireworks animation, Fireworks gif,  Fireworks" id="725" name="Google Shape;725;p73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colorful fireworks animated gif pic | Fireworks animation, Fireworks gif,  Fireworks" id="726" name="Google Shape;726;p73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/>
          <p:nvPr/>
        </p:nvSpPr>
        <p:spPr>
          <a:xfrm>
            <a:off x="180976" y="215900"/>
            <a:ext cx="11550650" cy="784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a) Memory Unit: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we enter the data into the computer using an input device, the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entered information immediately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gets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saved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the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memory unit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 is very much like </a:t>
            </a:r>
            <a:r>
              <a:rPr b="1" i="0" lang="en-US" sz="2400" u="none" cap="none" strike="noStrik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our brain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it </a:t>
            </a:r>
            <a:r>
              <a:rPr b="1" i="0" lang="en-US" sz="2400" u="none" cap="none" strike="noStrik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is used to store data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instructions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large memory is divided into a number of </a:t>
            </a:r>
            <a:r>
              <a:rPr b="1" i="0" lang="en-US" sz="24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smaller portions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called the </a:t>
            </a:r>
            <a:r>
              <a:rPr b="1" i="0" lang="en-US" sz="24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cell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Every cell/ </a:t>
            </a:r>
            <a:r>
              <a:rPr b="1" i="0" lang="en-US" sz="24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has a unique </a:t>
            </a:r>
            <a:r>
              <a:rPr b="1" i="0" lang="en-US" sz="24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a </a:t>
            </a:r>
            <a:r>
              <a:rPr b="1" i="0" lang="en-US" sz="24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types of memories are: </a:t>
            </a:r>
            <a:endParaRPr/>
          </a:p>
          <a:p>
            <a:pPr indent="-457200" lvl="6" marL="3200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Primary Memory	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endParaRPr/>
          </a:p>
          <a:p>
            <a:pPr indent="-457200" lvl="6" marL="3200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Secondary Memory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/>
        </p:nvSpPr>
        <p:spPr>
          <a:xfrm>
            <a:off x="309562" y="801687"/>
            <a:ext cx="11550650" cy="729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Primary memory is also called </a:t>
            </a:r>
            <a:r>
              <a:rPr b="1" i="0" lang="en-US" sz="2400" u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internal memory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Primary memory data is directly accessed by the processing unit.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Random Access Memory(RAM)  is generally known as a </a:t>
            </a:r>
            <a:r>
              <a:rPr b="1" i="0" lang="en-US" sz="2400" u="none">
                <a:solidFill>
                  <a:srgbClr val="009900"/>
                </a:solidFill>
                <a:latin typeface="Calibri"/>
                <a:ea typeface="Calibri"/>
                <a:cs typeface="Calibri"/>
                <a:sym typeface="Calibri"/>
              </a:rPr>
              <a:t>main memory of the computer system.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RAM is called </a:t>
            </a:r>
            <a:r>
              <a:rPr b="1" i="0" lang="en-US" sz="2400" u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temporary memory 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cache memory.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information stored 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this type of memory </a:t>
            </a:r>
            <a:r>
              <a:rPr b="1" i="0" lang="en-US" sz="2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is lost 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the </a:t>
            </a:r>
            <a:r>
              <a:rPr b="1" i="0" lang="en-US" sz="2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power supply 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the PC or laptop is </a:t>
            </a:r>
            <a:r>
              <a:rPr b="1" i="0" lang="en-US" sz="2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switched off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RAM is a </a:t>
            </a:r>
            <a:r>
              <a:rPr b="1" i="0" lang="en-US" sz="2400" u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read-write memory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Used to store the data that has to be currently processed by CPU temporarily. </a:t>
            </a:r>
            <a:endParaRPr/>
          </a:p>
          <a:p>
            <a:pPr indent="-1524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</a:t>
            </a:r>
            <a:r>
              <a:rPr b="1" i="0" lang="en-US" sz="2400" u="non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volatile memory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9"/>
          <p:cNvSpPr txBox="1"/>
          <p:nvPr>
            <p:ph type="title"/>
          </p:nvPr>
        </p:nvSpPr>
        <p:spPr>
          <a:xfrm>
            <a:off x="398462" y="184150"/>
            <a:ext cx="109728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b="1" i="0" lang="en-US" sz="32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Primary Memory(RAM)</a:t>
            </a:r>
            <a:endParaRPr/>
          </a:p>
        </p:txBody>
      </p:sp>
      <p:pic>
        <p:nvPicPr>
          <p:cNvPr descr="Real Random Access Memory Or RAM Computer Royalty Free Cliparts, Vectors,  And Stock Illustration. Image 85419241." id="150" name="Google Shape;1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2325" y="5314950"/>
            <a:ext cx="4243387" cy="1357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2020-08-19T03:23:09Z</dcterms:created>
  <dc:creator>MAGGI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