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</p:sldIdLst>
  <p:sldSz cy="6858000" cx="9144000"/>
  <p:notesSz cx="7099300" cy="10234600"/>
  <p:embeddedFontLst>
    <p:embeddedFont>
      <p:font typeface="Arimo"/>
      <p:regular r:id="rId114"/>
      <p:bold r:id="rId115"/>
      <p:italic r:id="rId116"/>
      <p:boldItalic r:id="rId117"/>
    </p:embeddedFont>
    <p:embeddedFont>
      <p:font typeface="Corbel"/>
      <p:regular r:id="rId118"/>
      <p:bold r:id="rId119"/>
      <p:italic r:id="rId120"/>
      <p:boldItalic r:id="rId121"/>
    </p:embeddedFont>
    <p:embeddedFont>
      <p:font typeface="Arial Black"/>
      <p:regular r:id="rId1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3" roundtripDataSignature="AMtx7mivdbS4FZZJUwswTKdhlwEcznSS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707B6E-2FB1-49FC-BBD6-9DD403E71B41}">
  <a:tblStyle styleId="{69707B6E-2FB1-49FC-BBD6-9DD403E71B4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121" Type="http://schemas.openxmlformats.org/officeDocument/2006/relationships/font" Target="fonts/Corbel-boldItalic.fntdata"/><Relationship Id="rId25" Type="http://schemas.openxmlformats.org/officeDocument/2006/relationships/slide" Target="slides/slide18.xml"/><Relationship Id="rId120" Type="http://schemas.openxmlformats.org/officeDocument/2006/relationships/font" Target="fonts/Corbel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23" Type="http://customschemas.google.com/relationships/presentationmetadata" Target="metadata"/><Relationship Id="rId122" Type="http://schemas.openxmlformats.org/officeDocument/2006/relationships/font" Target="fonts/ArialBlack-regular.fntdata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11" Type="http://schemas.openxmlformats.org/officeDocument/2006/relationships/slide" Target="slides/slide4.xml"/><Relationship Id="rId99" Type="http://schemas.openxmlformats.org/officeDocument/2006/relationships/slide" Target="slides/slide92.xml"/><Relationship Id="rId10" Type="http://schemas.openxmlformats.org/officeDocument/2006/relationships/slide" Target="slides/slide3.xml"/><Relationship Id="rId98" Type="http://schemas.openxmlformats.org/officeDocument/2006/relationships/slide" Target="slides/slide91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font" Target="fonts/Corbel-regular.fntdata"/><Relationship Id="rId117" Type="http://schemas.openxmlformats.org/officeDocument/2006/relationships/font" Target="fonts/Arimo-boldItalic.fntdata"/><Relationship Id="rId116" Type="http://schemas.openxmlformats.org/officeDocument/2006/relationships/font" Target="fonts/Arimo-italic.fntdata"/><Relationship Id="rId115" Type="http://schemas.openxmlformats.org/officeDocument/2006/relationships/font" Target="fonts/Arimo-bold.fntdata"/><Relationship Id="rId119" Type="http://schemas.openxmlformats.org/officeDocument/2006/relationships/font" Target="fonts/Corbel-bold.fntdata"/><Relationship Id="rId15" Type="http://schemas.openxmlformats.org/officeDocument/2006/relationships/slide" Target="slides/slide8.xml"/><Relationship Id="rId110" Type="http://schemas.openxmlformats.org/officeDocument/2006/relationships/slide" Target="slides/slide103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14" Type="http://schemas.openxmlformats.org/officeDocument/2006/relationships/font" Target="fonts/Arimo-regular.fntdata"/><Relationship Id="rId18" Type="http://schemas.openxmlformats.org/officeDocument/2006/relationships/slide" Target="slides/slide11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0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10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10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10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5" name="Google Shape;1255;p10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0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10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10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0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0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6" name="Google Shape;1266;p10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10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3" name="Google Shape;1273;p10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10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0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4" name="Google Shape;1284;p10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10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6" name="Google Shape;1286;p10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0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10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10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10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10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8" name="Google Shape;1298;p10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0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0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0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0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0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9" name="Google Shape;1309;p10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0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10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10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10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10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0" name="Google Shape;1320;p10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2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4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4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4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4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4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p4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2" name="Google Shape;602;p45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p45:notes"/>
          <p:cNvSpPr txBox="1"/>
          <p:nvPr>
            <p:ph idx="12" type="sldNum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6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9" name="Google Shape;609;p46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46:notes"/>
          <p:cNvSpPr txBox="1"/>
          <p:nvPr>
            <p:ph idx="12" type="sldNum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0" name="Google Shape;620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4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4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4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4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4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5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5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5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5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5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5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5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5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5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5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5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7" name="Google Shape;697;p5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5" name="Google Shape;705;p5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5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4" name="Google Shape;724;p5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1" name="Google Shape;731;p5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5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5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5" name="Google Shape;745;p5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6 — Storage and Other I/O Topics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6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0" name="Google Shape;770;p6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7" name="Google Shape;777;p6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5" name="Google Shape;785;p6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2" name="Google Shape;792;p6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3" name="Google Shape;803;p6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6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6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5" name="Google Shape;815;p6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6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6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6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6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7" name="Google Shape;837;p6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8" name="Google Shape;848;p6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7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7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7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7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Google Shape;860;p7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7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7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1" name="Google Shape;871;p7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7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p7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7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7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7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4" name="Google Shape;884;p7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7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7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7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6" name="Google Shape;906;p7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7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7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7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7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7" name="Google Shape;917;p7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Google Shape;928;p7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9" name="Google Shape;939;p7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0" name="Google Shape;950;p7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7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7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7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7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1" name="Google Shape;961;p7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8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8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8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8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2" name="Google Shape;972;p8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8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8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8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3" name="Google Shape;983;p8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8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8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8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8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8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5" name="Google Shape;995;p8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8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8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8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8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8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8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8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8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8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9" name="Google Shape;1019;p8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8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8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8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8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8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8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8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8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8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2" name="Google Shape;1042;p8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8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8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8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8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3" name="Google Shape;1053;p8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8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8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8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8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4" name="Google Shape;1064;p8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8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8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8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8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8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5" name="Google Shape;1075;p8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9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9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9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9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9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6" name="Google Shape;1086;p9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9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9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9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9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9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1" name="Google Shape;1111;p9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9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9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9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9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1" name="Google Shape;1161;p9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9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9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9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9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9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3" name="Google Shape;1173;p9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9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9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9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9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9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5" name="Google Shape;1185;p9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9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9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9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9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9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8" name="Google Shape;1198;p9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9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9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9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9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9" name="Google Shape;1209;p9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9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6" name="Google Shape;1216;p9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7" name="Google Shape;1217;p9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9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9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0" name="Google Shape;1220;p9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9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9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9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9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9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2" name="Google Shape;1232;p9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9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9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9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 — Large and Fast: Exploiting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9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9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3" name="Google Shape;1243;p9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8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8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1" name="Google Shape;71;p1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2" name="Google Shape;72;p1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73" name="Google Shape;73;p1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74" name="Google Shape;74;p11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9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8" name="Google Shape;78;p119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9" name="Google Shape;79;p11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83" name="Google Shape;83;p12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11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1"/>
          <p:cNvSpPr txBox="1"/>
          <p:nvPr>
            <p:ph type="title"/>
          </p:nvPr>
        </p:nvSpPr>
        <p:spPr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1"/>
          <p:cNvSpPr/>
          <p:nvPr>
            <p:ph idx="2" type="clipArt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11"/>
          <p:cNvSpPr txBox="1"/>
          <p:nvPr>
            <p:ph idx="1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4" name="Google Shape;44;p11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4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4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5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7" name="Google Shape;57;p11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2" name="Google Shape;62;p11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66" name="Google Shape;66;p1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7" name="Google Shape;67;p11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7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7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7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7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7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7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0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07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07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07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07"/>
          <p:cNvGrpSpPr/>
          <p:nvPr/>
        </p:nvGrpSpPr>
        <p:grpSpPr>
          <a:xfrm>
            <a:off x="8004175" y="93662"/>
            <a:ext cx="935037" cy="935037"/>
            <a:chOff x="7956376" y="116632"/>
            <a:chExt cx="936104" cy="936104"/>
          </a:xfrm>
        </p:grpSpPr>
        <p:sp>
          <p:nvSpPr>
            <p:cNvPr id="21" name="Google Shape;21;p107"/>
            <p:cNvSpPr/>
            <p:nvPr/>
          </p:nvSpPr>
          <p:spPr>
            <a:xfrm>
              <a:off x="7956376" y="116632"/>
              <a:ext cx="936104" cy="936104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7"/>
            <p:cNvSpPr txBox="1"/>
            <p:nvPr/>
          </p:nvSpPr>
          <p:spPr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 Black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5</a:t>
              </a:r>
              <a:r>
                <a:rPr b="0" baseline="30000" i="0" lang="en-US" sz="20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th</a:t>
              </a:r>
              <a:endParaRPr b="0" i="0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07"/>
            <p:cNvSpPr txBox="1"/>
            <p:nvPr/>
          </p:nvSpPr>
          <p:spPr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Edition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0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0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9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0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09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10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26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28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2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2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5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2409825" y="2924175"/>
            <a:ext cx="5832475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Large and Fast: Exploiting Memory Hierarchy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 Storage</a:t>
            </a:r>
            <a:endParaRPr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Nonvolatile semiconductor storage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100× – 1000× faster than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Smaller, lower power, more robust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more $/GB (between disk and DRAM)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 rot="5400000">
            <a:off x="7903368" y="873918"/>
            <a:ext cx="21145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§6.4 Flash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lash-cards"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3500437"/>
            <a:ext cx="3590925" cy="27035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sh-memory-exploded" id="191" name="Google Shape;19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9337" y="3860800"/>
            <a:ext cx="2436812" cy="182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0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10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2-Level TLB Organization</a:t>
            </a:r>
            <a:endParaRPr/>
          </a:p>
        </p:txBody>
      </p:sp>
      <p:pic>
        <p:nvPicPr>
          <p:cNvPr id="1259" name="Google Shape;1259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125537"/>
            <a:ext cx="7516812" cy="498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0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0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Supporting Multiple Issue</a:t>
            </a:r>
            <a:endParaRPr/>
          </a:p>
        </p:txBody>
      </p:sp>
      <p:sp>
        <p:nvSpPr>
          <p:cNvPr id="1270" name="Google Shape;1270;p10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have multi-banked caches that allow multiple accesses per cycle assuming no bank conflicts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i7 cache optimizations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requested word first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Non-blocking cache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 under miss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under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prefetching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0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DGEMM</a:t>
            </a:r>
            <a:endParaRPr/>
          </a:p>
        </p:txBody>
      </p:sp>
      <p:sp>
        <p:nvSpPr>
          <p:cNvPr id="1276" name="Google Shape;1276;p10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cache blocking and subword parallelism</a:t>
            </a:r>
            <a:endParaRPr/>
          </a:p>
        </p:txBody>
      </p:sp>
      <p:sp>
        <p:nvSpPr>
          <p:cNvPr id="1277" name="Google Shape;1277;p10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8" name="Google Shape;1278;p102"/>
          <p:cNvSpPr txBox="1"/>
          <p:nvPr/>
        </p:nvSpPr>
        <p:spPr>
          <a:xfrm rot="5400000">
            <a:off x="5982493" y="2794793"/>
            <a:ext cx="5956300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§5.14 Going Faster:  Cache Blocking and Matrix Multiply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9" name="Google Shape;127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205037"/>
            <a:ext cx="6985000" cy="392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0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10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endParaRPr/>
          </a:p>
        </p:txBody>
      </p:sp>
      <p:sp>
        <p:nvSpPr>
          <p:cNvPr id="1290" name="Google Shape;1290;p10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vs. word addressing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32-byte direct-mapped cache,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4-byte blocks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36 maps to block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36 maps to block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Ignoring memory system effects when writing or generating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iterating over rows vs. columns of arrays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strides result in poor locality</a:t>
            </a:r>
            <a:endParaRPr/>
          </a:p>
        </p:txBody>
      </p:sp>
      <p:sp>
        <p:nvSpPr>
          <p:cNvPr id="1291" name="Google Shape;1291;p103"/>
          <p:cNvSpPr txBox="1"/>
          <p:nvPr/>
        </p:nvSpPr>
        <p:spPr>
          <a:xfrm rot="5400000">
            <a:off x="7509668" y="1267618"/>
            <a:ext cx="2901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§5.15 Fallacies and Pitfalls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0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endParaRPr/>
          </a:p>
        </p:txBody>
      </p:sp>
      <p:sp>
        <p:nvSpPr>
          <p:cNvPr id="1302" name="Google Shape;1302;p10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multiprocessor with shared L2 or L3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associativity than cores results in conflict misses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cores ⇒ need to increase associativity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AMAT to evaluate performance of out-of-order 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Ignores effect of non-blocked accesses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evaluate performance by simulation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0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10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Pitfalls</a:t>
            </a:r>
            <a:endParaRPr/>
          </a:p>
        </p:txBody>
      </p:sp>
      <p:sp>
        <p:nvSpPr>
          <p:cNvPr id="1313" name="Google Shape;1313;p10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Extending address range using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Intel 80286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 segment is not always big enough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 address arithmetic complicated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Implementing a VMM on an ISA not designed for virtualization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non-privileged instructions accessing hardware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extend ISA, or require guest OS not to use problematic instructions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10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10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Concluding Remarks</a:t>
            </a:r>
            <a:endParaRPr/>
          </a:p>
        </p:txBody>
      </p:sp>
      <p:sp>
        <p:nvSpPr>
          <p:cNvPr id="1324" name="Google Shape;1324;p10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memories are small, large memories are slow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really want fast, large memories ☹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gives this illusion ☺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Principle of locality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use a small part of their memory space frequently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 cache ↔ L2 cache ↔ … ↔ DRAM memory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↔ disk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system design is critical for multiprocessors</a:t>
            </a:r>
            <a:endParaRPr/>
          </a:p>
        </p:txBody>
      </p:sp>
      <p:sp>
        <p:nvSpPr>
          <p:cNvPr id="1325" name="Google Shape;1325;p106"/>
          <p:cNvSpPr txBox="1"/>
          <p:nvPr/>
        </p:nvSpPr>
        <p:spPr>
          <a:xfrm rot="5400000">
            <a:off x="7476331" y="1297781"/>
            <a:ext cx="296862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§5.16 Concluding Remarks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 Types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 flash: bit cell like a NOR gate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read/write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instruction memory in embedded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NAND flash: bit cell like a NAND gate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Denser (bits/area), but block-at-a-time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Cheaper per GB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for USB keys, media storage,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 bits wears out after 1000’s of accesses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suitable for direct RAM or disk replacement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Wear leveling: remap data to less used blocks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dfDesktop_CaviarBlack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773237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 Storage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684212" y="1125537"/>
            <a:ext cx="8270875" cy="79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Nonvolatile, rotating magnetic storage</a:t>
            </a:r>
            <a:endParaRPr/>
          </a:p>
        </p:txBody>
      </p:sp>
      <p:sp>
        <p:nvSpPr>
          <p:cNvPr id="215" name="Google Shape;215;p12"/>
          <p:cNvSpPr txBox="1"/>
          <p:nvPr/>
        </p:nvSpPr>
        <p:spPr>
          <a:xfrm rot="5400000">
            <a:off x="7960518" y="816768"/>
            <a:ext cx="20002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§6.3 Disk Storage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sk-geometry" id="216" name="Google Shape;21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537" y="3141662"/>
            <a:ext cx="4416425" cy="32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 Sectors and Access</a:t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sector records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Sector ID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(512 bytes, 4096 bytes proposed)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correcting code (ECC)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 hide defects and recording errors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Synchronization fields and gaps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a sector involves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Queuing delay if other accesses are pending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Seek: move the heads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Rotational latency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overhead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 Access Example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512B sector, 15,000rpm, 4ms average seek time, 100MB/s transfer rate, 0.2ms controller overhead, idle disk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read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4ms seek time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½ / (15,000/60) = 2ms rotational latency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+ 512 / 100MB/s = 0.005ms transfer time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+ 0.2ms controller delay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6.2ms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actual average seek time is 1ms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read time = 3.2ms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Disk Performance Issues</a:t>
            </a:r>
            <a:endParaRPr/>
          </a:p>
        </p:txBody>
      </p:sp>
      <p:sp>
        <p:nvSpPr>
          <p:cNvPr id="249" name="Google Shape;249;p1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Manufacturers quote average seek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all possible seeks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Locality and OS scheduling lead to smaller actual average seek times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disk controller allocate physical sectors on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 logical sector interface to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SCSI, ATA, SATA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drives include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Prefetch sectors in anticipation of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seek and rotational delay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04-P374493" id="259" name="Google Shape;2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750" y="3429000"/>
            <a:ext cx="37433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</p:txBody>
      </p:sp>
      <p:sp>
        <p:nvSpPr>
          <p:cNvPr id="261" name="Google Shape;261;p16"/>
          <p:cNvSpPr txBox="1"/>
          <p:nvPr>
            <p:ph idx="1" type="body"/>
          </p:nvPr>
        </p:nvSpPr>
        <p:spPr>
          <a:xfrm>
            <a:off x="684212" y="1125537"/>
            <a:ext cx="8270875" cy="227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level of the memory hierarchy closest to the CPU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accesses X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n–1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262" name="Google Shape;262;p16"/>
          <p:cNvSpPr txBox="1"/>
          <p:nvPr/>
        </p:nvSpPr>
        <p:spPr>
          <a:xfrm rot="5400000">
            <a:off x="7492206" y="1280318"/>
            <a:ext cx="29368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§5.3 The Basics of Caches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5148262" y="3789362"/>
            <a:ext cx="3811587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know if the data is present?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do we look?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05-P374493" id="273" name="Google Shape;2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922587"/>
            <a:ext cx="4692650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Direct Mapped Cache</a:t>
            </a:r>
            <a:endParaRPr/>
          </a:p>
        </p:txBody>
      </p:sp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684212" y="1125537"/>
            <a:ext cx="8270875" cy="18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 determined by address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mapped: only one choice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 address) modulo (#Blocks in cache)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6084887" y="3789362"/>
            <a:ext cx="2803525" cy="2519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#Blocks is a power of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low-order address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Tags and Valid Bits</a:t>
            </a:r>
            <a:endParaRPr/>
          </a:p>
        </p:txBody>
      </p:sp>
      <p:sp>
        <p:nvSpPr>
          <p:cNvPr id="287" name="Google Shape;287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know which particular block is stored in a cache location?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block address as well as the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Actually, only need the high-order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the tag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if there is no data in a location?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bit: 1 = present, 0 = not present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Initially 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684212" y="1125537"/>
            <a:ext cx="8270875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8-blocks, 1 word/block, direct mapped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state</a:t>
            </a:r>
            <a:endParaRPr/>
          </a:p>
        </p:txBody>
      </p:sp>
      <p:graphicFrame>
        <p:nvGraphicFramePr>
          <p:cNvPr id="299" name="Google Shape;299;p19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Principle of Locality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access a small proportion of their address space at any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accessed recently are likely to be accessed again soon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instructions in a loop, induction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near those accessed recently are likely to be accessed soon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sequential instruction access, array data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 rot="5400000">
            <a:off x="8008937" y="763587"/>
            <a:ext cx="190341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graphicFrame>
        <p:nvGraphicFramePr>
          <p:cNvPr id="310" name="Google Shape;310;p20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20"/>
          <p:cNvGraphicFramePr/>
          <p:nvPr/>
        </p:nvGraphicFramePr>
        <p:xfrm>
          <a:off x="1547812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673225"/>
                <a:gridCol w="1649400"/>
                <a:gridCol w="1231900"/>
                <a:gridCol w="151765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block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10 110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graphicFrame>
        <p:nvGraphicFramePr>
          <p:cNvPr id="322" name="Google Shape;322;p21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21"/>
          <p:cNvGraphicFramePr/>
          <p:nvPr/>
        </p:nvGraphicFramePr>
        <p:xfrm>
          <a:off x="1547812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673225"/>
                <a:gridCol w="1649400"/>
                <a:gridCol w="1231900"/>
                <a:gridCol w="151765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block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11 010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graphicFrame>
        <p:nvGraphicFramePr>
          <p:cNvPr id="334" name="Google Shape;334;p22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5" name="Google Shape;335;p22"/>
          <p:cNvGraphicFramePr/>
          <p:nvPr/>
        </p:nvGraphicFramePr>
        <p:xfrm>
          <a:off x="1547812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673225"/>
                <a:gridCol w="1649400"/>
                <a:gridCol w="1231900"/>
                <a:gridCol w="15176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addr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block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11 010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graphicFrame>
        <p:nvGraphicFramePr>
          <p:cNvPr id="346" name="Google Shape;346;p23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Mem[11010]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Mem[00011]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7" name="Google Shape;347;p23"/>
          <p:cNvGraphicFramePr/>
          <p:nvPr/>
        </p:nvGraphicFramePr>
        <p:xfrm>
          <a:off x="1547812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673225"/>
                <a:gridCol w="1649400"/>
                <a:gridCol w="1231900"/>
                <a:gridCol w="151765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block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10 000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00 011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10 000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Example</a:t>
            </a:r>
            <a:endParaRPr/>
          </a:p>
        </p:txBody>
      </p:sp>
      <p:graphicFrame>
        <p:nvGraphicFramePr>
          <p:cNvPr id="358" name="Google Shape;358;p24"/>
          <p:cNvGraphicFramePr/>
          <p:nvPr/>
        </p:nvGraphicFramePr>
        <p:xfrm>
          <a:off x="1547812" y="29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079500"/>
                <a:gridCol w="649275"/>
                <a:gridCol w="1150925"/>
                <a:gridCol w="32162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Mem[10000]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Mem[10010]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Mem[00011]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Mem[10110]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9" name="Google Shape;359;p24"/>
          <p:cNvGraphicFramePr/>
          <p:nvPr/>
        </p:nvGraphicFramePr>
        <p:xfrm>
          <a:off x="1547812" y="132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1673225"/>
                <a:gridCol w="1649400"/>
                <a:gridCol w="1231900"/>
                <a:gridCol w="151765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Binary addr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block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10 010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</a:t>
                      </a:r>
                      <a:endParaRPr sz="14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Address Subdivision</a:t>
            </a:r>
            <a:endParaRPr/>
          </a:p>
        </p:txBody>
      </p:sp>
      <p:pic>
        <p:nvPicPr>
          <p:cNvPr descr="f05-07-P374493" id="370" name="Google Shape;3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175" y="1268412"/>
            <a:ext cx="5040312" cy="497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Larger Block Size</a:t>
            </a:r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684212" y="1125537"/>
            <a:ext cx="8270875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blocks, 16 bytes/block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what block number does address 1200 map?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address = </a:t>
            </a:r>
            <a:r>
              <a:rPr b="0" i="0" lang="en-US" sz="3200" u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⎣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1200/16⎦ = 75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number = 75 modulo 64 = 11</a:t>
            </a:r>
            <a:endParaRPr/>
          </a:p>
        </p:txBody>
      </p:sp>
      <p:grpSp>
        <p:nvGrpSpPr>
          <p:cNvPr id="382" name="Google Shape;382;p26"/>
          <p:cNvGrpSpPr/>
          <p:nvPr/>
        </p:nvGrpSpPr>
        <p:grpSpPr>
          <a:xfrm>
            <a:off x="1619250" y="4221162"/>
            <a:ext cx="5226050" cy="1104900"/>
            <a:chOff x="1228" y="2755"/>
            <a:chExt cx="3292" cy="696"/>
          </a:xfrm>
        </p:grpSpPr>
        <p:sp>
          <p:nvSpPr>
            <p:cNvPr id="383" name="Google Shape;383;p26"/>
            <p:cNvSpPr txBox="1"/>
            <p:nvPr/>
          </p:nvSpPr>
          <p:spPr>
            <a:xfrm>
              <a:off x="1247" y="2976"/>
              <a:ext cx="1724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6"/>
            <p:cNvSpPr txBox="1"/>
            <p:nvPr/>
          </p:nvSpPr>
          <p:spPr>
            <a:xfrm>
              <a:off x="2971" y="2976"/>
              <a:ext cx="862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6"/>
            <p:cNvSpPr txBox="1"/>
            <p:nvPr/>
          </p:nvSpPr>
          <p:spPr>
            <a:xfrm>
              <a:off x="3833" y="2976"/>
              <a:ext cx="635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6"/>
            <p:cNvSpPr txBox="1"/>
            <p:nvPr/>
          </p:nvSpPr>
          <p:spPr>
            <a:xfrm>
              <a:off x="4324" y="275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6"/>
            <p:cNvSpPr txBox="1"/>
            <p:nvPr/>
          </p:nvSpPr>
          <p:spPr>
            <a:xfrm>
              <a:off x="3825" y="275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6"/>
            <p:cNvSpPr txBox="1"/>
            <p:nvPr/>
          </p:nvSpPr>
          <p:spPr>
            <a:xfrm>
              <a:off x="3602" y="275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6"/>
            <p:cNvSpPr txBox="1"/>
            <p:nvPr/>
          </p:nvSpPr>
          <p:spPr>
            <a:xfrm>
              <a:off x="2963" y="275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26"/>
            <p:cNvSpPr txBox="1"/>
            <p:nvPr/>
          </p:nvSpPr>
          <p:spPr>
            <a:xfrm>
              <a:off x="2740" y="275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6"/>
            <p:cNvSpPr txBox="1"/>
            <p:nvPr/>
          </p:nvSpPr>
          <p:spPr>
            <a:xfrm>
              <a:off x="1228" y="275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6"/>
            <p:cNvSpPr txBox="1"/>
            <p:nvPr/>
          </p:nvSpPr>
          <p:spPr>
            <a:xfrm>
              <a:off x="3919" y="3220"/>
              <a:ext cx="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6"/>
            <p:cNvSpPr txBox="1"/>
            <p:nvPr/>
          </p:nvSpPr>
          <p:spPr>
            <a:xfrm>
              <a:off x="3162" y="3220"/>
              <a:ext cx="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6"/>
            <p:cNvSpPr txBox="1"/>
            <p:nvPr/>
          </p:nvSpPr>
          <p:spPr>
            <a:xfrm>
              <a:off x="1851" y="3220"/>
              <a:ext cx="5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 Size Considerations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blocks should reduce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spatial locality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in a fixed-sized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blocks ⇒ fewer of them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competition ⇒ increased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blocks ⇒ pollution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override benefit of reduced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restart and critical-word-first can help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Misses</a:t>
            </a:r>
            <a:endParaRPr/>
          </a:p>
        </p:txBody>
      </p:sp>
      <p:sp>
        <p:nvSpPr>
          <p:cNvPr id="416" name="Google Shape;416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cache hit, CPU proceeds normally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cache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 the CPU pipeline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Fetch block from next level of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cache miss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 instruction fetch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cache miss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 data access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Write-Through</a:t>
            </a:r>
            <a:endParaRPr/>
          </a:p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data-write hit, could just update the block in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then cache and memory would be inconsistent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through: also update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makes writes take longer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if base CPI = 1, 10% of instructions are stores, write to memory takes 100 cycles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Effective CPI = 1 + 0.1×100 = 11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 write buffer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Holds data waiting to be written to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continues immediately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stalls on write if write buffer is already full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Taking Advantage of Locality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hierarchy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everything on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recently accessed (and nearby) items from disk to smaller DRAM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more recently accessed (and nearby) items from DRAM to smaller SRAM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memory attached to CPU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Write-Back</a:t>
            </a:r>
            <a:endParaRPr/>
          </a:p>
        </p:txBody>
      </p:sp>
      <p:sp>
        <p:nvSpPr>
          <p:cNvPr id="438" name="Google Shape;438;p3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Alternative: On data-write hit, just update the block in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track of whether each block is dirty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dirty block is replaced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it back to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use a write buffer to allow replacing block to be read first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Allocation</a:t>
            </a:r>
            <a:endParaRPr/>
          </a:p>
        </p:txBody>
      </p:sp>
      <p:sp>
        <p:nvSpPr>
          <p:cNvPr id="449" name="Google Shape;449;p3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should happen on a write miss?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Alternatives for write-through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 on miss: fetch the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around: don’t fetch the block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programs often write a whole block before reading it (e.g., initialization)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write-back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fetch the block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Intrinsity FastMATH</a:t>
            </a:r>
            <a:endParaRPr/>
          </a:p>
        </p:txBody>
      </p:sp>
      <p:sp>
        <p:nvSpPr>
          <p:cNvPr id="460" name="Google Shape;460;p3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MIPS processor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12-stage pipeline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and data access on each 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cache: separate I-cache and D-cache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16KB: 256 blocks × 16 words/block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D-cache: write-through or write-back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SPEC2000 miss rates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I-cache: 0.4%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D-cache: 11.4%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average: 3.2%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Intrinsity FastMATH</a:t>
            </a:r>
            <a:endParaRPr/>
          </a:p>
        </p:txBody>
      </p:sp>
      <p:pic>
        <p:nvPicPr>
          <p:cNvPr descr="f05-09-P374493" id="471" name="Google Shape;4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96975"/>
            <a:ext cx="7975600" cy="50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4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Memory Supporting Caches</a:t>
            </a:r>
            <a:endParaRPr/>
          </a:p>
        </p:txBody>
      </p:sp>
      <p:sp>
        <p:nvSpPr>
          <p:cNvPr id="482" name="Google Shape;482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DRAMs for main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 width (e.g., 1 word)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by fixed-width clocked bus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clock is typically slower than CPU clock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cache block read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bus cycle for address transfer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bus cycles per DRAM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bus cycle per data transfer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4-word block, 1-word-wide DRAM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penalty = 1 + 4×15 + 4×1 = 65 bus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 = 16 bytes / 65 cycles = 0.25 B/cycle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5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Measuring Cache Performance</a:t>
            </a:r>
            <a:endParaRPr/>
          </a:p>
        </p:txBody>
      </p:sp>
      <p:sp>
        <p:nvSpPr>
          <p:cNvPr id="493" name="Google Shape;493;p35"/>
          <p:cNvSpPr txBox="1"/>
          <p:nvPr>
            <p:ph idx="1" type="body"/>
          </p:nvPr>
        </p:nvSpPr>
        <p:spPr>
          <a:xfrm>
            <a:off x="684212" y="1125537"/>
            <a:ext cx="8270875" cy="273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CPU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 execution cycles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cache hit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stall cycles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Mainly from cache misses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simplifying assumptions:</a:t>
            </a:r>
            <a:endParaRPr/>
          </a:p>
        </p:txBody>
      </p:sp>
      <p:sp>
        <p:nvSpPr>
          <p:cNvPr id="494" name="Google Shape;494;p35"/>
          <p:cNvSpPr txBox="1"/>
          <p:nvPr/>
        </p:nvSpPr>
        <p:spPr>
          <a:xfrm rot="5400000">
            <a:off x="6277768" y="2499518"/>
            <a:ext cx="53657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§5.4 Measuring and Improving Cache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887" y="3905250"/>
            <a:ext cx="614838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Performance Example</a:t>
            </a:r>
            <a:endParaRPr/>
          </a:p>
        </p:txBody>
      </p:sp>
      <p:sp>
        <p:nvSpPr>
          <p:cNvPr id="506" name="Google Shape;506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I-cache miss rate = 2%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D-cache miss rate = 4%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penalty = 100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CPI (ideal cache) = 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&amp; stores are 36% of instructions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cycles per instruction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I-cache: 0.02 × 100 = 2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D-cache: 0.36 × 0.04 × 100 = 1.44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CPI = 2 + 2 + 1.44 = 5.44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CPU is 5.44/2 =2.72 times faster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Access Time</a:t>
            </a:r>
            <a:endParaRPr/>
          </a:p>
        </p:txBody>
      </p:sp>
      <p:sp>
        <p:nvSpPr>
          <p:cNvPr id="517" name="Google Shape;517;p3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 time is also important for performance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memory access time (AMAT)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AMAT = Hit time + Miss rate × Miss penalty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with 1ns clock, hit time = 1 cycle, miss penalty = 20 cycles, I-cache miss rate = 5%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AMAT = 1 + 0.05 × 20 = 2ns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cycles per instruction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Summary</a:t>
            </a:r>
            <a:endParaRPr/>
          </a:p>
        </p:txBody>
      </p:sp>
      <p:sp>
        <p:nvSpPr>
          <p:cNvPr id="528" name="Google Shape;528;p3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CPU performance increased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penalty becomes more significant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Decreasing base CPI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Greater proportion of time spent on memory stalls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Increasing clock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stalls account for more CPU cycles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neglect cache behavior when evaluating system performance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Associative Caches</a:t>
            </a:r>
            <a:endParaRPr/>
          </a:p>
        </p:txBody>
      </p:sp>
      <p:sp>
        <p:nvSpPr>
          <p:cNvPr id="539" name="Google Shape;539;p3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associative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 a given block to go in any cache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all entries to be searched at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Comparator per entry (expensive)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-way set associative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set contains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number determines which set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(Block number) modulo (#Sets in cache)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all entries in a given set at once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comparators (less expensive)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02-P374493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37" y="2224087"/>
            <a:ext cx="3216275" cy="367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Hierarchy Levels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3678237" y="1125537"/>
            <a:ext cx="52768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(aka line): unit of copying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multiple words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accessed data is present in upper level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Hit: access satisfied by upper level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 ratio: hits/accesses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accessed data is absent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Miss: block copied from lower level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taken: miss penalty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ratio: misses/accesses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hit ratio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accessed data supplied from upper level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13-P374493" id="549" name="Google Shape;54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844675"/>
            <a:ext cx="7731125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Associative Cache Example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Spectrum of Associativity</a:t>
            </a:r>
            <a:endParaRPr/>
          </a:p>
        </p:txBody>
      </p:sp>
      <p:sp>
        <p:nvSpPr>
          <p:cNvPr id="561" name="Google Shape;561;p4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cache with 8 entries</a:t>
            </a:r>
            <a:endParaRPr/>
          </a:p>
        </p:txBody>
      </p:sp>
      <p:pic>
        <p:nvPicPr>
          <p:cNvPr descr="f05-14-P374493" id="562" name="Google Shape;5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1844675"/>
            <a:ext cx="5513387" cy="43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Associativity Example</a:t>
            </a:r>
            <a:endParaRPr/>
          </a:p>
        </p:txBody>
      </p:sp>
      <p:sp>
        <p:nvSpPr>
          <p:cNvPr id="573" name="Google Shape;573;p42"/>
          <p:cNvSpPr txBox="1"/>
          <p:nvPr>
            <p:ph idx="1" type="body"/>
          </p:nvPr>
        </p:nvSpPr>
        <p:spPr>
          <a:xfrm>
            <a:off x="684212" y="1125537"/>
            <a:ext cx="8270875" cy="280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4-block caches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mapped, 2-way set associative,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associative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access sequence: 0, 8, 0, 6, 8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mapped</a:t>
            </a:r>
            <a:endParaRPr/>
          </a:p>
        </p:txBody>
      </p:sp>
      <p:graphicFrame>
        <p:nvGraphicFramePr>
          <p:cNvPr id="574" name="Google Shape;574;p42"/>
          <p:cNvGraphicFramePr/>
          <p:nvPr/>
        </p:nvGraphicFramePr>
        <p:xfrm>
          <a:off x="1258887" y="40782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996950"/>
                <a:gridCol w="1000125"/>
                <a:gridCol w="996950"/>
                <a:gridCol w="996950"/>
                <a:gridCol w="998525"/>
                <a:gridCol w="998525"/>
                <a:gridCol w="996950"/>
              </a:tblGrid>
              <a:tr h="23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address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index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content after access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365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Associativity Example</a:t>
            </a:r>
            <a:endParaRPr/>
          </a:p>
        </p:txBody>
      </p:sp>
      <p:sp>
        <p:nvSpPr>
          <p:cNvPr id="585" name="Google Shape;585;p43"/>
          <p:cNvSpPr txBox="1"/>
          <p:nvPr>
            <p:ph idx="1" type="body"/>
          </p:nvPr>
        </p:nvSpPr>
        <p:spPr>
          <a:xfrm>
            <a:off x="684212" y="1125537"/>
            <a:ext cx="8270875" cy="71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2-way set associative</a:t>
            </a:r>
            <a:endParaRPr/>
          </a:p>
        </p:txBody>
      </p:sp>
      <p:graphicFrame>
        <p:nvGraphicFramePr>
          <p:cNvPr id="586" name="Google Shape;586;p43"/>
          <p:cNvGraphicFramePr/>
          <p:nvPr/>
        </p:nvGraphicFramePr>
        <p:xfrm>
          <a:off x="1258887" y="184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996950"/>
                <a:gridCol w="1000125"/>
                <a:gridCol w="996950"/>
                <a:gridCol w="996950"/>
                <a:gridCol w="998525"/>
                <a:gridCol w="998525"/>
                <a:gridCol w="996950"/>
              </a:tblGrid>
              <a:tr h="23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address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index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content after access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36525">
                <a:tc vMerge="1"/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1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7" name="Google Shape;587;p43"/>
          <p:cNvSpPr txBox="1"/>
          <p:nvPr/>
        </p:nvSpPr>
        <p:spPr>
          <a:xfrm>
            <a:off x="684212" y="3860800"/>
            <a:ext cx="777240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associative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43"/>
          <p:cNvGraphicFramePr/>
          <p:nvPr/>
        </p:nvGraphicFramePr>
        <p:xfrm>
          <a:off x="1258887" y="450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996950"/>
                <a:gridCol w="1000125"/>
                <a:gridCol w="996950"/>
                <a:gridCol w="996950"/>
                <a:gridCol w="998525"/>
                <a:gridCol w="998525"/>
                <a:gridCol w="996950"/>
              </a:tblGrid>
              <a:tr h="42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Block address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Hit/miss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content after access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miss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hit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Mem[0]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Mem[8]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Mem[6]</a:t>
                      </a:r>
                      <a:endParaRPr sz="1400" u="none" cap="none" strike="noStrike"/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0000" marL="90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Much Associativity</a:t>
            </a:r>
            <a:endParaRPr/>
          </a:p>
        </p:txBody>
      </p:sp>
      <p:sp>
        <p:nvSpPr>
          <p:cNvPr id="599" name="Google Shape;599;p4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Increased associativity decreases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with diminishing returns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of a system with 64KB</a:t>
            </a:r>
            <a:b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D-cache, 16-word blocks, SPEC2000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1-way: 10.3%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2-way: 8.6%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4-way: 8.3%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8-way: 8.1%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684212" y="146050"/>
            <a:ext cx="825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684212" y="1125537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6"/>
          <p:cNvSpPr txBox="1"/>
          <p:nvPr>
            <p:ph type="title"/>
          </p:nvPr>
        </p:nvSpPr>
        <p:spPr>
          <a:xfrm>
            <a:off x="684212" y="146050"/>
            <a:ext cx="825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 txBox="1"/>
          <p:nvPr>
            <p:ph idx="1" type="body"/>
          </p:nvPr>
        </p:nvSpPr>
        <p:spPr>
          <a:xfrm>
            <a:off x="684212" y="1125537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Associative Cache Organization</a:t>
            </a:r>
            <a:endParaRPr/>
          </a:p>
        </p:txBody>
      </p:sp>
      <p:pic>
        <p:nvPicPr>
          <p:cNvPr descr="f05-17-P374493" id="624" name="Google Shape;62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1196975"/>
            <a:ext cx="6061075" cy="504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Replacement Policy</a:t>
            </a:r>
            <a:endParaRPr/>
          </a:p>
        </p:txBody>
      </p:sp>
      <p:sp>
        <p:nvSpPr>
          <p:cNvPr id="635" name="Google Shape;635;p4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mapped: no choice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associative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 non-valid entry, if there is one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choose among entries in the set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Least-recently used (LRU)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one unused for the longest time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for 2-way, manageable for 4-way, too hard beyond that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approximately the same performance as LRU for high associativity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Multilevel Caches</a:t>
            </a:r>
            <a:endParaRPr/>
          </a:p>
        </p:txBody>
      </p:sp>
      <p:sp>
        <p:nvSpPr>
          <p:cNvPr id="646" name="Google Shape;646;p4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cache attached to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Small, but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Level-2 cache services misses from primary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Larger, slower, but still faster than main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services L-2 cache misses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high-end systems include L-3 cache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Technology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RAM (SRAM)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0.5ns – 2.5ns, $2000 – $5000 per GB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RAM (DRAM)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50ns – 70ns, $20 – $75 per GB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Magnetic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5ms – 20ms, $0.20 – $2 per GB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time of SRAM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and cost/GB of disk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 rot="5400000">
            <a:off x="7491412" y="1281112"/>
            <a:ext cx="293846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§5.2 Memory Technologies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Multilevel Cache Example</a:t>
            </a:r>
            <a:endParaRPr/>
          </a:p>
        </p:txBody>
      </p:sp>
      <p:sp>
        <p:nvSpPr>
          <p:cNvPr id="657" name="Google Shape;657;p5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base CPI = 1, clock rate = 4GHz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rate/instruction = 2%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memory access time = 100ns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just primary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 penalty = 100ns/0.25ns = 400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CPI = 1 + 0.02 × 400 = 9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(cont.)</a:t>
            </a:r>
            <a:endParaRPr/>
          </a:p>
        </p:txBody>
      </p:sp>
      <p:sp>
        <p:nvSpPr>
          <p:cNvPr id="668" name="Google Shape;668;p5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add L-2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time = 5ns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miss rate to main memory = 0.5%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miss with L-2 hit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Penalty = 5ns/0.25ns = 20 cycles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miss with L-2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penalty = 500 cycles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= 1 + 0.02 × 20 + 0.005 × 400 = 3.4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ratio = 9/3.4 = 2.6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2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Multilevel Cache Considerations</a:t>
            </a:r>
            <a:endParaRPr/>
          </a:p>
        </p:txBody>
      </p:sp>
      <p:sp>
        <p:nvSpPr>
          <p:cNvPr id="679" name="Google Shape;679;p5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minimal hit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L-2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on low miss rate to avoid main memory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 time has less overall impact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L-1 cache usually smaller than a single cache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L-1 block size smaller than L-2 block size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3"/>
          <p:cNvSpPr txBox="1"/>
          <p:nvPr>
            <p:ph type="title"/>
          </p:nvPr>
        </p:nvSpPr>
        <p:spPr>
          <a:xfrm>
            <a:off x="684212" y="266700"/>
            <a:ext cx="82597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Interactions with Advanced CPUs</a:t>
            </a:r>
            <a:endParaRPr/>
          </a:p>
        </p:txBody>
      </p:sp>
      <p:sp>
        <p:nvSpPr>
          <p:cNvPr id="690" name="Google Shape;690;p5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Out-of-order CPUs can execute instructions during cache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Pending store stays in load/store unit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 instructions wait in reservation stations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instructions continue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miss depends on program data 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Much harder to analyse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system simulation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18-P374493" id="700" name="Google Shape;70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9912" y="1268412"/>
            <a:ext cx="2705100" cy="49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5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Interactions with Software</a:t>
            </a:r>
            <a:endParaRPr/>
          </a:p>
        </p:txBody>
      </p:sp>
      <p:sp>
        <p:nvSpPr>
          <p:cNvPr id="702" name="Google Shape;702;p54"/>
          <p:cNvSpPr txBox="1"/>
          <p:nvPr>
            <p:ph idx="1" type="body"/>
          </p:nvPr>
        </p:nvSpPr>
        <p:spPr>
          <a:xfrm>
            <a:off x="684212" y="1125537"/>
            <a:ext cx="468312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depend on memory access patterns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Compiler optimization for memory access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5"/>
          <p:cNvSpPr txBox="1"/>
          <p:nvPr>
            <p:ph type="title"/>
          </p:nvPr>
        </p:nvSpPr>
        <p:spPr>
          <a:xfrm>
            <a:off x="684212" y="261937"/>
            <a:ext cx="82597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Optimization via Blocking</a:t>
            </a:r>
            <a:endParaRPr/>
          </a:p>
        </p:txBody>
      </p:sp>
      <p:sp>
        <p:nvSpPr>
          <p:cNvPr id="708" name="Google Shape;708;p5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 maximize accesses to data before it is replaced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inner loops of DGEMM: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j = 0; j &lt; n; ++j)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double cij = C[i+j*n];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int k = 0; k &lt; n; k++ 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cij += A[i+k*n] * B[k+j*n];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C[i+j*n] = cij;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  <p:sp>
        <p:nvSpPr>
          <p:cNvPr id="709" name="Google Shape;709;p5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DGEMM Access Pattern</a:t>
            </a:r>
            <a:endParaRPr/>
          </a:p>
        </p:txBody>
      </p:sp>
      <p:sp>
        <p:nvSpPr>
          <p:cNvPr id="715" name="Google Shape;715;p5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C, A, and B arrays</a:t>
            </a:r>
            <a:endParaRPr/>
          </a:p>
        </p:txBody>
      </p:sp>
      <p:sp>
        <p:nvSpPr>
          <p:cNvPr id="716" name="Google Shape;716;p5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284537"/>
            <a:ext cx="7702550" cy="24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6"/>
          <p:cNvSpPr txBox="1"/>
          <p:nvPr/>
        </p:nvSpPr>
        <p:spPr>
          <a:xfrm>
            <a:off x="2027237" y="2133600"/>
            <a:ext cx="20875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accesses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9" name="Google Shape;719;p56"/>
          <p:cNvCxnSpPr/>
          <p:nvPr/>
        </p:nvCxnSpPr>
        <p:spPr>
          <a:xfrm flipH="1">
            <a:off x="1692275" y="2501900"/>
            <a:ext cx="503237" cy="14319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20" name="Google Shape;720;p56"/>
          <p:cNvSpPr txBox="1"/>
          <p:nvPr/>
        </p:nvSpPr>
        <p:spPr>
          <a:xfrm>
            <a:off x="2333625" y="2565400"/>
            <a:ext cx="20875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accesses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56"/>
          <p:cNvCxnSpPr/>
          <p:nvPr/>
        </p:nvCxnSpPr>
        <p:spPr>
          <a:xfrm>
            <a:off x="2700337" y="2933700"/>
            <a:ext cx="369887" cy="1287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Blocked DGEMM</a:t>
            </a:r>
            <a:endParaRPr/>
          </a:p>
        </p:txBody>
      </p:sp>
      <p:sp>
        <p:nvSpPr>
          <p:cNvPr id="727" name="Google Shape;727;p5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#define BLOCKSIZE 32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void do_block (int n, int si, int sj, int sk, double *A, double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*B, double *C)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for (int i = si; i &lt; si+BLOCKSIZE; ++i)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for (int j = sj; j &lt; sj+BLOCKSIZE; ++j)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double cij = C[i+j*n];/* cij = C[i][j]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for( int k = sk; k &lt; sk+BLOCKSIZE; k++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    cij += A[i+k*n] * B[k+j*n];/* cij+=A[i][k]*B[k][j]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   C[i+j*n] = cij;/* C[i][j] = cij */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13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14 void dgemm (int n, double* A, double* B, double* 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  for ( int sj = 0; sj &lt; n; sj += BLOCKSIZE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17   for ( int si = 0; si &lt; n; si += BLOCKSIZE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    for ( int sk = 0; sk &lt; n; sk += BLOCKSIZE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19     do_block(n, si, sj, sk, A, B, 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84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 }</a:t>
            </a:r>
            <a:endParaRPr/>
          </a:p>
        </p:txBody>
      </p:sp>
      <p:sp>
        <p:nvSpPr>
          <p:cNvPr id="728" name="Google Shape;728;p5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 txBox="1"/>
          <p:nvPr>
            <p:ph type="title"/>
          </p:nvPr>
        </p:nvSpPr>
        <p:spPr>
          <a:xfrm>
            <a:off x="684212" y="200025"/>
            <a:ext cx="8259762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Blocked DGEMM Access Pattern</a:t>
            </a:r>
            <a:endParaRPr/>
          </a:p>
        </p:txBody>
      </p:sp>
      <p:sp>
        <p:nvSpPr>
          <p:cNvPr id="734" name="Google Shape;734;p5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5" name="Google Shape;73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912" y="1268412"/>
            <a:ext cx="7924800" cy="25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8"/>
          <p:cNvSpPr txBox="1"/>
          <p:nvPr/>
        </p:nvSpPr>
        <p:spPr>
          <a:xfrm>
            <a:off x="2987675" y="5891212"/>
            <a:ext cx="1620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Unoptimized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58"/>
          <p:cNvSpPr txBox="1"/>
          <p:nvPr/>
        </p:nvSpPr>
        <p:spPr>
          <a:xfrm>
            <a:off x="5003800" y="5884862"/>
            <a:ext cx="1439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8" name="Google Shape;73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600" y="3986212"/>
            <a:ext cx="4344987" cy="190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5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5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Dependability</a:t>
            </a:r>
            <a:endParaRPr/>
          </a:p>
        </p:txBody>
      </p:sp>
      <p:sp>
        <p:nvSpPr>
          <p:cNvPr id="749" name="Google Shape;749;p59"/>
          <p:cNvSpPr txBox="1"/>
          <p:nvPr>
            <p:ph idx="1" type="body"/>
          </p:nvPr>
        </p:nvSpPr>
        <p:spPr>
          <a:xfrm>
            <a:off x="4716462" y="2565400"/>
            <a:ext cx="3959225" cy="367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Fault: failure of a component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or may not lead to system failure</a:t>
            </a:r>
            <a:endParaRPr/>
          </a:p>
        </p:txBody>
      </p:sp>
      <p:sp>
        <p:nvSpPr>
          <p:cNvPr id="750" name="Google Shape;750;p59"/>
          <p:cNvSpPr/>
          <p:nvPr/>
        </p:nvSpPr>
        <p:spPr>
          <a:xfrm>
            <a:off x="1260475" y="1412875"/>
            <a:ext cx="3024187" cy="11525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accomplishment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delivered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specified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9"/>
          <p:cNvSpPr/>
          <p:nvPr/>
        </p:nvSpPr>
        <p:spPr>
          <a:xfrm>
            <a:off x="1331912" y="4724400"/>
            <a:ext cx="3024187" cy="11525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interruption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Deviation from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9"/>
          <p:cNvSpPr/>
          <p:nvPr/>
        </p:nvSpPr>
        <p:spPr>
          <a:xfrm>
            <a:off x="3708400" y="2565400"/>
            <a:ext cx="396875" cy="2159000"/>
          </a:xfrm>
          <a:custGeom>
            <a:rect b="b" l="l" r="r" t="t"/>
            <a:pathLst>
              <a:path extrusionOk="0" h="1374" w="277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9"/>
          <p:cNvSpPr txBox="1"/>
          <p:nvPr/>
        </p:nvSpPr>
        <p:spPr>
          <a:xfrm>
            <a:off x="3563937" y="3429000"/>
            <a:ext cx="962025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Failure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9"/>
          <p:cNvSpPr/>
          <p:nvPr/>
        </p:nvSpPr>
        <p:spPr>
          <a:xfrm rot="10800000">
            <a:off x="1438275" y="2565400"/>
            <a:ext cx="396875" cy="2159000"/>
          </a:xfrm>
          <a:custGeom>
            <a:rect b="b" l="l" r="r" t="t"/>
            <a:pathLst>
              <a:path extrusionOk="0" h="1374" w="277">
                <a:moveTo>
                  <a:pt x="0" y="0"/>
                </a:moveTo>
                <a:cubicBezTo>
                  <a:pt x="46" y="110"/>
                  <a:pt x="275" y="431"/>
                  <a:pt x="276" y="660"/>
                </a:cubicBezTo>
                <a:cubicBezTo>
                  <a:pt x="277" y="889"/>
                  <a:pt x="62" y="1225"/>
                  <a:pt x="6" y="137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9"/>
          <p:cNvSpPr txBox="1"/>
          <p:nvPr/>
        </p:nvSpPr>
        <p:spPr>
          <a:xfrm>
            <a:off x="684212" y="3429000"/>
            <a:ext cx="1482725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59"/>
          <p:cNvSpPr txBox="1"/>
          <p:nvPr/>
        </p:nvSpPr>
        <p:spPr>
          <a:xfrm rot="5400000">
            <a:off x="7015162" y="1757362"/>
            <a:ext cx="3890962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§5.5 Dependable Memory Hierarchy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DRAM Technology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84212" y="1125537"/>
            <a:ext cx="79914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stored as a charge in a capacitor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transistor used to access the charge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periodically be refreshed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contents and write back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Performed on a DRAM “row”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14021" l="7692" r="5477" t="0"/>
          <a:stretch/>
        </p:blipFill>
        <p:spPr>
          <a:xfrm>
            <a:off x="5872975" y="3025925"/>
            <a:ext cx="3131625" cy="32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6 — Storage and Other I/O Topics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Dependability Measures</a:t>
            </a:r>
            <a:endParaRPr/>
          </a:p>
        </p:txBody>
      </p:sp>
      <p:sp>
        <p:nvSpPr>
          <p:cNvPr id="767" name="Google Shape;767;p6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mean time to failure (MTTF)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interruption: mean time to repair (MTTR)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time between failures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MTBF = MTTF + MTTR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Availability = MTTF / (MTTF + MTTR)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Improving Availability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MTTF: fault avoidance, fault tolerance, fault forecasting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MTTR: improved tools and processes for diagnosis and repair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Hamming SEC Code</a:t>
            </a:r>
            <a:endParaRPr/>
          </a:p>
        </p:txBody>
      </p:sp>
      <p:sp>
        <p:nvSpPr>
          <p:cNvPr id="773" name="Google Shape;773;p6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Hamming distance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bits that are different between two bit patterns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distance = 2 provides single bit error detection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parity code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 distance = 3 provides single error correction, 2 bit error detection</a:t>
            </a:r>
            <a:endParaRPr/>
          </a:p>
        </p:txBody>
      </p:sp>
      <p:sp>
        <p:nvSpPr>
          <p:cNvPr id="774" name="Google Shape;774;p6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2"/>
          <p:cNvSpPr txBox="1"/>
          <p:nvPr>
            <p:ph type="title"/>
          </p:nvPr>
        </p:nvSpPr>
        <p:spPr>
          <a:xfrm>
            <a:off x="684212" y="138112"/>
            <a:ext cx="8259762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Encoding SEC</a:t>
            </a:r>
            <a:endParaRPr/>
          </a:p>
        </p:txBody>
      </p:sp>
      <p:sp>
        <p:nvSpPr>
          <p:cNvPr id="780" name="Google Shape;780;p6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calculate Hamming code: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bits from 1 on the left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bit positions that are a power 2 are parity bits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parity bit checks certain data bits:</a:t>
            </a:r>
            <a:endParaRPr/>
          </a:p>
        </p:txBody>
      </p:sp>
      <p:sp>
        <p:nvSpPr>
          <p:cNvPr id="781" name="Google Shape;781;p6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3933825"/>
            <a:ext cx="6048375" cy="20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Decoding SEC</a:t>
            </a:r>
            <a:endParaRPr/>
          </a:p>
        </p:txBody>
      </p:sp>
      <p:sp>
        <p:nvSpPr>
          <p:cNvPr id="788" name="Google Shape;788;p6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parity bits indicates which bits are in error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numbering from encoding procedure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Parity bits = 0000 indicates no error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Parity bits = 1010 indicates bit 10 was flipped</a:t>
            </a:r>
            <a:endParaRPr/>
          </a:p>
        </p:txBody>
      </p:sp>
      <p:sp>
        <p:nvSpPr>
          <p:cNvPr id="789" name="Google Shape;789;p6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SEC/DEC Code</a:t>
            </a:r>
            <a:endParaRPr/>
          </a:p>
        </p:txBody>
      </p:sp>
      <p:sp>
        <p:nvSpPr>
          <p:cNvPr id="795" name="Google Shape;795;p6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 additional parity bit for the whole word (p</a:t>
            </a:r>
            <a:r>
              <a:rPr b="0" baseline="-25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Hamming distance = 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Decoding: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H = SEC parity bits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even,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even, no error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odd,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odd, correctable single bit error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even,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odd, error in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odd, p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even, double error occurred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 ECC DRAM uses SEC/DEC with 8 bits protecting each 64 bits</a:t>
            </a:r>
            <a:endParaRPr/>
          </a:p>
        </p:txBody>
      </p:sp>
      <p:sp>
        <p:nvSpPr>
          <p:cNvPr id="796" name="Google Shape;796;p6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 Machines</a:t>
            </a:r>
            <a:endParaRPr/>
          </a:p>
        </p:txBody>
      </p:sp>
      <p:sp>
        <p:nvSpPr>
          <p:cNvPr id="807" name="Google Shape;807;p6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computer emulates guest operating system and machine resources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Improved isolation of multiple guests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Avoids security and reliability problems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Aids sharing of resources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Virtualization has some performance impact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Feasible with modern high-performance comptuers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VM/370 (1970s technology!)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 Virtual PC</a:t>
            </a:r>
            <a:endParaRPr/>
          </a:p>
        </p:txBody>
      </p:sp>
      <p:sp>
        <p:nvSpPr>
          <p:cNvPr id="808" name="Google Shape;808;p65"/>
          <p:cNvSpPr txBox="1"/>
          <p:nvPr/>
        </p:nvSpPr>
        <p:spPr>
          <a:xfrm rot="5400000">
            <a:off x="7770018" y="1007268"/>
            <a:ext cx="23812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§5.6 Virtual Machines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6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 Machine Monitor</a:t>
            </a:r>
            <a:endParaRPr/>
          </a:p>
        </p:txBody>
      </p:sp>
      <p:sp>
        <p:nvSpPr>
          <p:cNvPr id="819" name="Google Shape;819;p6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 virtual resources to physical resources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Memory, I/O devices, CPUs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code runs on native machine in user mode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Traps to VMM on privileged instructions and access to protected resources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 OS may be different from host 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VMM handles real I/O devices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Emulates generic virtual I/O devices for guest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Timer Virtualization</a:t>
            </a:r>
            <a:endParaRPr/>
          </a:p>
        </p:txBody>
      </p:sp>
      <p:sp>
        <p:nvSpPr>
          <p:cNvPr id="830" name="Google Shape;830;p6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native machine, on timer interrupt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suspends current process, handles interrupt, selects and resumes next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Virtual Machine Monitor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VMM suspends current VM, handles interrupt, selects and resumes next VM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VM requires timer interrupts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VMM emulates a virtual timer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Emulates interrupt for VM when physical timer interrupt occurs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Set Support</a:t>
            </a:r>
            <a:endParaRPr/>
          </a:p>
        </p:txBody>
      </p:sp>
      <p:sp>
        <p:nvSpPr>
          <p:cNvPr id="841" name="Google Shape;841;p6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and System modes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Privileged instructions only available in system mode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Trap to system if executed in user mode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physical resources only accessible using privileged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Including page tables, interrupt controls, I/O registers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Renaissance of virtualization support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ISAs (e.g., x86) adapting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/>
          </a:p>
        </p:txBody>
      </p:sp>
      <p:sp>
        <p:nvSpPr>
          <p:cNvPr id="852" name="Google Shape;852;p6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main memory as a “cache” for secondary (disk) storage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Managed jointly by CPU hardware and the operating system (OS)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 share main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gets a private virtual address space holding its frequently used code and data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 from other programs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and OS translate virtual addresses to physical addresses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 “block” is called a page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VM translation “miss” is called a page fault</a:t>
            </a:r>
            <a:endParaRPr/>
          </a:p>
        </p:txBody>
      </p:sp>
      <p:sp>
        <p:nvSpPr>
          <p:cNvPr id="853" name="Google Shape;853;p69"/>
          <p:cNvSpPr txBox="1"/>
          <p:nvPr/>
        </p:nvSpPr>
        <p:spPr>
          <a:xfrm rot="5400000">
            <a:off x="7838281" y="929481"/>
            <a:ext cx="224472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§5.7 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Advanced DRAM Organization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in a DRAM are organized as a rectangular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accesses an entire row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Burst mode: supply successive words from a row with reduced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data rate (DDR) DRAM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on rising and falling clock edges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 data rate (QDR) DRAM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 DDR inputs and outputs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7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7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Address Translation</a:t>
            </a:r>
            <a:endParaRPr/>
          </a:p>
        </p:txBody>
      </p:sp>
      <p:sp>
        <p:nvSpPr>
          <p:cNvPr id="864" name="Google Shape;864;p7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Fixed-size pages (e.g., 4K)</a:t>
            </a:r>
            <a:endParaRPr/>
          </a:p>
        </p:txBody>
      </p:sp>
      <p:pic>
        <p:nvPicPr>
          <p:cNvPr descr="f05-20-P374493" id="865" name="Google Shape;86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93900"/>
            <a:ext cx="4318000" cy="3090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5-19-P374493" id="866" name="Google Shape;86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2282825"/>
            <a:ext cx="3448050" cy="2347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7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 Fault Penalty</a:t>
            </a:r>
            <a:endParaRPr/>
          </a:p>
        </p:txBody>
      </p:sp>
      <p:sp>
        <p:nvSpPr>
          <p:cNvPr id="877" name="Google Shape;877;p71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page fault, the page must be fetched from disk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millions of clock cycles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by OS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minimize page fault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associative 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replacement algorithms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7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7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 Tables</a:t>
            </a:r>
            <a:endParaRPr/>
          </a:p>
        </p:txBody>
      </p:sp>
      <p:sp>
        <p:nvSpPr>
          <p:cNvPr id="888" name="Google Shape;888;p7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Stores placement information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of page table entries, indexed by virtual page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table register in CPU points to page table in physical memory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page is present 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PTE stores the physical page number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 other status bits (referenced, dirty, …)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page is not present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PTE can refer to location in swap space on disk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Translation Using a Page Table</a:t>
            </a:r>
            <a:endParaRPr/>
          </a:p>
        </p:txBody>
      </p:sp>
      <p:pic>
        <p:nvPicPr>
          <p:cNvPr descr="f05-21-P374493" id="899" name="Google Shape;89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412875"/>
            <a:ext cx="5513387" cy="4757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7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Mapping Pages to Storage</a:t>
            </a:r>
            <a:endParaRPr/>
          </a:p>
        </p:txBody>
      </p:sp>
      <p:pic>
        <p:nvPicPr>
          <p:cNvPr descr="f05-22-P374493" id="910" name="Google Shape;91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1557337"/>
            <a:ext cx="5334000" cy="40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Replacement and Writes</a:t>
            </a:r>
            <a:endParaRPr/>
          </a:p>
        </p:txBody>
      </p:sp>
      <p:sp>
        <p:nvSpPr>
          <p:cNvPr id="921" name="Google Shape;921;p7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reduce page fault rate, prefer least-recently used (LRU) replacement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bit (aka use bit) in PTE set to 1 on access to page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Periodically cleared to 0 by OS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page with reference bit = 0 has not been used recently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 writes take millions of cycles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at once, not individual locations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through is impractical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write-back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Dirty bit in PTE set when page is written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 Translation Using a TLB</a:t>
            </a:r>
            <a:endParaRPr/>
          </a:p>
        </p:txBody>
      </p:sp>
      <p:sp>
        <p:nvSpPr>
          <p:cNvPr id="932" name="Google Shape;932;p7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translation would appear to require extra memory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to access the PTE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actual memory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access to page tables has good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use a fast cache of PTEs within the CPU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 a Translation Look-aside Buffer (TLB)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Typical: 16–512 PTEs, 0.5–1 cycle for hit, 10–100 cycles for miss, 0.01%–1%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Misses could be handled by hardware or software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23-P374493" id="942" name="Google Shape;94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268412"/>
            <a:ext cx="6535737" cy="46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7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 Translation Using a TLB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7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TLB Misses</a:t>
            </a:r>
            <a:endParaRPr/>
          </a:p>
        </p:txBody>
      </p:sp>
      <p:sp>
        <p:nvSpPr>
          <p:cNvPr id="954" name="Google Shape;954;p7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page is in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the PTE from memory and retry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be handled in hardware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get complex for more complicated page table structures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software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Raise a special exception, with optimized handler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page is not in memory (page fault)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handles fetching the page and updating the page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restart the faulting instruction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7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TLB Miss Handler</a:t>
            </a:r>
            <a:endParaRPr/>
          </a:p>
        </p:txBody>
      </p:sp>
      <p:sp>
        <p:nvSpPr>
          <p:cNvPr id="965" name="Google Shape;965;p7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TLB miss indicates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present, but PTE not in TLB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not preset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recognize TLB miss before destination register overwritten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Raise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Handler copies PTE from memory to TLB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restarts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page not present, page fault will occur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DRAM Generations</a:t>
            </a:r>
            <a:endParaRPr/>
          </a:p>
        </p:txBody>
      </p:sp>
      <p:graphicFrame>
        <p:nvGraphicFramePr>
          <p:cNvPr id="170" name="Google Shape;170;p8"/>
          <p:cNvGraphicFramePr/>
          <p:nvPr/>
        </p:nvGraphicFramePr>
        <p:xfrm>
          <a:off x="682625" y="1700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790575"/>
                <a:gridCol w="1009650"/>
                <a:gridCol w="1152525"/>
              </a:tblGrid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Year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Capacity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$/GB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64Kbit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256Kbit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$200000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1989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$15000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1996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1998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$4000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256Mbit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$1000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512Mbit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$250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8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 Fault Handler</a:t>
            </a:r>
            <a:endParaRPr/>
          </a:p>
        </p:txBody>
      </p:sp>
      <p:sp>
        <p:nvSpPr>
          <p:cNvPr id="976" name="Google Shape;976;p8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faulting virtual address to find PTE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Locate page on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page to replace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dirty, write to disk first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page into memory and update page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process runnable again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Restart from faulting instruction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8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TLB and Cache Interaction</a:t>
            </a:r>
            <a:endParaRPr/>
          </a:p>
        </p:txBody>
      </p:sp>
      <p:sp>
        <p:nvSpPr>
          <p:cNvPr id="987" name="Google Shape;987;p81"/>
          <p:cNvSpPr txBox="1"/>
          <p:nvPr>
            <p:ph idx="1" type="body"/>
          </p:nvPr>
        </p:nvSpPr>
        <p:spPr>
          <a:xfrm>
            <a:off x="5364162" y="1125537"/>
            <a:ext cx="359092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cache tag uses physical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translate before cache lookup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Alternative: use virtual address tag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Complications due to aliasing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virtual addresses for shared physical address</a:t>
            </a:r>
            <a:endParaRPr/>
          </a:p>
        </p:txBody>
      </p:sp>
      <p:pic>
        <p:nvPicPr>
          <p:cNvPr descr="f05-24-P374493" id="988" name="Google Shape;988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1268412"/>
            <a:ext cx="4956175" cy="508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8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Protection</a:t>
            </a:r>
            <a:endParaRPr/>
          </a:p>
        </p:txBody>
      </p:sp>
      <p:sp>
        <p:nvSpPr>
          <p:cNvPr id="999" name="Google Shape;999;p8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tasks can share parts of their virtual address spaces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need to protect against errant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OS assistance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support for OS protection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Privileged supervisor mode (aka kernel mode)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Privileged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Page tables and other state information only accessible in supervisor mode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call exception (e.g., syscall in MIPS)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8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Memory Hierarchy</a:t>
            </a:r>
            <a:endParaRPr/>
          </a:p>
        </p:txBody>
      </p:sp>
      <p:sp>
        <p:nvSpPr>
          <p:cNvPr id="1010" name="Google Shape;1010;p83"/>
          <p:cNvSpPr txBox="1"/>
          <p:nvPr>
            <p:ph idx="1" type="body"/>
          </p:nvPr>
        </p:nvSpPr>
        <p:spPr>
          <a:xfrm>
            <a:off x="684212" y="1844675"/>
            <a:ext cx="8270875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principles apply at all levels of the memory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notions of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level in the hierarchy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Finding a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Replacement on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policy</a:t>
            </a:r>
            <a:endParaRPr/>
          </a:p>
        </p:txBody>
      </p:sp>
      <p:sp>
        <p:nvSpPr>
          <p:cNvPr id="1011" name="Google Shape;1011;p83"/>
          <p:cNvSpPr txBox="1"/>
          <p:nvPr/>
        </p:nvSpPr>
        <p:spPr>
          <a:xfrm rot="5400000">
            <a:off x="6220618" y="2556668"/>
            <a:ext cx="5480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§5.8 A Common Framework for Memory Hierarchies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83"/>
          <p:cNvSpPr txBox="1"/>
          <p:nvPr/>
        </p:nvSpPr>
        <p:spPr>
          <a:xfrm>
            <a:off x="684212" y="1258887"/>
            <a:ext cx="282575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8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8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 Placement</a:t>
            </a:r>
            <a:endParaRPr/>
          </a:p>
        </p:txBody>
      </p:sp>
      <p:sp>
        <p:nvSpPr>
          <p:cNvPr id="1023" name="Google Shape;1023;p8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associativity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mapped (1-way associative)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choice for 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n-way set associative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choices within a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associative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associativity reduces miss rate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Increases complexity, cost, and access time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8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Finding a Block</a:t>
            </a:r>
            <a:endParaRPr/>
          </a:p>
        </p:txBody>
      </p:sp>
      <p:sp>
        <p:nvSpPr>
          <p:cNvPr id="1034" name="Google Shape;1034;p85"/>
          <p:cNvSpPr txBox="1"/>
          <p:nvPr>
            <p:ph idx="1" type="body"/>
          </p:nvPr>
        </p:nvSpPr>
        <p:spPr>
          <a:xfrm>
            <a:off x="684212" y="38560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 caches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comparisons to reduce cost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table lookup makes full associativity feasible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 in reduced miss rate</a:t>
            </a:r>
            <a:endParaRPr/>
          </a:p>
        </p:txBody>
      </p:sp>
      <p:graphicFrame>
        <p:nvGraphicFramePr>
          <p:cNvPr id="1035" name="Google Shape;1035;p85"/>
          <p:cNvGraphicFramePr/>
          <p:nvPr/>
        </p:nvGraphicFramePr>
        <p:xfrm>
          <a:off x="1187450" y="139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2520950"/>
                <a:gridCol w="2851150"/>
                <a:gridCol w="218915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Associativity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Location method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Tag comparisons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 mapped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n-way set associative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index, then search entries within the set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Fully associative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 all entries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#entries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Full lookup table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8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8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Replacement</a:t>
            </a:r>
            <a:endParaRPr/>
          </a:p>
        </p:txBody>
      </p:sp>
      <p:sp>
        <p:nvSpPr>
          <p:cNvPr id="1046" name="Google Shape;1046;p8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Choice of entry to replace on a miss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Least recently used (LRU)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 and costly hardware for high associativity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 to LRU, easier to implement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LRU approximation with hardware support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8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8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Write Policy</a:t>
            </a:r>
            <a:endParaRPr/>
          </a:p>
        </p:txBody>
      </p:sp>
      <p:sp>
        <p:nvSpPr>
          <p:cNvPr id="1057" name="Google Shape;1057;p8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Write-through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both upper and lower levels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replacement, but may require write buffer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Write-back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upper level only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lower level when block is replaced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keep more state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memory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write-back is feasible, given disk write latency 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8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8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Sources of Misses</a:t>
            </a:r>
            <a:endParaRPr/>
          </a:p>
        </p:txBody>
      </p:sp>
      <p:sp>
        <p:nvSpPr>
          <p:cNvPr id="1068" name="Google Shape;1068;p8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Compulsory misses (aka cold start misses)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access to a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 misses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finite cache size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replaced block is later accessed again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misses (aka collision misses)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non-fully associative cache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Due to competition for entries in a 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not occur in a fully associative cache of the same total size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89"/>
          <p:cNvSpPr txBox="1"/>
          <p:nvPr>
            <p:ph idx="4294967295" type="title"/>
          </p:nvPr>
        </p:nvSpPr>
        <p:spPr>
          <a:xfrm>
            <a:off x="666750" y="115887"/>
            <a:ext cx="7793037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Design Trade-offs</a:t>
            </a:r>
            <a:endParaRPr/>
          </a:p>
        </p:txBody>
      </p:sp>
      <p:graphicFrame>
        <p:nvGraphicFramePr>
          <p:cNvPr id="1079" name="Google Shape;1079;p89"/>
          <p:cNvGraphicFramePr/>
          <p:nvPr/>
        </p:nvGraphicFramePr>
        <p:xfrm>
          <a:off x="684212" y="1541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2711450"/>
                <a:gridCol w="2713025"/>
                <a:gridCol w="2711450"/>
              </a:tblGrid>
              <a:tr h="736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 change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Effect on miss rate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Negative performance effect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 cache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Decrease capacity misses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 increase access 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 associativity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Decrease conflict misses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May increase access time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5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 block size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Decrease compulsory misses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Increases miss penalty. For very large block size, may increase miss rate due to pollution.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DRAM Performance Factors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 buffer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several words to be read and refreshed in parallel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DRAM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for consecutive accesses in bursts without needing to send each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bandwidth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DRAM banking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Allows simultaneous access to multiple DRAMs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bandwidth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9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9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Control</a:t>
            </a:r>
            <a:endParaRPr/>
          </a:p>
        </p:txBody>
      </p:sp>
      <p:sp>
        <p:nvSpPr>
          <p:cNvPr id="1090" name="Google Shape;1090;p90"/>
          <p:cNvSpPr txBox="1"/>
          <p:nvPr>
            <p:ph idx="1" type="body"/>
          </p:nvPr>
        </p:nvSpPr>
        <p:spPr>
          <a:xfrm>
            <a:off x="684212" y="1125537"/>
            <a:ext cx="827087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cache characteristics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Direct-mapped, write-back, write allocate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size: 4 words (16 bytes)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size: 16 KB (1024 blocks)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32-bit byte addresses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 bit and dirty bit per block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Blocking cache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waits until access is complete</a:t>
            </a:r>
            <a:endParaRPr/>
          </a:p>
        </p:txBody>
      </p:sp>
      <p:sp>
        <p:nvSpPr>
          <p:cNvPr id="1091" name="Google Shape;1091;p90"/>
          <p:cNvSpPr txBox="1"/>
          <p:nvPr/>
        </p:nvSpPr>
        <p:spPr>
          <a:xfrm rot="5400000">
            <a:off x="5776118" y="3001168"/>
            <a:ext cx="6369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§5.9 Using a Finite State Machine to Control A Simple 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2" name="Google Shape;1092;p90"/>
          <p:cNvGrpSpPr/>
          <p:nvPr/>
        </p:nvGrpSpPr>
        <p:grpSpPr>
          <a:xfrm>
            <a:off x="1619250" y="4941887"/>
            <a:ext cx="5226050" cy="1104900"/>
            <a:chOff x="1020" y="3113"/>
            <a:chExt cx="3292" cy="696"/>
          </a:xfrm>
        </p:grpSpPr>
        <p:sp>
          <p:nvSpPr>
            <p:cNvPr id="1093" name="Google Shape;1093;p90"/>
            <p:cNvSpPr txBox="1"/>
            <p:nvPr/>
          </p:nvSpPr>
          <p:spPr>
            <a:xfrm>
              <a:off x="1039" y="3334"/>
              <a:ext cx="1569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0"/>
            <p:cNvSpPr txBox="1"/>
            <p:nvPr/>
          </p:nvSpPr>
          <p:spPr>
            <a:xfrm>
              <a:off x="2608" y="3334"/>
              <a:ext cx="1017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90"/>
            <p:cNvSpPr txBox="1"/>
            <p:nvPr/>
          </p:nvSpPr>
          <p:spPr>
            <a:xfrm>
              <a:off x="3625" y="3334"/>
              <a:ext cx="635" cy="2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Offset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90"/>
            <p:cNvSpPr txBox="1"/>
            <p:nvPr/>
          </p:nvSpPr>
          <p:spPr>
            <a:xfrm>
              <a:off x="4116" y="311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0"/>
            <p:cNvSpPr txBox="1"/>
            <p:nvPr/>
          </p:nvSpPr>
          <p:spPr>
            <a:xfrm>
              <a:off x="3617" y="311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0"/>
            <p:cNvSpPr txBox="1"/>
            <p:nvPr/>
          </p:nvSpPr>
          <p:spPr>
            <a:xfrm>
              <a:off x="3394" y="311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90"/>
            <p:cNvSpPr txBox="1"/>
            <p:nvPr/>
          </p:nvSpPr>
          <p:spPr>
            <a:xfrm>
              <a:off x="2604" y="311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90"/>
            <p:cNvSpPr txBox="1"/>
            <p:nvPr/>
          </p:nvSpPr>
          <p:spPr>
            <a:xfrm>
              <a:off x="2381" y="3113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90"/>
            <p:cNvSpPr txBox="1"/>
            <p:nvPr/>
          </p:nvSpPr>
          <p:spPr>
            <a:xfrm>
              <a:off x="1020" y="3113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90"/>
            <p:cNvSpPr txBox="1"/>
            <p:nvPr/>
          </p:nvSpPr>
          <p:spPr>
            <a:xfrm>
              <a:off x="3711" y="3578"/>
              <a:ext cx="4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90"/>
            <p:cNvSpPr txBox="1"/>
            <p:nvPr/>
          </p:nvSpPr>
          <p:spPr>
            <a:xfrm>
              <a:off x="2835" y="3578"/>
              <a:ext cx="5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90"/>
            <p:cNvSpPr txBox="1"/>
            <p:nvPr/>
          </p:nvSpPr>
          <p:spPr>
            <a:xfrm>
              <a:off x="1565" y="3578"/>
              <a:ext cx="54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 bits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9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Signals</a:t>
            </a:r>
            <a:endParaRPr/>
          </a:p>
        </p:txBody>
      </p:sp>
      <p:sp>
        <p:nvSpPr>
          <p:cNvPr id="1115" name="Google Shape;1115;p91"/>
          <p:cNvSpPr txBox="1"/>
          <p:nvPr/>
        </p:nvSpPr>
        <p:spPr>
          <a:xfrm>
            <a:off x="4211637" y="1916112"/>
            <a:ext cx="1152525" cy="29527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91"/>
          <p:cNvSpPr txBox="1"/>
          <p:nvPr/>
        </p:nvSpPr>
        <p:spPr>
          <a:xfrm>
            <a:off x="828675" y="1987550"/>
            <a:ext cx="1152525" cy="29527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91"/>
          <p:cNvSpPr txBox="1"/>
          <p:nvPr/>
        </p:nvSpPr>
        <p:spPr>
          <a:xfrm>
            <a:off x="7596187" y="1916112"/>
            <a:ext cx="1152525" cy="29527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8" name="Google Shape;1118;p91"/>
          <p:cNvCxnSpPr/>
          <p:nvPr/>
        </p:nvCxnSpPr>
        <p:spPr>
          <a:xfrm>
            <a:off x="1979612" y="2347912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9" name="Google Shape;1119;p91"/>
          <p:cNvCxnSpPr/>
          <p:nvPr/>
        </p:nvCxnSpPr>
        <p:spPr>
          <a:xfrm>
            <a:off x="1979612" y="2706687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0" name="Google Shape;1120;p91"/>
          <p:cNvSpPr txBox="1"/>
          <p:nvPr/>
        </p:nvSpPr>
        <p:spPr>
          <a:xfrm>
            <a:off x="2195512" y="2058987"/>
            <a:ext cx="132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91"/>
          <p:cNvSpPr txBox="1"/>
          <p:nvPr/>
        </p:nvSpPr>
        <p:spPr>
          <a:xfrm>
            <a:off x="2195512" y="241935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91"/>
          <p:cNvCxnSpPr/>
          <p:nvPr/>
        </p:nvCxnSpPr>
        <p:spPr>
          <a:xfrm>
            <a:off x="1979612" y="31400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3" name="Google Shape;1123;p91"/>
          <p:cNvSpPr txBox="1"/>
          <p:nvPr/>
        </p:nvSpPr>
        <p:spPr>
          <a:xfrm>
            <a:off x="2195512" y="285273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91"/>
          <p:cNvCxnSpPr/>
          <p:nvPr/>
        </p:nvCxnSpPr>
        <p:spPr>
          <a:xfrm>
            <a:off x="1979612" y="35718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5" name="Google Shape;1125;p91"/>
          <p:cNvSpPr txBox="1"/>
          <p:nvPr/>
        </p:nvSpPr>
        <p:spPr>
          <a:xfrm>
            <a:off x="2195512" y="3284537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6" name="Google Shape;1126;p91"/>
          <p:cNvCxnSpPr/>
          <p:nvPr/>
        </p:nvCxnSpPr>
        <p:spPr>
          <a:xfrm>
            <a:off x="1979612" y="40036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127" name="Google Shape;1127;p91"/>
          <p:cNvSpPr txBox="1"/>
          <p:nvPr/>
        </p:nvSpPr>
        <p:spPr>
          <a:xfrm>
            <a:off x="2195512" y="3716337"/>
            <a:ext cx="1276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8" name="Google Shape;1128;p91"/>
          <p:cNvCxnSpPr/>
          <p:nvPr/>
        </p:nvCxnSpPr>
        <p:spPr>
          <a:xfrm>
            <a:off x="1979612" y="4435475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129" name="Google Shape;1129;p91"/>
          <p:cNvSpPr txBox="1"/>
          <p:nvPr/>
        </p:nvSpPr>
        <p:spPr>
          <a:xfrm>
            <a:off x="2195512" y="4148137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0" name="Google Shape;1130;p91"/>
          <p:cNvCxnSpPr/>
          <p:nvPr/>
        </p:nvCxnSpPr>
        <p:spPr>
          <a:xfrm flipH="1" rot="10800000">
            <a:off x="3756025" y="3067050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1" name="Google Shape;1131;p91"/>
          <p:cNvCxnSpPr/>
          <p:nvPr/>
        </p:nvCxnSpPr>
        <p:spPr>
          <a:xfrm flipH="1" rot="10800000">
            <a:off x="3756025" y="3498850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2" name="Google Shape;1132;p91"/>
          <p:cNvCxnSpPr/>
          <p:nvPr/>
        </p:nvCxnSpPr>
        <p:spPr>
          <a:xfrm flipH="1" rot="10800000">
            <a:off x="3756025" y="3932237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3" name="Google Shape;1133;p91"/>
          <p:cNvSpPr txBox="1"/>
          <p:nvPr/>
        </p:nvSpPr>
        <p:spPr>
          <a:xfrm>
            <a:off x="3636962" y="2778125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91"/>
          <p:cNvSpPr txBox="1"/>
          <p:nvPr/>
        </p:nvSpPr>
        <p:spPr>
          <a:xfrm>
            <a:off x="3636962" y="3211512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91"/>
          <p:cNvSpPr txBox="1"/>
          <p:nvPr/>
        </p:nvSpPr>
        <p:spPr>
          <a:xfrm>
            <a:off x="3636962" y="3644900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6" name="Google Shape;1136;p91"/>
          <p:cNvCxnSpPr/>
          <p:nvPr/>
        </p:nvCxnSpPr>
        <p:spPr>
          <a:xfrm>
            <a:off x="5364162" y="2347912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7" name="Google Shape;1137;p91"/>
          <p:cNvCxnSpPr/>
          <p:nvPr/>
        </p:nvCxnSpPr>
        <p:spPr>
          <a:xfrm>
            <a:off x="5364162" y="2706687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8" name="Google Shape;1138;p91"/>
          <p:cNvSpPr txBox="1"/>
          <p:nvPr/>
        </p:nvSpPr>
        <p:spPr>
          <a:xfrm>
            <a:off x="5580062" y="2058987"/>
            <a:ext cx="1327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Read/Write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91"/>
          <p:cNvSpPr txBox="1"/>
          <p:nvPr/>
        </p:nvSpPr>
        <p:spPr>
          <a:xfrm>
            <a:off x="5580062" y="2419350"/>
            <a:ext cx="69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0" name="Google Shape;1140;p91"/>
          <p:cNvCxnSpPr/>
          <p:nvPr/>
        </p:nvCxnSpPr>
        <p:spPr>
          <a:xfrm>
            <a:off x="5364162" y="31400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1" name="Google Shape;1141;p91"/>
          <p:cNvSpPr txBox="1"/>
          <p:nvPr/>
        </p:nvSpPr>
        <p:spPr>
          <a:xfrm>
            <a:off x="5580062" y="2852737"/>
            <a:ext cx="1022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2" name="Google Shape;1142;p91"/>
          <p:cNvCxnSpPr/>
          <p:nvPr/>
        </p:nvCxnSpPr>
        <p:spPr>
          <a:xfrm>
            <a:off x="5364162" y="35718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91"/>
          <p:cNvSpPr txBox="1"/>
          <p:nvPr/>
        </p:nvSpPr>
        <p:spPr>
          <a:xfrm>
            <a:off x="5580062" y="3284537"/>
            <a:ext cx="1263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4" name="Google Shape;1144;p91"/>
          <p:cNvCxnSpPr/>
          <p:nvPr/>
        </p:nvCxnSpPr>
        <p:spPr>
          <a:xfrm>
            <a:off x="5364162" y="4003675"/>
            <a:ext cx="22320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145" name="Google Shape;1145;p91"/>
          <p:cNvSpPr txBox="1"/>
          <p:nvPr/>
        </p:nvSpPr>
        <p:spPr>
          <a:xfrm>
            <a:off x="5580062" y="3716337"/>
            <a:ext cx="1276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91"/>
          <p:cNvCxnSpPr/>
          <p:nvPr/>
        </p:nvCxnSpPr>
        <p:spPr>
          <a:xfrm>
            <a:off x="5364162" y="4435475"/>
            <a:ext cx="22320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1147" name="Google Shape;1147;p91"/>
          <p:cNvSpPr txBox="1"/>
          <p:nvPr/>
        </p:nvSpPr>
        <p:spPr>
          <a:xfrm>
            <a:off x="5580062" y="4148137"/>
            <a:ext cx="84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91"/>
          <p:cNvCxnSpPr/>
          <p:nvPr/>
        </p:nvCxnSpPr>
        <p:spPr>
          <a:xfrm flipH="1" rot="10800000">
            <a:off x="7140575" y="3067050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9" name="Google Shape;1149;p91"/>
          <p:cNvCxnSpPr/>
          <p:nvPr/>
        </p:nvCxnSpPr>
        <p:spPr>
          <a:xfrm flipH="1" rot="10800000">
            <a:off x="7140575" y="3498850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0" name="Google Shape;1150;p91"/>
          <p:cNvCxnSpPr/>
          <p:nvPr/>
        </p:nvCxnSpPr>
        <p:spPr>
          <a:xfrm flipH="1" rot="10800000">
            <a:off x="7140575" y="3932237"/>
            <a:ext cx="144462" cy="1444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1" name="Google Shape;1151;p91"/>
          <p:cNvSpPr txBox="1"/>
          <p:nvPr/>
        </p:nvSpPr>
        <p:spPr>
          <a:xfrm>
            <a:off x="7021512" y="2778125"/>
            <a:ext cx="381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91"/>
          <p:cNvSpPr txBox="1"/>
          <p:nvPr/>
        </p:nvSpPr>
        <p:spPr>
          <a:xfrm>
            <a:off x="6972300" y="3211512"/>
            <a:ext cx="47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91"/>
          <p:cNvSpPr txBox="1"/>
          <p:nvPr/>
        </p:nvSpPr>
        <p:spPr>
          <a:xfrm>
            <a:off x="6972300" y="3644900"/>
            <a:ext cx="47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91"/>
          <p:cNvSpPr/>
          <p:nvPr/>
        </p:nvSpPr>
        <p:spPr>
          <a:xfrm>
            <a:off x="4643437" y="5300662"/>
            <a:ext cx="1795462" cy="690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4728" y="34124"/>
                </a:moveTo>
                <a:lnTo>
                  <a:pt x="4290" y="2702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cycles per access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33-P374493" id="1164" name="Google Shape;1164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2133600"/>
            <a:ext cx="3795712" cy="333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9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Finite State Machines</a:t>
            </a:r>
            <a:endParaRPr/>
          </a:p>
        </p:txBody>
      </p:sp>
      <p:sp>
        <p:nvSpPr>
          <p:cNvPr id="1166" name="Google Shape;1166;p92"/>
          <p:cNvSpPr txBox="1"/>
          <p:nvPr>
            <p:ph idx="1" type="body"/>
          </p:nvPr>
        </p:nvSpPr>
        <p:spPr>
          <a:xfrm>
            <a:off x="684212" y="1125537"/>
            <a:ext cx="431958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an FSM to sequence control steps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states, transition on each clock edge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values are binary encoded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state stored in a register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state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(current state,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current inputs)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output signals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(current state)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9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5-34-P374493" id="1176" name="Google Shape;117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775" y="1294987"/>
            <a:ext cx="5400676" cy="4951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9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Controller FSM</a:t>
            </a:r>
            <a:endParaRPr/>
          </a:p>
        </p:txBody>
      </p:sp>
      <p:sp>
        <p:nvSpPr>
          <p:cNvPr id="1178" name="Google Shape;1178;p93"/>
          <p:cNvSpPr/>
          <p:nvPr/>
        </p:nvSpPr>
        <p:spPr>
          <a:xfrm>
            <a:off x="7164387" y="1773237"/>
            <a:ext cx="1655762" cy="1800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6183" y="-1127"/>
                </a:moveTo>
                <a:lnTo>
                  <a:pt x="1645" y="-1193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partition into separate states to reduce clock cycle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9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Coherence Problem</a:t>
            </a:r>
            <a:endParaRPr/>
          </a:p>
        </p:txBody>
      </p:sp>
      <p:sp>
        <p:nvSpPr>
          <p:cNvPr id="1189" name="Google Shape;1189;p94"/>
          <p:cNvSpPr txBox="1"/>
          <p:nvPr>
            <p:ph idx="1" type="body"/>
          </p:nvPr>
        </p:nvSpPr>
        <p:spPr>
          <a:xfrm>
            <a:off x="684212" y="1125537"/>
            <a:ext cx="8270875" cy="136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two CPU cores share a physical address space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Write-through caches</a:t>
            </a:r>
            <a:endParaRPr/>
          </a:p>
        </p:txBody>
      </p:sp>
      <p:sp>
        <p:nvSpPr>
          <p:cNvPr id="1190" name="Google Shape;1190;p94"/>
          <p:cNvSpPr txBox="1"/>
          <p:nvPr/>
        </p:nvSpPr>
        <p:spPr>
          <a:xfrm rot="5400000">
            <a:off x="5701506" y="3072606"/>
            <a:ext cx="65182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§5.10 Parallelism and Memory Hierarchies: Cache Coherence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1" name="Google Shape;1191;p94"/>
          <p:cNvGraphicFramePr/>
          <p:nvPr/>
        </p:nvGraphicFramePr>
        <p:xfrm>
          <a:off x="684212" y="26368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863600"/>
                <a:gridCol w="2519350"/>
                <a:gridCol w="1487475"/>
                <a:gridCol w="1487475"/>
                <a:gridCol w="148747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step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A’s cache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B’s cache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 reads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B reads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 writes 1 to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9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9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Coherence Defined</a:t>
            </a:r>
            <a:endParaRPr/>
          </a:p>
        </p:txBody>
      </p:sp>
      <p:sp>
        <p:nvSpPr>
          <p:cNvPr id="1202" name="Google Shape;1202;p9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Informally: Reads return most recently written value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Formally: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writes X; P reads X (no intervening writes)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read returns written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writes X; 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reads X (sufficiently later)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read returns written value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CPU B reading X after step 3 in example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writes X, P</a:t>
            </a:r>
            <a:r>
              <a:rPr b="0" baseline="-25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writes X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all processors see writes in the same order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up with the same final value for X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9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9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Cache Coherence Protocols</a:t>
            </a:r>
            <a:endParaRPr/>
          </a:p>
        </p:txBody>
      </p:sp>
      <p:sp>
        <p:nvSpPr>
          <p:cNvPr id="1213" name="Google Shape;1213;p9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performed by caches in multiprocessors to ensure coherence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Migration of data to local caches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bandwidth for shared memory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Replication of read-shared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contention for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Snooping protocols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cache monitors bus reads/writes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Directory-based protocols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Caches and memory record sharing status of blocks in a directory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9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97"/>
          <p:cNvSpPr txBox="1"/>
          <p:nvPr>
            <p:ph type="title"/>
          </p:nvPr>
        </p:nvSpPr>
        <p:spPr>
          <a:xfrm>
            <a:off x="684212" y="206375"/>
            <a:ext cx="82597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Invalidating Snooping Protocols</a:t>
            </a:r>
            <a:endParaRPr/>
          </a:p>
        </p:txBody>
      </p:sp>
      <p:sp>
        <p:nvSpPr>
          <p:cNvPr id="1224" name="Google Shape;1224;p97"/>
          <p:cNvSpPr txBox="1"/>
          <p:nvPr>
            <p:ph idx="1" type="body"/>
          </p:nvPr>
        </p:nvSpPr>
        <p:spPr>
          <a:xfrm>
            <a:off x="684212" y="1125537"/>
            <a:ext cx="8270875" cy="2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Cache gets exclusive access to a block when it is to be written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Broadcasts an invalidate message on the bus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Subsequent read in another cache misses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Owning cache supplies updated value</a:t>
            </a:r>
            <a:endParaRPr/>
          </a:p>
        </p:txBody>
      </p:sp>
      <p:graphicFrame>
        <p:nvGraphicFramePr>
          <p:cNvPr id="1225" name="Google Shape;1225;p97"/>
          <p:cNvGraphicFramePr/>
          <p:nvPr/>
        </p:nvGraphicFramePr>
        <p:xfrm>
          <a:off x="611187" y="36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{69707B6E-2FB1-49FC-BBD6-9DD403E71B41}</a:tableStyleId>
              </a:tblPr>
              <a:tblGrid>
                <a:gridCol w="2232025"/>
                <a:gridCol w="1944675"/>
                <a:gridCol w="1368425"/>
                <a:gridCol w="1368425"/>
                <a:gridCol w="13684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activity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 activity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A’s cache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B’s cache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 reads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B reads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A writes 1 to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Invalidate for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CPU B read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Cache miss for X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9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9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Memory Consistency</a:t>
            </a:r>
            <a:endParaRPr/>
          </a:p>
        </p:txBody>
      </p:sp>
      <p:sp>
        <p:nvSpPr>
          <p:cNvPr id="1236" name="Google Shape;1236;p9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are writes seen by other processors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“Seen” means a read returns the written value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be instantaneously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write completes only when all processors have seen 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processor does not reorder writes with other accesses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Consequence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writes X then writes Y</a:t>
            </a:r>
            <a:b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 all processors that see new Y also see new 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Processors can reorder reads, but not writes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9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5 — Large and Fast: Exploiting Memory Hierarchy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9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Multilevel On-Chip Caches</a:t>
            </a:r>
            <a:endParaRPr/>
          </a:p>
        </p:txBody>
      </p:sp>
      <p:sp>
        <p:nvSpPr>
          <p:cNvPr id="1247" name="Google Shape;1247;p99"/>
          <p:cNvSpPr txBox="1"/>
          <p:nvPr/>
        </p:nvSpPr>
        <p:spPr>
          <a:xfrm rot="5400000">
            <a:off x="5574506" y="3198018"/>
            <a:ext cx="67722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§5.13 The ARM Cortex-A8 and Intel Core i7 Memory Hierarchies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8" name="Google Shape;1248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937" y="1196975"/>
            <a:ext cx="633412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