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315" r:id="rId2"/>
    <p:sldId id="31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16" r:id="rId45"/>
    <p:sldId id="317" r:id="rId46"/>
    <p:sldId id="318" r:id="rId47"/>
    <p:sldId id="319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12" r:id="rId59"/>
    <p:sldId id="311" r:id="rId60"/>
    <p:sldId id="309" r:id="rId61"/>
    <p:sldId id="310" r:id="rId62"/>
    <p:sldId id="313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9C2BE7-7315-4355-BBC9-6BC5E136A081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F9B02B-56AC-4E15-9949-449C24B3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2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85800" y="3048000"/>
            <a:ext cx="8305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461125"/>
            <a:ext cx="2133600" cy="39687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07266A6C-18AA-431B-ADE0-E44109853D5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1125"/>
            <a:ext cx="2895600" cy="396875"/>
          </a:xfrm>
        </p:spPr>
        <p:txBody>
          <a:bodyPr/>
          <a:lstStyle>
            <a:lvl1pPr algn="ctr">
              <a:defRPr smtClean="0">
                <a:latin typeface="Calibri" pitchFamily="34" charset="0"/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61125"/>
            <a:ext cx="2133600" cy="39687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4CB792-4E4B-4E30-830B-57D89FC1F8D8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EDD049D-956C-4449-B72C-CDC34A84544D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228600"/>
          </a:xfrm>
          <a:ln/>
        </p:spPr>
        <p:txBody>
          <a:bodyPr/>
          <a:lstStyle>
            <a:lvl1pPr>
              <a:defRPr/>
            </a:lvl1pPr>
          </a:lstStyle>
          <a:p>
            <a:fld id="{38922E85-E5A5-4D71-9515-77E9D71F4DB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581-8E4E-4CE3-BC57-EBC5A5B581C0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2D4575-4FE7-4021-9064-1705E3915CFD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3D083-B8F2-4D48-BD05-D49782EC43D2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80F60-756B-49BA-8AC4-BC7BEC016011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9AB9D-0FB6-4054-952A-1EF3E2A4B85D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F2AD5-5E8E-4C02-BB99-C611A375BA8B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8D7DC-8EC0-4065-88FA-B8F7E264322C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53200"/>
            <a:ext cx="86106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</a:defRPr>
            </a:lvl1pPr>
          </a:lstStyle>
          <a:p>
            <a:fld id="{76871C9B-AFCC-4C7D-A42C-C632CAEC207F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pitchFamily="34" charset="0"/>
              </a:defRPr>
            </a:lvl1pPr>
          </a:lstStyle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</a:defRPr>
            </a:lvl1pPr>
          </a:lstStyle>
          <a:p>
            <a:fld id="{515FE4E6-F9A7-4E2A-8D28-02B15878F4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1" name="Title Placeholder 1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rbe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rbe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rbe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rbe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Noor </a:t>
            </a:r>
            <a:r>
              <a:rPr lang="en-US" dirty="0" err="1" smtClean="0"/>
              <a:t>Mahammad</a:t>
            </a:r>
            <a:r>
              <a:rPr lang="en-US" dirty="0" smtClean="0"/>
              <a:t> </a:t>
            </a:r>
            <a:r>
              <a:rPr lang="en-US" dirty="0" err="1" smtClean="0"/>
              <a:t>Sk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 &amp;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38922E85-E5A5-4D71-9515-77E9D71F4DB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Random Access 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any location in the memory can be reached in a short and fixed amount of time after specifying its address.</a:t>
            </a:r>
          </a:p>
          <a:p>
            <a:pPr>
              <a:lnSpc>
                <a:spcPct val="90000"/>
              </a:lnSpc>
            </a:pPr>
            <a:r>
              <a:rPr lang="en-US" smtClean="0"/>
              <a:t>Access </a:t>
            </a:r>
            <a:r>
              <a:rPr lang="en-US" dirty="0" smtClean="0"/>
              <a:t>time is fixed, independent of the location of the word being accessed.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typically ranges from few ns to 100ns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Memory access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 required to access one word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4C9-9D76-4F00-B73C-5BA184CA15CC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Memory of a computer implemented as a memory hierarchy or 3 or 4 levels of semiconductor RAM units with different speeds and sizes.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small, fast RAM units called caches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largest &amp; slowest unit is referred as the main memory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Primary storage is essential, it tend to be expensive with increase of size.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C52-4DCC-48AF-B3A2-0498196AC722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large amounts of data and many programs have to be stored</a:t>
            </a:r>
          </a:p>
          <a:p>
            <a:r>
              <a:rPr lang="en-US" dirty="0" smtClean="0"/>
              <a:t>Particularly for information that is accessed infrequently.</a:t>
            </a:r>
          </a:p>
          <a:p>
            <a:r>
              <a:rPr lang="en-US" dirty="0" smtClean="0"/>
              <a:t>Secondary storage devices</a:t>
            </a:r>
          </a:p>
          <a:p>
            <a:pPr lvl="1"/>
            <a:r>
              <a:rPr lang="en-US" dirty="0" smtClean="0"/>
              <a:t>Magnetic disks &amp; tapes</a:t>
            </a:r>
          </a:p>
          <a:p>
            <a:pPr lvl="1"/>
            <a:r>
              <a:rPr lang="en-US" dirty="0" smtClean="0"/>
              <a:t>Optical disks (CD-ROMs)</a:t>
            </a:r>
          </a:p>
          <a:p>
            <a:pPr lvl="1"/>
            <a:r>
              <a:rPr lang="en-US" dirty="0" smtClean="0"/>
              <a:t>Flash memory devices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3DC-C19B-45A8-9167-01ED0862CC26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Logic Unit (ALU)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computer operations are executed in the ALU of the processor</a:t>
            </a:r>
          </a:p>
          <a:p>
            <a:r>
              <a:rPr lang="en-US" dirty="0" smtClean="0"/>
              <a:t>Suppose: two numbers located in the memory are to be added</a:t>
            </a:r>
          </a:p>
          <a:p>
            <a:pPr lvl="1"/>
            <a:r>
              <a:rPr lang="en-US" dirty="0" smtClean="0"/>
              <a:t>They brought into the processor and the actual addition is carried out by the ALU</a:t>
            </a:r>
          </a:p>
          <a:p>
            <a:pPr lvl="1"/>
            <a:r>
              <a:rPr lang="en-US" dirty="0" smtClean="0"/>
              <a:t>The sum may then be stored in the memory or retained in the processor for immediate use</a:t>
            </a:r>
          </a:p>
          <a:p>
            <a:pPr lvl="1"/>
            <a:r>
              <a:rPr lang="en-US" dirty="0" smtClean="0"/>
              <a:t>Control and ALU are many times faster than other devices connected to the device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6A20-E657-4DC8-8346-039B31EEC9ED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Counterpart of the input unit</a:t>
            </a:r>
          </a:p>
          <a:p>
            <a:r>
              <a:rPr lang="en-US" dirty="0" smtClean="0"/>
              <a:t>To send processed results to the outside world</a:t>
            </a:r>
          </a:p>
          <a:p>
            <a:r>
              <a:rPr lang="en-US" dirty="0" smtClean="0"/>
              <a:t>Printers</a:t>
            </a:r>
          </a:p>
          <a:p>
            <a:r>
              <a:rPr lang="en-US" dirty="0" smtClean="0"/>
              <a:t>Graphics display</a:t>
            </a:r>
          </a:p>
          <a:p>
            <a:r>
              <a:rPr lang="en-US" dirty="0" smtClean="0"/>
              <a:t>Audio output devices (Speakers)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878F-47D0-445B-AABB-4EB78E5A3A5C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 operations of following units must be coordinated in some way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Arithmetic and logic unit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Input and output units stores and process information and performs I/O operations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Control unit is effectively the nerve center that sends control signals to other units and sends their states.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Much of the control circuitry is physically distributed throughout the machine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9ABA-3FEF-45A3-92FD-68820F537C35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computer accepts information in the form of programs and data through an input unit and stores it in the memory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Information stored in the memory fetched, under program control, into an ALU, where it is processed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Processed information leaves the computer through an output unit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activities inside the machine are directed by the control unit.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CA2C-EC9D-4BBE-9706-78719E6A3485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a given task, an appropriate program consisting of a list of instructions is stored in the memory.</a:t>
            </a:r>
          </a:p>
          <a:p>
            <a:r>
              <a:rPr lang="en-US" dirty="0" smtClean="0"/>
              <a:t>Individual instructions are brought from the memory into the processor</a:t>
            </a:r>
          </a:p>
          <a:p>
            <a:r>
              <a:rPr lang="en-US" dirty="0" smtClean="0"/>
              <a:t>Processor executes the specified operations</a:t>
            </a:r>
          </a:p>
          <a:p>
            <a:r>
              <a:rPr lang="en-US" dirty="0" smtClean="0"/>
              <a:t>Data to be used as operands are also stored in the memory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B7C5-596B-4A50-AB2B-F0F05261AD96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Add LOCA, R0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R0 </a:t>
            </a:r>
            <a:r>
              <a:rPr lang="en-US" dirty="0" smtClean="0">
                <a:sym typeface="Wingdings" pitchFamily="2" charset="2"/>
              </a:rPr>
              <a:t> operand in LOCA + R0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Original contents of the LOCA are preserved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Where as those of R0 are overwritten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This instruction require performance of several steps: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 is fetched from memory into the processor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operand at LOCA is fetched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 operand of LOCA and operand of R0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Finally, the resulting sum is stored in register R0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28F0-8478-4307-AEDE-F71EDE29073D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 most of Modern computers the above instructions can be realized as follows for performance reasons (RISC or Load store)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Load LOCA, R1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Add R1, R0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Execution procedure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First instruction transfers the contents of memory location LOCA into processor register R1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Second instruction adds the content of R1 and R0 and places the sum into R0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DC0000"/>
                </a:solidFill>
              </a:rPr>
              <a:t>Note</a:t>
            </a:r>
            <a:r>
              <a:rPr lang="en-US" sz="2000" dirty="0" smtClean="0"/>
              <a:t>: This destroys the former contents of register R1 as well as those of R0, where the original contents of memory location LOCA are preserved.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DD76-F4E0-4BEB-B566-FECE5CA5284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– 40% Weightage</a:t>
            </a:r>
          </a:p>
          <a:p>
            <a:pPr lvl="1"/>
            <a:r>
              <a:rPr lang="en-US" dirty="0" smtClean="0"/>
              <a:t>Quiz I </a:t>
            </a:r>
            <a:r>
              <a:rPr lang="en-US" dirty="0"/>
              <a:t> - 20% Weightage</a:t>
            </a:r>
          </a:p>
          <a:p>
            <a:pPr lvl="1"/>
            <a:r>
              <a:rPr lang="en-US" dirty="0" smtClean="0"/>
              <a:t>Quiz II  - 20% Weightage</a:t>
            </a:r>
          </a:p>
          <a:p>
            <a:endParaRPr lang="en-US" dirty="0" smtClean="0"/>
          </a:p>
          <a:p>
            <a:r>
              <a:rPr lang="en-US" dirty="0" smtClean="0"/>
              <a:t>External – 60% Weightage</a:t>
            </a:r>
          </a:p>
          <a:p>
            <a:pPr lvl="1"/>
            <a:r>
              <a:rPr lang="en-US" dirty="0" smtClean="0"/>
              <a:t>End Semester Exam – 40% weightage</a:t>
            </a:r>
          </a:p>
          <a:p>
            <a:pPr lvl="1"/>
            <a:r>
              <a:rPr lang="en-US" dirty="0" smtClean="0"/>
              <a:t>Project/Assignment </a:t>
            </a:r>
            <a:r>
              <a:rPr lang="en-US" dirty="0"/>
              <a:t>– </a:t>
            </a:r>
            <a:r>
              <a:rPr lang="en-US" dirty="0" smtClean="0"/>
              <a:t>20</a:t>
            </a:r>
            <a:r>
              <a:rPr lang="en-US" dirty="0"/>
              <a:t>% Weightage</a:t>
            </a:r>
            <a:endParaRPr lang="en-US" dirty="0" smtClean="0"/>
          </a:p>
          <a:p>
            <a:r>
              <a:rPr lang="en-US" dirty="0" smtClean="0"/>
              <a:t>Copying and Malpractice will result in Zero Marks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E85-E5A5-4D71-9515-77E9D71F4DB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Operational Concepts</a:t>
            </a:r>
            <a:endParaRPr lang="en-US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09600" y="1371600"/>
            <a:ext cx="7848600" cy="4419600"/>
            <a:chOff x="384" y="1104"/>
            <a:chExt cx="4944" cy="2784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384" y="1104"/>
              <a:ext cx="3984" cy="2784"/>
              <a:chOff x="480" y="1152"/>
              <a:chExt cx="3984" cy="2784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480" y="1776"/>
                <a:ext cx="3984" cy="21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1392" y="1152"/>
                <a:ext cx="2256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b="1"/>
                  <a:t>Memory</a:t>
                </a: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24" y="1872"/>
                <a:ext cx="912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MAR</a:t>
                </a: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912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PC</a:t>
                </a: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912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IR</a:t>
                </a: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912" cy="28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MDR</a:t>
                </a: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912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R</a:t>
                </a:r>
                <a:r>
                  <a:rPr lang="en-US" b="1" baseline="-25000"/>
                  <a:t>0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912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R</a:t>
                </a:r>
                <a:r>
                  <a:rPr lang="en-US" b="1" baseline="-25000"/>
                  <a:t>1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912" cy="4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.</a:t>
                </a:r>
              </a:p>
              <a:p>
                <a:pPr algn="ctr"/>
                <a:r>
                  <a:rPr lang="en-US" b="1"/>
                  <a:t>.</a:t>
                </a:r>
              </a:p>
              <a:p>
                <a:pPr algn="ctr"/>
                <a:endParaRPr lang="en-US" b="1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1968" y="3216"/>
                <a:ext cx="912" cy="2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R</a:t>
                </a:r>
                <a:r>
                  <a:rPr lang="en-US" b="1" baseline="-25000"/>
                  <a:t>n-1</a:t>
                </a:r>
                <a:endParaRPr lang="en-US" b="1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64" y="1872"/>
                <a:ext cx="912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Control</a:t>
                </a: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3264" y="2688"/>
                <a:ext cx="912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1"/>
                  <a:t>ALU</a:t>
                </a: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 flipV="1">
                <a:off x="1056" y="1728"/>
                <a:ext cx="0" cy="1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V="1">
                <a:off x="1584" y="1536"/>
                <a:ext cx="0" cy="1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 flipV="1">
                <a:off x="2400" y="1536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V="1">
                <a:off x="3216" y="1536"/>
                <a:ext cx="0" cy="1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216" y="172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3744" y="1728"/>
                <a:ext cx="0" cy="1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1632" y="3484"/>
                <a:ext cx="139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n general purpose</a:t>
                </a:r>
              </a:p>
              <a:p>
                <a:pPr algn="ctr"/>
                <a:r>
                  <a:rPr lang="en-US" b="1" dirty="0"/>
                  <a:t>registers</a:t>
                </a:r>
              </a:p>
            </p:txBody>
          </p:sp>
        </p:grpSp>
        <p:sp>
          <p:nvSpPr>
            <p:cNvPr id="6" name="Line 29"/>
            <p:cNvSpPr>
              <a:spLocks noChangeShapeType="1"/>
            </p:cNvSpPr>
            <p:nvPr/>
          </p:nvSpPr>
          <p:spPr bwMode="auto">
            <a:xfrm flipH="1" flipV="1">
              <a:off x="4368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4603" y="2208"/>
              <a:ext cx="7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Processor</a:t>
              </a:r>
            </a:p>
          </p:txBody>
        </p:sp>
      </p:grp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533400" y="5867400"/>
            <a:ext cx="7301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Connections between the processors and the memory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A91F-537A-4699-82D4-713152B92C2D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addition to ALU and Control Circuitry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Number of registers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for several different purposes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Instruction Register (IR):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Holds the instruction that is currently being executed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Its output is available to the control circuits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Generates the timing signals that control the various processing elements involved in executing the instruction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E8DF-05D4-486E-8052-7D25F01B6A47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Controller (PC) is specialized register</a:t>
            </a:r>
          </a:p>
          <a:p>
            <a:pPr lvl="1"/>
            <a:r>
              <a:rPr lang="en-US" dirty="0" smtClean="0"/>
              <a:t>Keep track of the execution of a program</a:t>
            </a:r>
          </a:p>
          <a:p>
            <a:pPr lvl="1"/>
            <a:r>
              <a:rPr lang="en-US" dirty="0" smtClean="0"/>
              <a:t>It contains memory address of the next instruction to be fetched and executed</a:t>
            </a:r>
          </a:p>
          <a:p>
            <a:pPr lvl="1"/>
            <a:r>
              <a:rPr lang="en-US" dirty="0" smtClean="0"/>
              <a:t>During the execution of an instruction, the contents of the PC are updated to correspond to the address of the next instruction to be executed</a:t>
            </a:r>
          </a:p>
          <a:p>
            <a:pPr lvl="1"/>
            <a:r>
              <a:rPr lang="en-US" dirty="0" smtClean="0"/>
              <a:t>PC points to the next instruction that is to be fetched from memory.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C184-C24F-4762-8AEF-DCBD4B01D230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– general purpose registers R</a:t>
            </a:r>
            <a:r>
              <a:rPr lang="en-US" baseline="-25000" dirty="0" smtClean="0"/>
              <a:t>0</a:t>
            </a:r>
            <a:r>
              <a:rPr lang="en-US" dirty="0" smtClean="0"/>
              <a:t> through R</a:t>
            </a:r>
            <a:r>
              <a:rPr lang="en-US" baseline="-25000" dirty="0" smtClean="0"/>
              <a:t>n-1</a:t>
            </a:r>
          </a:p>
          <a:p>
            <a:r>
              <a:rPr lang="en-US" dirty="0" smtClean="0"/>
              <a:t>Two registers facilitates communication with the memory</a:t>
            </a:r>
          </a:p>
          <a:p>
            <a:pPr lvl="1"/>
            <a:r>
              <a:rPr lang="en-US" dirty="0" smtClean="0"/>
              <a:t>Memory Address Register (MAR) </a:t>
            </a:r>
          </a:p>
          <a:p>
            <a:pPr lvl="2"/>
            <a:r>
              <a:rPr lang="en-US" sz="2000" dirty="0" smtClean="0"/>
              <a:t>holds the address of the location to be accessed</a:t>
            </a:r>
          </a:p>
          <a:p>
            <a:pPr lvl="1"/>
            <a:r>
              <a:rPr lang="en-US" dirty="0" smtClean="0"/>
              <a:t>Memory Data Register (MDR)</a:t>
            </a:r>
          </a:p>
          <a:p>
            <a:pPr lvl="2"/>
            <a:r>
              <a:rPr lang="en-US" sz="2000" dirty="0" smtClean="0"/>
              <a:t>Contains the data to be written into or read out of the addressed location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3A4D-1BD2-44EF-92A3-AEB81185E821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1763"/>
            <a:ext cx="8229600" cy="630237"/>
          </a:xfrm>
        </p:spPr>
        <p:txBody>
          <a:bodyPr/>
          <a:lstStyle/>
          <a:p>
            <a:r>
              <a:rPr lang="en-US" dirty="0" smtClean="0"/>
              <a:t>Processor – Typical operational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/>
          <a:lstStyle/>
          <a:p>
            <a:r>
              <a:rPr lang="en-US" dirty="0" smtClean="0"/>
              <a:t>Program reside in the memory usually get there through the input unit</a:t>
            </a:r>
          </a:p>
          <a:p>
            <a:r>
              <a:rPr lang="en-US" dirty="0" smtClean="0"/>
              <a:t>Execution of the program starts when PC is set to point to the first instruction of the program</a:t>
            </a:r>
          </a:p>
          <a:p>
            <a:r>
              <a:rPr lang="en-US" dirty="0" smtClean="0"/>
              <a:t>The content of the PC are transferred to MAR</a:t>
            </a:r>
          </a:p>
          <a:p>
            <a:r>
              <a:rPr lang="en-US" dirty="0" smtClean="0"/>
              <a:t>A read control signal is sent to the memory</a:t>
            </a:r>
          </a:p>
          <a:p>
            <a:r>
              <a:rPr lang="en-US" dirty="0" smtClean="0"/>
              <a:t>The addressed word is read out of the memory and loaded into the MDR</a:t>
            </a:r>
          </a:p>
          <a:p>
            <a:r>
              <a:rPr lang="en-US" dirty="0" smtClean="0"/>
              <a:t>Next, the contents of the MDR are transferred to the IR</a:t>
            </a:r>
          </a:p>
          <a:p>
            <a:r>
              <a:rPr lang="en-US" dirty="0" smtClean="0"/>
              <a:t>At this point the instruction is ready to be decoded and executed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75E-2DE9-4214-9E68-79872787A46A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Processor – Typical operational steps (If it uses ALU)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/>
          <a:lstStyle/>
          <a:p>
            <a:r>
              <a:rPr lang="en-US" dirty="0" smtClean="0"/>
              <a:t>It is necessary to obtain the required operands</a:t>
            </a:r>
          </a:p>
          <a:p>
            <a:r>
              <a:rPr lang="en-US" dirty="0" smtClean="0"/>
              <a:t>If an operand resides in the memory, it has to be fetched by sending its address to the MAR and initiate read cycle</a:t>
            </a:r>
          </a:p>
          <a:p>
            <a:r>
              <a:rPr lang="en-US" dirty="0" smtClean="0"/>
              <a:t>Operand is read from the memory to MDR, then it is transferred from MDR to ALU</a:t>
            </a:r>
          </a:p>
          <a:p>
            <a:r>
              <a:rPr lang="en-US" dirty="0" smtClean="0"/>
              <a:t>After one or more operands are fetched in this way, the ALU can perform the desired operation.</a:t>
            </a:r>
          </a:p>
          <a:p>
            <a:r>
              <a:rPr lang="en-US" dirty="0" smtClean="0"/>
              <a:t>If the results of this operation is to be stored in the memory, the results is sent to MDR</a:t>
            </a:r>
          </a:p>
          <a:p>
            <a:r>
              <a:rPr lang="en-US" dirty="0" smtClean="0"/>
              <a:t>The address of the location where the result is to be stored is sent to the MAR, and write cycle is initiated.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32F6-3DA6-4601-9C32-C2DA6A888080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achieve a reasonable speed of operation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computer must be organized so that all its units can handle one full word of data at a given 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a word of data is transferred between units, all its bits are transferred in parallel,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Bits are transferred simultaneously over many wires or lines, one bit per line.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group of lines that serves as a connecting path for several devices is called a bus.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Buses: Data, Address and Control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53CC-8138-4F98-8EBB-40E3024900C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Only one data transfer at a 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Only two units can actively use the bus at any given time.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Bus control lines are used to arbitrate multiple request for use of the bus.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3400" y="1143000"/>
            <a:ext cx="7848600" cy="1447800"/>
            <a:chOff x="192" y="1248"/>
            <a:chExt cx="4944" cy="9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80" y="1248"/>
              <a:ext cx="9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/>
                <a:t>Input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32" y="1248"/>
              <a:ext cx="9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/>
                <a:t>Output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36" y="1248"/>
              <a:ext cx="9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/>
                <a:t>Memory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88" y="1248"/>
              <a:ext cx="9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/>
                <a:t>Processor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92" y="2160"/>
              <a:ext cx="49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120" y="1632"/>
              <a:ext cx="0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320" y="1632"/>
              <a:ext cx="0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2064" y="1632"/>
              <a:ext cx="0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912" y="1632"/>
              <a:ext cx="0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286000" y="281940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DC0000"/>
                </a:solidFill>
              </a:rPr>
              <a:t>Single Bus Structure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46A-5E3C-4F50-B092-132C516D37C4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main virtue of single bus 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Low cost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Flexibility for attaching peripheral devices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Multiple buses achieve more concurrency in operations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By allowing two or more transfers to be carried out at the same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Leads better performance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With a penalty of increased cost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Slower devices on the bus uses buffers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Keyboards, printers, magnetic and optical disks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41E-7043-435B-86F9-3A78255222F0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registers smooth out timing differences among processors, memories, and I/O devices.</a:t>
            </a:r>
          </a:p>
          <a:p>
            <a:r>
              <a:rPr lang="en-US" dirty="0" smtClean="0"/>
              <a:t>Buffers prevents a high speed processor from being locked to a slow I/O device during a sequence of data transfers.</a:t>
            </a:r>
          </a:p>
          <a:p>
            <a:r>
              <a:rPr lang="en-US" dirty="0" smtClean="0"/>
              <a:t>This allows processors to switch rapidly from one device to another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3A52-1E06-46A8-A71D-A3031BD9C8DF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Organization of Computer</a:t>
            </a:r>
          </a:p>
          <a:p>
            <a:r>
              <a:rPr lang="en-US" dirty="0" smtClean="0"/>
              <a:t>Architectures</a:t>
            </a:r>
          </a:p>
          <a:p>
            <a:r>
              <a:rPr lang="en-US" dirty="0" smtClean="0"/>
              <a:t>Representation of Instructions</a:t>
            </a:r>
          </a:p>
          <a:p>
            <a:r>
              <a:rPr lang="en-US" dirty="0" smtClean="0"/>
              <a:t>Computer Arithmetic</a:t>
            </a:r>
          </a:p>
          <a:p>
            <a:r>
              <a:rPr lang="en-US" dirty="0" smtClean="0"/>
              <a:t>Processing unit and Processor Design</a:t>
            </a:r>
          </a:p>
          <a:p>
            <a:r>
              <a:rPr lang="en-US" dirty="0" smtClean="0"/>
              <a:t>Memory unit &amp; Memory Organization</a:t>
            </a:r>
          </a:p>
          <a:p>
            <a:r>
              <a:rPr lang="en-US" dirty="0" smtClean="0"/>
              <a:t>IO Unit &amp; IO Systems</a:t>
            </a:r>
          </a:p>
          <a:p>
            <a:r>
              <a:rPr lang="en-US" dirty="0" smtClean="0"/>
              <a:t>Pipelined Processors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89FB-AD94-4D3D-83DA-5CAF2C1F3CA8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software is responsible for coordination of all activities in a computing system</a:t>
            </a:r>
          </a:p>
          <a:p>
            <a:r>
              <a:rPr lang="en-US" dirty="0" smtClean="0"/>
              <a:t>Systems software is a collection of programs that are executed as needed to perform functions such as</a:t>
            </a:r>
          </a:p>
          <a:p>
            <a:pPr lvl="1"/>
            <a:r>
              <a:rPr lang="en-US" dirty="0" smtClean="0"/>
              <a:t>Receiving and interrupting user commands</a:t>
            </a:r>
          </a:p>
          <a:p>
            <a:pPr lvl="1"/>
            <a:r>
              <a:rPr lang="en-US" dirty="0" smtClean="0"/>
              <a:t>Entering and editing application programs and storing them as files in secondary storage devices</a:t>
            </a:r>
          </a:p>
          <a:p>
            <a:pPr lvl="1"/>
            <a:r>
              <a:rPr lang="en-US" dirty="0" smtClean="0"/>
              <a:t>Managing the storage and retrieval of files in secondary storage devices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3BC-2732-4BDF-9867-9732235B3B5E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Software</a:t>
            </a:r>
          </a:p>
          <a:p>
            <a:pPr lvl="1"/>
            <a:r>
              <a:rPr lang="en-US" dirty="0" smtClean="0"/>
              <a:t>Running standard application programs such as word processors, spreadsheets, or games, with data supplied by the user</a:t>
            </a:r>
          </a:p>
          <a:p>
            <a:pPr lvl="1"/>
            <a:r>
              <a:rPr lang="en-US" dirty="0" smtClean="0"/>
              <a:t>Controlling I/O units to receive input information and produce output results</a:t>
            </a:r>
          </a:p>
          <a:p>
            <a:pPr lvl="1"/>
            <a:r>
              <a:rPr lang="en-US" dirty="0" smtClean="0"/>
              <a:t>Translating programs from source form prepared by the user into object form consisting of machine instructions</a:t>
            </a:r>
          </a:p>
          <a:p>
            <a:pPr lvl="1"/>
            <a:r>
              <a:rPr lang="en-US" dirty="0" smtClean="0"/>
              <a:t>Linking and running user-written application programs with existing standard library routines, such as numerical computation packages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B126-8395-4998-BAAF-06D8C9D83DA0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Application programs are usually written in a high level programming language as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C, C++, Java or Fortran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Programmer specifies mathematical or text processing operations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These operations are described independent of the particular computer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programmer using high level language need not know the details of machine program instructions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system program called COMPILER translates the high level language program into a suitable machine language programs containing instructions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CCE6-C0E4-4985-8406-38AA35AB3C41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– Operating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This is a large program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Actually collection of routines, that is used to control the sharing of and interaction among various computer units as they execute application programs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OS routines perform the tasks required to assign computer resources to individual application programs.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These tasks includes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assigning memory and magnetic disk space to program and data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Moving data between memory and disk units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Handling I/O operations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AE25-1FC5-423C-B3A0-F561F50C69B5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User Program and OS routine sharing of the Processor</a:t>
            </a:r>
            <a:endParaRPr lang="en-US" sz="2800" dirty="0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28600" y="1828800"/>
            <a:ext cx="8474075" cy="3598863"/>
            <a:chOff x="0" y="1152"/>
            <a:chExt cx="5482" cy="2267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152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152" y="3168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92" y="2592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/>
                <a:t>Program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0" y="2016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/>
                <a:t>OS routines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0" y="1593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/>
                <a:t>Disk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0" y="1200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/>
                <a:t>Printer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52" y="2064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92" y="1632"/>
              <a:ext cx="528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208" y="2544"/>
              <a:ext cx="528" cy="240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920" y="2064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688" y="2064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2928" y="1632"/>
              <a:ext cx="528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456" y="2064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696" y="2544"/>
              <a:ext cx="528" cy="240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176" y="2064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4416" y="1152"/>
              <a:ext cx="67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5040" y="2064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1392" y="1824"/>
              <a:ext cx="0" cy="24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1920" y="1824"/>
              <a:ext cx="0" cy="24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160" y="2256"/>
              <a:ext cx="48" cy="288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H="1" flipV="1">
              <a:off x="2688" y="2256"/>
              <a:ext cx="48" cy="288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V="1">
              <a:off x="2928" y="1824"/>
              <a:ext cx="0" cy="24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3456" y="1824"/>
              <a:ext cx="0" cy="24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3696" y="2256"/>
              <a:ext cx="0" cy="288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H="1" flipV="1">
              <a:off x="4176" y="2256"/>
              <a:ext cx="48" cy="288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4416" y="1344"/>
              <a:ext cx="0" cy="72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H="1">
              <a:off x="5040" y="1344"/>
              <a:ext cx="48" cy="72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2208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736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3696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4224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5280" y="225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1094" y="3188"/>
              <a:ext cx="2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t</a:t>
              </a:r>
              <a:r>
                <a:rPr lang="en-US" b="1" baseline="-25000"/>
                <a:t>0</a:t>
              </a:r>
              <a:endParaRPr lang="en-US" b="1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2112" y="3177"/>
              <a:ext cx="2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t</a:t>
              </a:r>
              <a:r>
                <a:rPr lang="en-US" b="1" baseline="-25000"/>
                <a:t>1</a:t>
              </a:r>
              <a:endParaRPr lang="en-US" b="1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2640" y="3177"/>
              <a:ext cx="2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t</a:t>
              </a:r>
              <a:r>
                <a:rPr lang="en-US" b="1" baseline="-25000"/>
                <a:t>2</a:t>
              </a:r>
              <a:endParaRPr lang="en-US" b="1"/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3638" y="3168"/>
              <a:ext cx="2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t</a:t>
              </a:r>
              <a:r>
                <a:rPr lang="en-US" b="1" baseline="-25000"/>
                <a:t>3</a:t>
              </a:r>
              <a:endParaRPr lang="en-US" b="1"/>
            </a:p>
          </p:txBody>
        </p:sp>
        <p:sp>
          <p:nvSpPr>
            <p:cNvPr id="41" name="Text Box 45"/>
            <p:cNvSpPr txBox="1">
              <a:spLocks noChangeArrowheads="1"/>
            </p:cNvSpPr>
            <p:nvPr/>
          </p:nvSpPr>
          <p:spPr bwMode="auto">
            <a:xfrm>
              <a:off x="4166" y="3168"/>
              <a:ext cx="2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t</a:t>
              </a:r>
              <a:r>
                <a:rPr lang="en-US" b="1" baseline="-25000"/>
                <a:t>4</a:t>
              </a:r>
              <a:endParaRPr lang="en-US" b="1"/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5184" y="3168"/>
              <a:ext cx="2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t</a:t>
              </a:r>
              <a:r>
                <a:rPr lang="en-US" b="1" baseline="-25000"/>
                <a:t>5</a:t>
              </a:r>
              <a:endParaRPr lang="en-US" b="1"/>
            </a:p>
          </p:txBody>
        </p:sp>
      </p:grp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C3E0-D074-431E-BDFF-BDC9DEEBBFC4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User Program and OS routine sharing of the Processor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 to t</a:t>
            </a:r>
            <a:r>
              <a:rPr lang="en-US" baseline="-25000" dirty="0" smtClean="0"/>
              <a:t>1</a:t>
            </a:r>
            <a:r>
              <a:rPr lang="en-US" dirty="0" smtClean="0"/>
              <a:t>- OS routine initiates loading the application program from disk to memory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Waits until the transfer is completed and then process the execution control to the application 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 activity occurs during the period of t</a:t>
            </a:r>
            <a:r>
              <a:rPr lang="en-US" baseline="-25000" dirty="0" smtClean="0"/>
              <a:t>2</a:t>
            </a:r>
            <a:r>
              <a:rPr lang="en-US" dirty="0" smtClean="0"/>
              <a:t> to t</a:t>
            </a:r>
            <a:r>
              <a:rPr lang="en-US" baseline="-25000" dirty="0" smtClean="0"/>
              <a:t>3</a:t>
            </a:r>
            <a:r>
              <a:rPr lang="en-US" dirty="0" smtClean="0"/>
              <a:t> and period t</a:t>
            </a:r>
            <a:r>
              <a:rPr lang="en-US" baseline="-25000" dirty="0" smtClean="0"/>
              <a:t>4</a:t>
            </a:r>
            <a:r>
              <a:rPr lang="en-US" dirty="0" smtClean="0"/>
              <a:t> to t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the OS transfers the data file from the disk and prints the results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 t</a:t>
            </a:r>
            <a:r>
              <a:rPr lang="en-US" baseline="-25000" dirty="0" smtClean="0"/>
              <a:t>5</a:t>
            </a:r>
            <a:r>
              <a:rPr lang="en-US" dirty="0" smtClean="0"/>
              <a:t> the OS may load and execute another application program.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24C6-63E7-4C9B-97D3-65695EC28063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Computer resources can be used more efficiently if several application programs are to be processed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Notice that the disk and the processor are idle during most of the time period t</a:t>
            </a:r>
            <a:r>
              <a:rPr lang="en-US" baseline="-25000" dirty="0" smtClean="0"/>
              <a:t>4</a:t>
            </a:r>
            <a:r>
              <a:rPr lang="en-US" dirty="0" smtClean="0"/>
              <a:t> to t</a:t>
            </a:r>
            <a:r>
              <a:rPr lang="en-US" baseline="-25000" dirty="0" smtClean="0"/>
              <a:t>5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operating system can load the next program to be executed into the memory from the disk while the printer is operating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Similarly, during t</a:t>
            </a:r>
            <a:r>
              <a:rPr lang="en-US" baseline="-25000" dirty="0" smtClean="0"/>
              <a:t>0</a:t>
            </a:r>
            <a:r>
              <a:rPr lang="en-US" dirty="0" smtClean="0"/>
              <a:t> to t</a:t>
            </a:r>
            <a:r>
              <a:rPr lang="en-US" baseline="-25000" dirty="0" smtClean="0"/>
              <a:t>1</a:t>
            </a:r>
            <a:r>
              <a:rPr lang="en-US" dirty="0" smtClean="0"/>
              <a:t>, the OS can arrange to print the previous program’s results while the current program is being loaded from the disk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FF6E-7C0B-4F3B-86AE-D2581C9B6C1C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OS manages the concurrent execution of several application programs to make the best possible use of computer resources</a:t>
            </a:r>
          </a:p>
          <a:p>
            <a:r>
              <a:rPr lang="en-US" dirty="0" smtClean="0"/>
              <a:t>This pattern of concurrent execution is called </a:t>
            </a:r>
            <a:r>
              <a:rPr lang="en-US" dirty="0" smtClean="0">
                <a:solidFill>
                  <a:srgbClr val="FF0000"/>
                </a:solidFill>
              </a:rPr>
              <a:t>multiprogramming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multitasking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658C-36FF-4FA1-B09D-F66C81D0ECE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quickly it can execute programs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Performance affected by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of its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Its machine language instructions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Compiler that translates the high level language programs in to machine language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best performance, it is necessary to design the compiler, the instruction set, and the hardware in a coordinated way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concentrate on the design of instruction set and hardware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F6D1-48DF-4ED2-80AE-5EB0D10F462B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209800"/>
          </a:xfrm>
        </p:spPr>
        <p:txBody>
          <a:bodyPr/>
          <a:lstStyle/>
          <a:p>
            <a:r>
              <a:rPr lang="en-US" dirty="0" smtClean="0"/>
              <a:t>The processor time depends on the hardware involved in the execution of individual machine instructions</a:t>
            </a:r>
          </a:p>
          <a:p>
            <a:r>
              <a:rPr lang="en-US" dirty="0" smtClean="0"/>
              <a:t>The hardware comprises of processor and memory which are usually connected by bus</a:t>
            </a:r>
          </a:p>
          <a:p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066800" y="3581400"/>
            <a:ext cx="6781800" cy="2438400"/>
            <a:chOff x="768" y="1296"/>
            <a:chExt cx="4272" cy="1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64" y="1344"/>
              <a:ext cx="1200" cy="9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400" b="1"/>
                <a:t>Main</a:t>
              </a:r>
            </a:p>
            <a:p>
              <a:pPr algn="ctr"/>
              <a:r>
                <a:rPr lang="en-US" sz="2400" b="1"/>
                <a:t>Memory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40" y="1296"/>
              <a:ext cx="2208" cy="9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36" y="1392"/>
              <a:ext cx="960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b="1"/>
                <a:t>Cache</a:t>
              </a:r>
            </a:p>
            <a:p>
              <a:pPr algn="ctr"/>
              <a:r>
                <a:rPr lang="en-US" sz="2000" b="1"/>
                <a:t>Memory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92" y="177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Processor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68" y="2832"/>
              <a:ext cx="42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40" y="2256"/>
              <a:ext cx="0" cy="5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792" y="2256"/>
              <a:ext cx="0" cy="5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304" y="25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Bus</a:t>
              </a: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5A92-6C27-4F13-B1F3-0A32C493797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Computer/ Simply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Computer: a fast calculating machine</a:t>
            </a:r>
          </a:p>
          <a:p>
            <a:pPr lvl="1"/>
            <a:r>
              <a:rPr lang="en-US" dirty="0" smtClean="0"/>
              <a:t>Accepts digitized input information </a:t>
            </a:r>
          </a:p>
          <a:p>
            <a:pPr lvl="1"/>
            <a:r>
              <a:rPr lang="en-US" dirty="0" smtClean="0"/>
              <a:t>Process it according to a list of internally stored instructions</a:t>
            </a:r>
          </a:p>
          <a:p>
            <a:pPr lvl="1"/>
            <a:r>
              <a:rPr lang="en-US" dirty="0" smtClean="0"/>
              <a:t>Produces the resulting output information</a:t>
            </a:r>
          </a:p>
          <a:p>
            <a:r>
              <a:rPr lang="en-US" dirty="0" smtClean="0"/>
              <a:t>The list of instructions are called computer program</a:t>
            </a:r>
          </a:p>
          <a:p>
            <a:r>
              <a:rPr lang="en-US" dirty="0" smtClean="0"/>
              <a:t>Internal storage is computer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793-CBBA-43E4-855A-F3F7970D7F61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At the start of execution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program instructions and the required data are stored in the main memory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 execution proceeds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instructions are fetched one by one over the bus into the processor, and the copy is placed in the cache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the execution of an instruction calls for data located in the main memory, the data are fetched and a copy is placed in the cache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Later, if the same instruction or data item is needed a second time, it is read directly from the cache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73B-0894-4C92-8B2E-27CE8A67DB22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Processor signal is controlled by a timing signal called a clock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clock defines regular time intervals called clock cycles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execute a machine instruction, the processor divides the action to be performed into a sequence of basic steps, such that each step can be completed in one clock cycle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length</a:t>
            </a:r>
            <a:r>
              <a:rPr lang="en-US" b="1" dirty="0" smtClean="0">
                <a:solidFill>
                  <a:schemeClr val="hlink"/>
                </a:solidFill>
              </a:rPr>
              <a:t> </a:t>
            </a:r>
            <a:r>
              <a:rPr lang="en-US" b="1" i="1" dirty="0" smtClean="0">
                <a:solidFill>
                  <a:schemeClr val="hlink"/>
                </a:solidFill>
              </a:rPr>
              <a:t>P </a:t>
            </a:r>
            <a:r>
              <a:rPr lang="en-US" dirty="0" smtClean="0"/>
              <a:t>of one clock cycle is an important parameter that affects processor performance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Clock rate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hlink"/>
                </a:solidFill>
              </a:rPr>
              <a:t>R = 1/ P</a:t>
            </a:r>
            <a:r>
              <a:rPr lang="en-US" i="1" dirty="0" smtClean="0"/>
              <a:t>  </a:t>
            </a:r>
            <a:r>
              <a:rPr lang="en-US" dirty="0" smtClean="0"/>
              <a:t>Cycles per Second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81D8-FC4C-41E3-83CD-D44FDB780B7F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Performance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hlink"/>
                </a:solidFill>
              </a:rPr>
              <a:t>T = (N x S)/R</a:t>
            </a:r>
          </a:p>
          <a:p>
            <a:r>
              <a:rPr lang="en-US" b="1" dirty="0" smtClean="0">
                <a:solidFill>
                  <a:schemeClr val="hlink"/>
                </a:solidFill>
              </a:rPr>
              <a:t>T</a:t>
            </a:r>
            <a:r>
              <a:rPr lang="en-US" dirty="0" smtClean="0"/>
              <a:t> – processor time required to execute a program (program execution time)</a:t>
            </a:r>
          </a:p>
          <a:p>
            <a:r>
              <a:rPr lang="en-US" b="1" dirty="0" smtClean="0">
                <a:solidFill>
                  <a:schemeClr val="hlink"/>
                </a:solidFill>
              </a:rPr>
              <a:t>N</a:t>
            </a:r>
            <a:r>
              <a:rPr lang="en-US" dirty="0" smtClean="0"/>
              <a:t> – machine language instructions</a:t>
            </a:r>
          </a:p>
          <a:p>
            <a:r>
              <a:rPr lang="en-US" b="1" dirty="0" smtClean="0">
                <a:solidFill>
                  <a:schemeClr val="hlink"/>
                </a:solidFill>
              </a:rPr>
              <a:t>S</a:t>
            </a:r>
            <a:r>
              <a:rPr lang="en-US" dirty="0" smtClean="0"/>
              <a:t> – Average number of basic steps needed to execute one machine instruction</a:t>
            </a:r>
          </a:p>
          <a:p>
            <a:r>
              <a:rPr lang="en-US" dirty="0" smtClean="0"/>
              <a:t>To achieve high performance</a:t>
            </a:r>
          </a:p>
          <a:p>
            <a:pPr lvl="1"/>
            <a:r>
              <a:rPr lang="en-US" dirty="0" smtClean="0"/>
              <a:t>Reduce the value of </a:t>
            </a:r>
            <a:r>
              <a:rPr lang="en-US" b="1" dirty="0" smtClean="0">
                <a:solidFill>
                  <a:schemeClr val="hlink"/>
                </a:solidFill>
              </a:rPr>
              <a:t>T</a:t>
            </a:r>
          </a:p>
          <a:p>
            <a:pPr lvl="1"/>
            <a:r>
              <a:rPr lang="en-US" dirty="0" smtClean="0"/>
              <a:t>Which means reducing </a:t>
            </a:r>
            <a:r>
              <a:rPr lang="en-US" b="1" dirty="0" smtClean="0">
                <a:solidFill>
                  <a:schemeClr val="hlink"/>
                </a:solidFill>
              </a:rPr>
              <a:t>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hlink"/>
                </a:solidFill>
              </a:rPr>
              <a:t>S </a:t>
            </a:r>
            <a:r>
              <a:rPr lang="en-US" dirty="0" smtClean="0"/>
              <a:t>and increasing </a:t>
            </a:r>
            <a:r>
              <a:rPr lang="en-US" b="1" dirty="0" smtClean="0">
                <a:solidFill>
                  <a:schemeClr val="hlink"/>
                </a:solidFill>
              </a:rPr>
              <a:t>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ED2A-D81B-4EA4-91A4-000A23CD6B02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Performance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hlink"/>
                </a:solidFill>
              </a:rPr>
              <a:t>N</a:t>
            </a:r>
            <a:r>
              <a:rPr lang="en-US" dirty="0" smtClean="0"/>
              <a:t> – is reduced if the source program is compiled into fewer machine instructions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hlink"/>
                </a:solidFill>
              </a:rPr>
              <a:t>S</a:t>
            </a:r>
            <a:r>
              <a:rPr lang="en-US" dirty="0" smtClean="0"/>
              <a:t> – is reduced if instructions have a smaller number of basic steps to perform or if the execution of instructions is overlapped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Using higher frequency of clock increases the value of </a:t>
            </a:r>
            <a:r>
              <a:rPr lang="en-US" b="1" dirty="0" smtClean="0">
                <a:solidFill>
                  <a:schemeClr val="hlink"/>
                </a:solidFill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Means that the time required to complete a basic execution step is reduced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8C8B-7497-41B4-9050-DFDC40BEF64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Traditional Pipeline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Laundry Example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Ann, Brian, Cathy, Dave </a:t>
            </a:r>
            <a:br>
              <a:rPr lang="en-GB" dirty="0" smtClean="0"/>
            </a:br>
            <a:r>
              <a:rPr lang="en-GB" dirty="0" smtClean="0"/>
              <a:t>each have one load of clothes </a:t>
            </a:r>
            <a:br>
              <a:rPr lang="en-GB" dirty="0" smtClean="0"/>
            </a:br>
            <a:r>
              <a:rPr lang="en-GB" dirty="0" smtClean="0"/>
              <a:t>to wash, dry, and fold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Washer takes 30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Dryer takes 40 minutes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“Folder” takes 20 minutes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EB27-4224-4126-85B5-F3C3D36186C8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44E-C6C4-4C20-9499-4F1A2A626885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248400" y="4343400"/>
            <a:ext cx="671513" cy="798512"/>
            <a:chOff x="4012" y="2316"/>
            <a:chExt cx="423" cy="503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grpSp>
            <p:nvGrpSpPr>
              <p:cNvPr id="11" name="Group 6"/>
              <p:cNvGrpSpPr>
                <a:grpSpLocks/>
              </p:cNvGrpSpPr>
              <p:nvPr/>
            </p:nvGrpSpPr>
            <p:grpSpPr bwMode="auto">
              <a:xfrm>
                <a:off x="4012" y="2396"/>
                <a:ext cx="424" cy="424"/>
                <a:chOff x="4012" y="2396"/>
                <a:chExt cx="424" cy="424"/>
              </a:xfrm>
            </p:grpSpPr>
            <p:sp>
              <p:nvSpPr>
                <p:cNvPr id="16" name="Freeform 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custGeom>
                  <a:avLst/>
                  <a:gdLst/>
                  <a:ahLst/>
                  <a:cxnLst>
                    <a:cxn ang="0">
                      <a:pos x="0" y="1869"/>
                    </a:cxn>
                    <a:cxn ang="0">
                      <a:pos x="0" y="467"/>
                    </a:cxn>
                    <a:cxn ang="0">
                      <a:pos x="466" y="0"/>
                    </a:cxn>
                    <a:cxn ang="0">
                      <a:pos x="1870" y="0"/>
                    </a:cxn>
                    <a:cxn ang="0">
                      <a:pos x="1870" y="1402"/>
                    </a:cxn>
                    <a:cxn ang="0">
                      <a:pos x="1402" y="1869"/>
                    </a:cxn>
                    <a:cxn ang="0">
                      <a:pos x="0" y="1869"/>
                    </a:cxn>
                  </a:cxnLst>
                  <a:rect l="0" t="0" r="r" b="b"/>
                  <a:pathLst>
                    <a:path w="1871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870" y="1402"/>
                      </a:lnTo>
                      <a:lnTo>
                        <a:pt x="1402" y="1869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8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106"/>
                </a:xfrm>
                <a:custGeom>
                  <a:avLst/>
                  <a:gdLst/>
                  <a:ahLst/>
                  <a:cxnLst>
                    <a:cxn ang="0">
                      <a:pos x="0" y="467"/>
                    </a:cxn>
                    <a:cxn ang="0">
                      <a:pos x="466" y="0"/>
                    </a:cxn>
                    <a:cxn ang="0">
                      <a:pos x="1870" y="0"/>
                    </a:cxn>
                    <a:cxn ang="0">
                      <a:pos x="1402" y="467"/>
                    </a:cxn>
                    <a:cxn ang="0">
                      <a:pos x="0" y="467"/>
                    </a:cxn>
                  </a:cxnLst>
                  <a:rect l="0" t="0" r="r" b="b"/>
                  <a:pathLst>
                    <a:path w="1871" h="468">
                      <a:moveTo>
                        <a:pt x="0" y="467"/>
                      </a:move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402" y="467"/>
                      </a:lnTo>
                      <a:lnTo>
                        <a:pt x="0" y="467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Freeform 9"/>
                <p:cNvSpPr>
                  <a:spLocks noChangeArrowheads="1"/>
                </p:cNvSpPr>
                <p:nvPr/>
              </p:nvSpPr>
              <p:spPr bwMode="auto">
                <a:xfrm>
                  <a:off x="4330" y="2396"/>
                  <a:ext cx="106" cy="424"/>
                </a:xfrm>
                <a:custGeom>
                  <a:avLst/>
                  <a:gdLst/>
                  <a:ahLst/>
                  <a:cxnLst>
                    <a:cxn ang="0">
                      <a:pos x="0" y="1869"/>
                    </a:cxn>
                    <a:cxn ang="0">
                      <a:pos x="0" y="467"/>
                    </a:cxn>
                    <a:cxn ang="0">
                      <a:pos x="468" y="0"/>
                    </a:cxn>
                    <a:cxn ang="0">
                      <a:pos x="468" y="1402"/>
                    </a:cxn>
                    <a:cxn ang="0">
                      <a:pos x="0" y="1869"/>
                    </a:cxn>
                  </a:cxnLst>
                  <a:rect l="0" t="0" r="r" b="b"/>
                  <a:pathLst>
                    <a:path w="469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8" y="0"/>
                      </a:lnTo>
                      <a:lnTo>
                        <a:pt x="468" y="1402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4108" y="2316"/>
                <a:ext cx="328" cy="88"/>
                <a:chOff x="4108" y="2316"/>
                <a:chExt cx="328" cy="88"/>
              </a:xfrm>
            </p:grpSpPr>
            <p:sp>
              <p:nvSpPr>
                <p:cNvPr id="13" name="Freeform 11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custGeom>
                  <a:avLst/>
                  <a:gdLst/>
                  <a:ahLst/>
                  <a:cxnLst>
                    <a:cxn ang="0">
                      <a:pos x="0" y="388"/>
                    </a:cxn>
                    <a:cxn ang="0">
                      <a:pos x="0" y="96"/>
                    </a:cxn>
                    <a:cxn ang="0">
                      <a:pos x="96" y="0"/>
                    </a:cxn>
                    <a:cxn ang="0">
                      <a:pos x="1447" y="0"/>
                    </a:cxn>
                    <a:cxn ang="0">
                      <a:pos x="1447" y="290"/>
                    </a:cxn>
                    <a:cxn ang="0">
                      <a:pos x="1349" y="388"/>
                    </a:cxn>
                    <a:cxn ang="0">
                      <a:pos x="0" y="388"/>
                    </a:cxn>
                  </a:cxnLst>
                  <a:rect l="0" t="0" r="r" b="b"/>
                  <a:pathLst>
                    <a:path w="1448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447" y="290"/>
                      </a:lnTo>
                      <a:lnTo>
                        <a:pt x="1349" y="388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Freeform 12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22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0"/>
                    </a:cxn>
                    <a:cxn ang="0">
                      <a:pos x="1447" y="0"/>
                    </a:cxn>
                    <a:cxn ang="0">
                      <a:pos x="1349" y="96"/>
                    </a:cxn>
                    <a:cxn ang="0">
                      <a:pos x="0" y="96"/>
                    </a:cxn>
                  </a:cxnLst>
                  <a:rect l="0" t="0" r="r" b="b"/>
                  <a:pathLst>
                    <a:path w="1448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349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Freeform 13"/>
                <p:cNvSpPr>
                  <a:spLocks noChangeArrowheads="1"/>
                </p:cNvSpPr>
                <p:nvPr/>
              </p:nvSpPr>
              <p:spPr bwMode="auto">
                <a:xfrm>
                  <a:off x="4414" y="2316"/>
                  <a:ext cx="22" cy="88"/>
                </a:xfrm>
                <a:custGeom>
                  <a:avLst/>
                  <a:gdLst/>
                  <a:ahLst/>
                  <a:cxnLst>
                    <a:cxn ang="0">
                      <a:pos x="0" y="388"/>
                    </a:cxn>
                    <a:cxn ang="0">
                      <a:pos x="0" y="96"/>
                    </a:cxn>
                    <a:cxn ang="0">
                      <a:pos x="98" y="0"/>
                    </a:cxn>
                    <a:cxn ang="0">
                      <a:pos x="98" y="290"/>
                    </a:cxn>
                    <a:cxn ang="0">
                      <a:pos x="0" y="388"/>
                    </a:cxn>
                  </a:cxnLst>
                  <a:rect l="0" t="0" r="r" b="b"/>
                  <a:pathLst>
                    <a:path w="99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8" y="0"/>
                      </a:lnTo>
                      <a:lnTo>
                        <a:pt x="98" y="290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5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863" y="0"/>
                </a:cxn>
                <a:cxn ang="0">
                  <a:pos x="988" y="123"/>
                </a:cxn>
                <a:cxn ang="0">
                  <a:pos x="988" y="298"/>
                </a:cxn>
                <a:cxn ang="0">
                  <a:pos x="863" y="423"/>
                </a:cxn>
                <a:cxn ang="0">
                  <a:pos x="123" y="423"/>
                </a:cxn>
                <a:cxn ang="0">
                  <a:pos x="0" y="298"/>
                </a:cxn>
                <a:cxn ang="0">
                  <a:pos x="0" y="123"/>
                </a:cxn>
                <a:cxn ang="0">
                  <a:pos x="123" y="0"/>
                </a:cxn>
              </a:cxnLst>
              <a:rect l="0" t="0" r="r" b="b"/>
              <a:pathLst>
                <a:path w="989" h="424">
                  <a:moveTo>
                    <a:pt x="123" y="0"/>
                  </a:moveTo>
                  <a:lnTo>
                    <a:pt x="863" y="0"/>
                  </a:lnTo>
                  <a:lnTo>
                    <a:pt x="988" y="123"/>
                  </a:lnTo>
                  <a:lnTo>
                    <a:pt x="988" y="298"/>
                  </a:lnTo>
                  <a:lnTo>
                    <a:pt x="863" y="423"/>
                  </a:lnTo>
                  <a:lnTo>
                    <a:pt x="123" y="423"/>
                  </a:lnTo>
                  <a:lnTo>
                    <a:pt x="0" y="298"/>
                  </a:lnTo>
                  <a:lnTo>
                    <a:pt x="0" y="123"/>
                  </a:lnTo>
                  <a:lnTo>
                    <a:pt x="123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6324600" y="5486400"/>
            <a:ext cx="660400" cy="647700"/>
            <a:chOff x="4007" y="2964"/>
            <a:chExt cx="416" cy="408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24" name="Freeform 18"/>
              <p:cNvSpPr>
                <a:spLocks noChangeArrowheads="1"/>
              </p:cNvSpPr>
              <p:nvPr/>
            </p:nvSpPr>
            <p:spPr bwMode="auto">
              <a:xfrm>
                <a:off x="4211" y="3158"/>
                <a:ext cx="95" cy="215"/>
              </a:xfrm>
              <a:custGeom>
                <a:avLst/>
                <a:gdLst/>
                <a:ahLst/>
                <a:cxnLst>
                  <a:cxn ang="0">
                    <a:pos x="305" y="0"/>
                  </a:cxn>
                  <a:cxn ang="0">
                    <a:pos x="420" y="0"/>
                  </a:cxn>
                  <a:cxn ang="0">
                    <a:pos x="115" y="948"/>
                  </a:cxn>
                  <a:cxn ang="0">
                    <a:pos x="0" y="948"/>
                  </a:cxn>
                  <a:cxn ang="0">
                    <a:pos x="305" y="0"/>
                  </a:cxn>
                </a:cxnLst>
                <a:rect l="0" t="0" r="r" b="b"/>
                <a:pathLst>
                  <a:path w="421" h="949">
                    <a:moveTo>
                      <a:pt x="305" y="0"/>
                    </a:moveTo>
                    <a:lnTo>
                      <a:pt x="420" y="0"/>
                    </a:lnTo>
                    <a:lnTo>
                      <a:pt x="115" y="948"/>
                    </a:lnTo>
                    <a:lnTo>
                      <a:pt x="0" y="948"/>
                    </a:lnTo>
                    <a:lnTo>
                      <a:pt x="305" y="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19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auto">
              <a:xfrm>
                <a:off x="4205" y="3249"/>
                <a:ext cx="218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21"/>
              <p:cNvSpPr>
                <a:spLocks noChangeArrowheads="1"/>
              </p:cNvSpPr>
              <p:nvPr/>
            </p:nvSpPr>
            <p:spPr bwMode="auto">
              <a:xfrm>
                <a:off x="4009" y="3249"/>
                <a:ext cx="116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22" name="Oval 23"/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6" cy="55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 noChangeArrowheads="1"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/>
                <a:ahLst/>
                <a:cxnLst>
                  <a:cxn ang="0">
                    <a:pos x="8" y="676"/>
                  </a:cxn>
                  <a:cxn ang="0">
                    <a:pos x="4" y="693"/>
                  </a:cxn>
                  <a:cxn ang="0">
                    <a:pos x="0" y="720"/>
                  </a:cxn>
                  <a:cxn ang="0">
                    <a:pos x="0" y="742"/>
                  </a:cxn>
                  <a:cxn ang="0">
                    <a:pos x="8" y="768"/>
                  </a:cxn>
                  <a:cxn ang="0">
                    <a:pos x="22" y="790"/>
                  </a:cxn>
                  <a:cxn ang="0">
                    <a:pos x="39" y="808"/>
                  </a:cxn>
                  <a:cxn ang="0">
                    <a:pos x="61" y="821"/>
                  </a:cxn>
                  <a:cxn ang="0">
                    <a:pos x="75" y="821"/>
                  </a:cxn>
                  <a:cxn ang="0">
                    <a:pos x="101" y="821"/>
                  </a:cxn>
                  <a:cxn ang="0">
                    <a:pos x="625" y="1462"/>
                  </a:cxn>
                  <a:cxn ang="0">
                    <a:pos x="788" y="702"/>
                  </a:cxn>
                  <a:cxn ang="0">
                    <a:pos x="784" y="684"/>
                  </a:cxn>
                  <a:cxn ang="0">
                    <a:pos x="779" y="671"/>
                  </a:cxn>
                  <a:cxn ang="0">
                    <a:pos x="766" y="658"/>
                  </a:cxn>
                  <a:cxn ang="0">
                    <a:pos x="753" y="649"/>
                  </a:cxn>
                  <a:cxn ang="0">
                    <a:pos x="735" y="640"/>
                  </a:cxn>
                  <a:cxn ang="0">
                    <a:pos x="713" y="640"/>
                  </a:cxn>
                  <a:cxn ang="0">
                    <a:pos x="696" y="640"/>
                  </a:cxn>
                  <a:cxn ang="0">
                    <a:pos x="678" y="640"/>
                  </a:cxn>
                  <a:cxn ang="0">
                    <a:pos x="461" y="370"/>
                  </a:cxn>
                  <a:cxn ang="0">
                    <a:pos x="891" y="458"/>
                  </a:cxn>
                  <a:cxn ang="0">
                    <a:pos x="904" y="454"/>
                  </a:cxn>
                  <a:cxn ang="0">
                    <a:pos x="917" y="454"/>
                  </a:cxn>
                  <a:cxn ang="0">
                    <a:pos x="935" y="441"/>
                  </a:cxn>
                  <a:cxn ang="0">
                    <a:pos x="948" y="428"/>
                  </a:cxn>
                  <a:cxn ang="0">
                    <a:pos x="953" y="410"/>
                  </a:cxn>
                  <a:cxn ang="0">
                    <a:pos x="957" y="388"/>
                  </a:cxn>
                  <a:cxn ang="0">
                    <a:pos x="953" y="366"/>
                  </a:cxn>
                  <a:cxn ang="0">
                    <a:pos x="944" y="348"/>
                  </a:cxn>
                  <a:cxn ang="0">
                    <a:pos x="931" y="335"/>
                  </a:cxn>
                  <a:cxn ang="0">
                    <a:pos x="913" y="322"/>
                  </a:cxn>
                  <a:cxn ang="0">
                    <a:pos x="900" y="317"/>
                  </a:cxn>
                  <a:cxn ang="0">
                    <a:pos x="607" y="317"/>
                  </a:cxn>
                  <a:cxn ang="0">
                    <a:pos x="553" y="207"/>
                  </a:cxn>
                  <a:cxn ang="0">
                    <a:pos x="558" y="180"/>
                  </a:cxn>
                  <a:cxn ang="0">
                    <a:pos x="562" y="150"/>
                  </a:cxn>
                  <a:cxn ang="0">
                    <a:pos x="562" y="119"/>
                  </a:cxn>
                  <a:cxn ang="0">
                    <a:pos x="553" y="92"/>
                  </a:cxn>
                  <a:cxn ang="0">
                    <a:pos x="545" y="75"/>
                  </a:cxn>
                  <a:cxn ang="0">
                    <a:pos x="531" y="52"/>
                  </a:cxn>
                  <a:cxn ang="0">
                    <a:pos x="509" y="35"/>
                  </a:cxn>
                  <a:cxn ang="0">
                    <a:pos x="487" y="17"/>
                  </a:cxn>
                  <a:cxn ang="0">
                    <a:pos x="461" y="4"/>
                  </a:cxn>
                  <a:cxn ang="0">
                    <a:pos x="430" y="0"/>
                  </a:cxn>
                  <a:cxn ang="0">
                    <a:pos x="403" y="0"/>
                  </a:cxn>
                  <a:cxn ang="0">
                    <a:pos x="372" y="4"/>
                  </a:cxn>
                  <a:cxn ang="0">
                    <a:pos x="340" y="13"/>
                  </a:cxn>
                  <a:cxn ang="0">
                    <a:pos x="310" y="30"/>
                  </a:cxn>
                  <a:cxn ang="0">
                    <a:pos x="292" y="57"/>
                  </a:cxn>
                  <a:cxn ang="0">
                    <a:pos x="274" y="83"/>
                  </a:cxn>
                  <a:cxn ang="0">
                    <a:pos x="261" y="110"/>
                  </a:cxn>
                </a:cxnLst>
                <a:rect l="0" t="0" r="r" b="b"/>
                <a:pathLst>
                  <a:path w="958" h="1463">
                    <a:moveTo>
                      <a:pt x="261" y="110"/>
                    </a:moveTo>
                    <a:lnTo>
                      <a:pt x="8" y="676"/>
                    </a:lnTo>
                    <a:lnTo>
                      <a:pt x="4" y="684"/>
                    </a:lnTo>
                    <a:lnTo>
                      <a:pt x="4" y="693"/>
                    </a:lnTo>
                    <a:lnTo>
                      <a:pt x="0" y="702"/>
                    </a:lnTo>
                    <a:lnTo>
                      <a:pt x="0" y="720"/>
                    </a:lnTo>
                    <a:lnTo>
                      <a:pt x="0" y="729"/>
                    </a:lnTo>
                    <a:lnTo>
                      <a:pt x="0" y="742"/>
                    </a:lnTo>
                    <a:lnTo>
                      <a:pt x="4" y="755"/>
                    </a:lnTo>
                    <a:lnTo>
                      <a:pt x="8" y="768"/>
                    </a:lnTo>
                    <a:lnTo>
                      <a:pt x="13" y="777"/>
                    </a:lnTo>
                    <a:lnTo>
                      <a:pt x="22" y="790"/>
                    </a:lnTo>
                    <a:lnTo>
                      <a:pt x="30" y="799"/>
                    </a:lnTo>
                    <a:lnTo>
                      <a:pt x="39" y="808"/>
                    </a:lnTo>
                    <a:lnTo>
                      <a:pt x="52" y="812"/>
                    </a:lnTo>
                    <a:lnTo>
                      <a:pt x="61" y="821"/>
                    </a:lnTo>
                    <a:lnTo>
                      <a:pt x="66" y="821"/>
                    </a:lnTo>
                    <a:lnTo>
                      <a:pt x="75" y="821"/>
                    </a:lnTo>
                    <a:lnTo>
                      <a:pt x="88" y="821"/>
                    </a:lnTo>
                    <a:lnTo>
                      <a:pt x="101" y="821"/>
                    </a:lnTo>
                    <a:lnTo>
                      <a:pt x="625" y="821"/>
                    </a:lnTo>
                    <a:lnTo>
                      <a:pt x="625" y="1462"/>
                    </a:lnTo>
                    <a:lnTo>
                      <a:pt x="788" y="1462"/>
                    </a:lnTo>
                    <a:lnTo>
                      <a:pt x="788" y="702"/>
                    </a:lnTo>
                    <a:lnTo>
                      <a:pt x="788" y="693"/>
                    </a:lnTo>
                    <a:lnTo>
                      <a:pt x="784" y="684"/>
                    </a:lnTo>
                    <a:lnTo>
                      <a:pt x="779" y="676"/>
                    </a:lnTo>
                    <a:lnTo>
                      <a:pt x="779" y="671"/>
                    </a:lnTo>
                    <a:lnTo>
                      <a:pt x="775" y="667"/>
                    </a:lnTo>
                    <a:lnTo>
                      <a:pt x="766" y="658"/>
                    </a:lnTo>
                    <a:lnTo>
                      <a:pt x="762" y="654"/>
                    </a:lnTo>
                    <a:lnTo>
                      <a:pt x="753" y="649"/>
                    </a:lnTo>
                    <a:lnTo>
                      <a:pt x="744" y="645"/>
                    </a:lnTo>
                    <a:lnTo>
                      <a:pt x="735" y="640"/>
                    </a:lnTo>
                    <a:lnTo>
                      <a:pt x="727" y="640"/>
                    </a:lnTo>
                    <a:lnTo>
                      <a:pt x="713" y="640"/>
                    </a:lnTo>
                    <a:lnTo>
                      <a:pt x="704" y="640"/>
                    </a:lnTo>
                    <a:lnTo>
                      <a:pt x="696" y="640"/>
                    </a:lnTo>
                    <a:lnTo>
                      <a:pt x="687" y="640"/>
                    </a:lnTo>
                    <a:lnTo>
                      <a:pt x="678" y="640"/>
                    </a:lnTo>
                    <a:lnTo>
                      <a:pt x="377" y="623"/>
                    </a:lnTo>
                    <a:lnTo>
                      <a:pt x="461" y="370"/>
                    </a:lnTo>
                    <a:lnTo>
                      <a:pt x="522" y="458"/>
                    </a:lnTo>
                    <a:lnTo>
                      <a:pt x="891" y="458"/>
                    </a:lnTo>
                    <a:lnTo>
                      <a:pt x="900" y="454"/>
                    </a:lnTo>
                    <a:lnTo>
                      <a:pt x="904" y="454"/>
                    </a:lnTo>
                    <a:lnTo>
                      <a:pt x="913" y="454"/>
                    </a:lnTo>
                    <a:lnTo>
                      <a:pt x="917" y="454"/>
                    </a:lnTo>
                    <a:lnTo>
                      <a:pt x="926" y="445"/>
                    </a:lnTo>
                    <a:lnTo>
                      <a:pt x="935" y="441"/>
                    </a:lnTo>
                    <a:lnTo>
                      <a:pt x="939" y="432"/>
                    </a:lnTo>
                    <a:lnTo>
                      <a:pt x="948" y="428"/>
                    </a:lnTo>
                    <a:lnTo>
                      <a:pt x="953" y="419"/>
                    </a:lnTo>
                    <a:lnTo>
                      <a:pt x="953" y="410"/>
                    </a:lnTo>
                    <a:lnTo>
                      <a:pt x="957" y="401"/>
                    </a:lnTo>
                    <a:lnTo>
                      <a:pt x="957" y="388"/>
                    </a:lnTo>
                    <a:lnTo>
                      <a:pt x="957" y="375"/>
                    </a:lnTo>
                    <a:lnTo>
                      <a:pt x="953" y="366"/>
                    </a:lnTo>
                    <a:lnTo>
                      <a:pt x="948" y="357"/>
                    </a:lnTo>
                    <a:lnTo>
                      <a:pt x="944" y="348"/>
                    </a:lnTo>
                    <a:lnTo>
                      <a:pt x="935" y="339"/>
                    </a:lnTo>
                    <a:lnTo>
                      <a:pt x="931" y="335"/>
                    </a:lnTo>
                    <a:lnTo>
                      <a:pt x="922" y="326"/>
                    </a:lnTo>
                    <a:lnTo>
                      <a:pt x="913" y="322"/>
                    </a:lnTo>
                    <a:lnTo>
                      <a:pt x="909" y="317"/>
                    </a:lnTo>
                    <a:lnTo>
                      <a:pt x="900" y="317"/>
                    </a:lnTo>
                    <a:lnTo>
                      <a:pt x="891" y="317"/>
                    </a:lnTo>
                    <a:lnTo>
                      <a:pt x="607" y="317"/>
                    </a:lnTo>
                    <a:lnTo>
                      <a:pt x="545" y="216"/>
                    </a:lnTo>
                    <a:lnTo>
                      <a:pt x="553" y="207"/>
                    </a:lnTo>
                    <a:lnTo>
                      <a:pt x="558" y="194"/>
                    </a:lnTo>
                    <a:lnTo>
                      <a:pt x="558" y="180"/>
                    </a:lnTo>
                    <a:lnTo>
                      <a:pt x="562" y="167"/>
                    </a:lnTo>
                    <a:lnTo>
                      <a:pt x="562" y="150"/>
                    </a:lnTo>
                    <a:lnTo>
                      <a:pt x="562" y="136"/>
                    </a:lnTo>
                    <a:lnTo>
                      <a:pt x="562" y="119"/>
                    </a:lnTo>
                    <a:lnTo>
                      <a:pt x="558" y="105"/>
                    </a:lnTo>
                    <a:lnTo>
                      <a:pt x="553" y="92"/>
                    </a:lnTo>
                    <a:lnTo>
                      <a:pt x="549" y="88"/>
                    </a:lnTo>
                    <a:lnTo>
                      <a:pt x="545" y="75"/>
                    </a:lnTo>
                    <a:lnTo>
                      <a:pt x="540" y="66"/>
                    </a:lnTo>
                    <a:lnTo>
                      <a:pt x="531" y="52"/>
                    </a:lnTo>
                    <a:lnTo>
                      <a:pt x="522" y="44"/>
                    </a:lnTo>
                    <a:lnTo>
                      <a:pt x="509" y="35"/>
                    </a:lnTo>
                    <a:lnTo>
                      <a:pt x="500" y="26"/>
                    </a:lnTo>
                    <a:lnTo>
                      <a:pt x="487" y="17"/>
                    </a:lnTo>
                    <a:lnTo>
                      <a:pt x="474" y="13"/>
                    </a:lnTo>
                    <a:lnTo>
                      <a:pt x="461" y="4"/>
                    </a:lnTo>
                    <a:lnTo>
                      <a:pt x="443" y="4"/>
                    </a:lnTo>
                    <a:lnTo>
                      <a:pt x="430" y="0"/>
                    </a:lnTo>
                    <a:lnTo>
                      <a:pt x="421" y="0"/>
                    </a:lnTo>
                    <a:lnTo>
                      <a:pt x="403" y="0"/>
                    </a:lnTo>
                    <a:lnTo>
                      <a:pt x="390" y="0"/>
                    </a:lnTo>
                    <a:lnTo>
                      <a:pt x="372" y="4"/>
                    </a:lnTo>
                    <a:lnTo>
                      <a:pt x="358" y="8"/>
                    </a:lnTo>
                    <a:lnTo>
                      <a:pt x="340" y="13"/>
                    </a:lnTo>
                    <a:lnTo>
                      <a:pt x="327" y="22"/>
                    </a:lnTo>
                    <a:lnTo>
                      <a:pt x="310" y="30"/>
                    </a:lnTo>
                    <a:lnTo>
                      <a:pt x="301" y="44"/>
                    </a:lnTo>
                    <a:lnTo>
                      <a:pt x="292" y="57"/>
                    </a:lnTo>
                    <a:lnTo>
                      <a:pt x="283" y="66"/>
                    </a:lnTo>
                    <a:lnTo>
                      <a:pt x="274" y="83"/>
                    </a:lnTo>
                    <a:lnTo>
                      <a:pt x="265" y="92"/>
                    </a:lnTo>
                    <a:lnTo>
                      <a:pt x="261" y="11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6248400" y="3200400"/>
            <a:ext cx="671513" cy="798512"/>
            <a:chOff x="4020" y="1580"/>
            <a:chExt cx="423" cy="503"/>
          </a:xfrm>
        </p:grpSpPr>
        <p:grpSp>
          <p:nvGrpSpPr>
            <p:cNvPr id="29" name="Group 26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31" name="Group 27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grpSp>
              <p:nvGrpSpPr>
                <p:cNvPr id="33" name="Group 28"/>
                <p:cNvGrpSpPr>
                  <a:grpSpLocks/>
                </p:cNvGrpSpPr>
                <p:nvPr/>
              </p:nvGrpSpPr>
              <p:grpSpPr bwMode="auto">
                <a:xfrm>
                  <a:off x="4020" y="1660"/>
                  <a:ext cx="424" cy="424"/>
                  <a:chOff x="4020" y="1660"/>
                  <a:chExt cx="424" cy="424"/>
                </a:xfrm>
              </p:grpSpPr>
              <p:sp>
                <p:nvSpPr>
                  <p:cNvPr id="38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custGeom>
                    <a:avLst/>
                    <a:gdLst/>
                    <a:ahLst/>
                    <a:cxnLst>
                      <a:cxn ang="0">
                        <a:pos x="0" y="1870"/>
                      </a:cxn>
                      <a:cxn ang="0">
                        <a:pos x="0" y="466"/>
                      </a:cxn>
                      <a:cxn ang="0">
                        <a:pos x="466" y="0"/>
                      </a:cxn>
                      <a:cxn ang="0">
                        <a:pos x="1870" y="0"/>
                      </a:cxn>
                      <a:cxn ang="0">
                        <a:pos x="1870" y="1402"/>
                      </a:cxn>
                      <a:cxn ang="0">
                        <a:pos x="1402" y="1870"/>
                      </a:cxn>
                      <a:cxn ang="0">
                        <a:pos x="0" y="1870"/>
                      </a:cxn>
                    </a:cxnLst>
                    <a:rect l="0" t="0" r="r" b="b"/>
                    <a:pathLst>
                      <a:path w="1871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870" y="1402"/>
                        </a:lnTo>
                        <a:lnTo>
                          <a:pt x="1402" y="1870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106"/>
                  </a:xfrm>
                  <a:custGeom>
                    <a:avLst/>
                    <a:gdLst/>
                    <a:ahLst/>
                    <a:cxnLst>
                      <a:cxn ang="0">
                        <a:pos x="0" y="466"/>
                      </a:cxn>
                      <a:cxn ang="0">
                        <a:pos x="466" y="0"/>
                      </a:cxn>
                      <a:cxn ang="0">
                        <a:pos x="1870" y="0"/>
                      </a:cxn>
                      <a:cxn ang="0">
                        <a:pos x="1402" y="466"/>
                      </a:cxn>
                      <a:cxn ang="0">
                        <a:pos x="0" y="466"/>
                      </a:cxn>
                    </a:cxnLst>
                    <a:rect l="0" t="0" r="r" b="b"/>
                    <a:pathLst>
                      <a:path w="1871" h="467">
                        <a:moveTo>
                          <a:pt x="0" y="466"/>
                        </a:move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402" y="466"/>
                        </a:lnTo>
                        <a:lnTo>
                          <a:pt x="0" y="46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4338" y="1660"/>
                    <a:ext cx="106" cy="424"/>
                  </a:xfrm>
                  <a:custGeom>
                    <a:avLst/>
                    <a:gdLst/>
                    <a:ahLst/>
                    <a:cxnLst>
                      <a:cxn ang="0">
                        <a:pos x="0" y="1870"/>
                      </a:cxn>
                      <a:cxn ang="0">
                        <a:pos x="0" y="466"/>
                      </a:cxn>
                      <a:cxn ang="0">
                        <a:pos x="468" y="0"/>
                      </a:cxn>
                      <a:cxn ang="0">
                        <a:pos x="468" y="1402"/>
                      </a:cxn>
                      <a:cxn ang="0">
                        <a:pos x="0" y="1870"/>
                      </a:cxn>
                    </a:cxnLst>
                    <a:rect l="0" t="0" r="r" b="b"/>
                    <a:pathLst>
                      <a:path w="469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8" y="0"/>
                        </a:lnTo>
                        <a:lnTo>
                          <a:pt x="468" y="1402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2"/>
                <p:cNvGrpSpPr>
                  <a:grpSpLocks/>
                </p:cNvGrpSpPr>
                <p:nvPr/>
              </p:nvGrpSpPr>
              <p:grpSpPr bwMode="auto">
                <a:xfrm>
                  <a:off x="4116" y="1580"/>
                  <a:ext cx="328" cy="88"/>
                  <a:chOff x="4116" y="1580"/>
                  <a:chExt cx="328" cy="88"/>
                </a:xfrm>
              </p:grpSpPr>
              <p:sp>
                <p:nvSpPr>
                  <p:cNvPr id="35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custGeom>
                    <a:avLst/>
                    <a:gdLst/>
                    <a:ahLst/>
                    <a:cxnLst>
                      <a:cxn ang="0">
                        <a:pos x="0" y="388"/>
                      </a:cxn>
                      <a:cxn ang="0">
                        <a:pos x="0" y="96"/>
                      </a:cxn>
                      <a:cxn ang="0">
                        <a:pos x="96" y="0"/>
                      </a:cxn>
                      <a:cxn ang="0">
                        <a:pos x="1447" y="0"/>
                      </a:cxn>
                      <a:cxn ang="0">
                        <a:pos x="1447" y="290"/>
                      </a:cxn>
                      <a:cxn ang="0">
                        <a:pos x="1349" y="388"/>
                      </a:cxn>
                      <a:cxn ang="0">
                        <a:pos x="0" y="388"/>
                      </a:cxn>
                    </a:cxnLst>
                    <a:rect l="0" t="0" r="r" b="b"/>
                    <a:pathLst>
                      <a:path w="1448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447" y="290"/>
                        </a:lnTo>
                        <a:lnTo>
                          <a:pt x="1349" y="388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22"/>
                  </a:xfrm>
                  <a:custGeom>
                    <a:avLst/>
                    <a:gdLst/>
                    <a:ahLst/>
                    <a:cxnLst>
                      <a:cxn ang="0">
                        <a:pos x="0" y="96"/>
                      </a:cxn>
                      <a:cxn ang="0">
                        <a:pos x="96" y="0"/>
                      </a:cxn>
                      <a:cxn ang="0">
                        <a:pos x="1447" y="0"/>
                      </a:cxn>
                      <a:cxn ang="0">
                        <a:pos x="1349" y="96"/>
                      </a:cxn>
                      <a:cxn ang="0">
                        <a:pos x="0" y="96"/>
                      </a:cxn>
                    </a:cxnLst>
                    <a:rect l="0" t="0" r="r" b="b"/>
                    <a:pathLst>
                      <a:path w="1448" h="97">
                        <a:moveTo>
                          <a:pt x="0" y="96"/>
                        </a:move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349" y="96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1580"/>
                    <a:ext cx="22" cy="88"/>
                  </a:xfrm>
                  <a:custGeom>
                    <a:avLst/>
                    <a:gdLst/>
                    <a:ahLst/>
                    <a:cxnLst>
                      <a:cxn ang="0">
                        <a:pos x="0" y="388"/>
                      </a:cxn>
                      <a:cxn ang="0">
                        <a:pos x="0" y="96"/>
                      </a:cxn>
                      <a:cxn ang="0">
                        <a:pos x="98" y="0"/>
                      </a:cxn>
                      <a:cxn ang="0">
                        <a:pos x="98" y="290"/>
                      </a:cxn>
                      <a:cxn ang="0">
                        <a:pos x="0" y="388"/>
                      </a:cxn>
                    </a:cxnLst>
                    <a:rect l="0" t="0" r="r" b="b"/>
                    <a:pathLst>
                      <a:path w="99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8" y="0"/>
                        </a:lnTo>
                        <a:lnTo>
                          <a:pt x="98" y="290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" name="Freeform 36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custGeom>
                <a:avLst/>
                <a:gdLst/>
                <a:ahLst/>
                <a:cxnLst>
                  <a:cxn ang="0">
                    <a:pos x="245" y="0"/>
                  </a:cxn>
                  <a:cxn ang="0">
                    <a:pos x="987" y="0"/>
                  </a:cxn>
                  <a:cxn ang="0">
                    <a:pos x="740" y="141"/>
                  </a:cxn>
                  <a:cxn ang="0">
                    <a:pos x="0" y="141"/>
                  </a:cxn>
                  <a:cxn ang="0">
                    <a:pos x="245" y="0"/>
                  </a:cxn>
                </a:cxnLst>
                <a:rect l="0" t="0" r="r" b="b"/>
                <a:pathLst>
                  <a:path w="988" h="142">
                    <a:moveTo>
                      <a:pt x="245" y="0"/>
                    </a:moveTo>
                    <a:lnTo>
                      <a:pt x="987" y="0"/>
                    </a:lnTo>
                    <a:lnTo>
                      <a:pt x="740" y="141"/>
                    </a:lnTo>
                    <a:lnTo>
                      <a:pt x="0" y="141"/>
                    </a:lnTo>
                    <a:lnTo>
                      <a:pt x="245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Oval 37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5410200" y="1676400"/>
            <a:ext cx="2224088" cy="609600"/>
            <a:chOff x="3668" y="964"/>
            <a:chExt cx="1401" cy="384"/>
          </a:xfrm>
        </p:grpSpPr>
        <p:grpSp>
          <p:nvGrpSpPr>
            <p:cNvPr id="42" name="Group 39"/>
            <p:cNvGrpSpPr>
              <a:grpSpLocks/>
            </p:cNvGrpSpPr>
            <p:nvPr/>
          </p:nvGrpSpPr>
          <p:grpSpPr bwMode="auto">
            <a:xfrm>
              <a:off x="3668" y="964"/>
              <a:ext cx="329" cy="384"/>
              <a:chOff x="3668" y="964"/>
              <a:chExt cx="329" cy="384"/>
            </a:xfrm>
          </p:grpSpPr>
          <p:sp>
            <p:nvSpPr>
              <p:cNvPr id="52" name="Freeform 40"/>
              <p:cNvSpPr>
                <a:spLocks noChangeArrowheads="1"/>
              </p:cNvSpPr>
              <p:nvPr/>
            </p:nvSpPr>
            <p:spPr bwMode="auto">
              <a:xfrm>
                <a:off x="3668" y="964"/>
                <a:ext cx="329" cy="294"/>
              </a:xfrm>
              <a:custGeom>
                <a:avLst/>
                <a:gdLst/>
                <a:ahLst/>
                <a:cxnLst>
                  <a:cxn ang="0">
                    <a:pos x="411" y="61"/>
                  </a:cxn>
                  <a:cxn ang="0">
                    <a:pos x="690" y="70"/>
                  </a:cxn>
                  <a:cxn ang="0">
                    <a:pos x="991" y="0"/>
                  </a:cxn>
                  <a:cxn ang="0">
                    <a:pos x="1350" y="0"/>
                  </a:cxn>
                  <a:cxn ang="0">
                    <a:pos x="951" y="370"/>
                  </a:cxn>
                  <a:cxn ang="0">
                    <a:pos x="1057" y="392"/>
                  </a:cxn>
                  <a:cxn ang="0">
                    <a:pos x="1163" y="436"/>
                  </a:cxn>
                  <a:cxn ang="0">
                    <a:pos x="1260" y="489"/>
                  </a:cxn>
                  <a:cxn ang="0">
                    <a:pos x="1336" y="556"/>
                  </a:cxn>
                  <a:cxn ang="0">
                    <a:pos x="1398" y="635"/>
                  </a:cxn>
                  <a:cxn ang="0">
                    <a:pos x="1438" y="728"/>
                  </a:cxn>
                  <a:cxn ang="0">
                    <a:pos x="1451" y="824"/>
                  </a:cxn>
                  <a:cxn ang="0">
                    <a:pos x="1433" y="925"/>
                  </a:cxn>
                  <a:cxn ang="0">
                    <a:pos x="1403" y="1005"/>
                  </a:cxn>
                  <a:cxn ang="0">
                    <a:pos x="1341" y="1089"/>
                  </a:cxn>
                  <a:cxn ang="0">
                    <a:pos x="1238" y="1177"/>
                  </a:cxn>
                  <a:cxn ang="0">
                    <a:pos x="1137" y="1230"/>
                  </a:cxn>
                  <a:cxn ang="0">
                    <a:pos x="1044" y="1265"/>
                  </a:cxn>
                  <a:cxn ang="0">
                    <a:pos x="951" y="1287"/>
                  </a:cxn>
                  <a:cxn ang="0">
                    <a:pos x="836" y="1296"/>
                  </a:cxn>
                  <a:cxn ang="0">
                    <a:pos x="539" y="1292"/>
                  </a:cxn>
                  <a:cxn ang="0">
                    <a:pos x="398" y="1265"/>
                  </a:cxn>
                  <a:cxn ang="0">
                    <a:pos x="248" y="1199"/>
                  </a:cxn>
                  <a:cxn ang="0">
                    <a:pos x="132" y="1115"/>
                  </a:cxn>
                  <a:cxn ang="0">
                    <a:pos x="57" y="1022"/>
                  </a:cxn>
                  <a:cxn ang="0">
                    <a:pos x="17" y="925"/>
                  </a:cxn>
                  <a:cxn ang="0">
                    <a:pos x="0" y="841"/>
                  </a:cxn>
                  <a:cxn ang="0">
                    <a:pos x="13" y="745"/>
                  </a:cxn>
                  <a:cxn ang="0">
                    <a:pos x="61" y="622"/>
                  </a:cxn>
                  <a:cxn ang="0">
                    <a:pos x="154" y="520"/>
                  </a:cxn>
                  <a:cxn ang="0">
                    <a:pos x="279" y="436"/>
                  </a:cxn>
                  <a:cxn ang="0">
                    <a:pos x="451" y="379"/>
                  </a:cxn>
                  <a:cxn ang="0">
                    <a:pos x="176" y="17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41"/>
              <p:cNvSpPr txBox="1">
                <a:spLocks noChangeArrowheads="1"/>
              </p:cNvSpPr>
              <p:nvPr/>
            </p:nvSpPr>
            <p:spPr bwMode="auto">
              <a:xfrm>
                <a:off x="3719" y="1011"/>
                <a:ext cx="253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 b="1"/>
                  <a:t>A</a:t>
                </a:r>
              </a:p>
            </p:txBody>
          </p:sp>
        </p:grp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028" y="964"/>
              <a:ext cx="329" cy="384"/>
              <a:chOff x="4028" y="964"/>
              <a:chExt cx="329" cy="384"/>
            </a:xfrm>
          </p:grpSpPr>
          <p:sp>
            <p:nvSpPr>
              <p:cNvPr id="50" name="Freeform 43"/>
              <p:cNvSpPr>
                <a:spLocks noChangeArrowheads="1"/>
              </p:cNvSpPr>
              <p:nvPr/>
            </p:nvSpPr>
            <p:spPr bwMode="auto">
              <a:xfrm>
                <a:off x="4028" y="964"/>
                <a:ext cx="329" cy="294"/>
              </a:xfrm>
              <a:custGeom>
                <a:avLst/>
                <a:gdLst/>
                <a:ahLst/>
                <a:cxnLst>
                  <a:cxn ang="0">
                    <a:pos x="411" y="61"/>
                  </a:cxn>
                  <a:cxn ang="0">
                    <a:pos x="690" y="70"/>
                  </a:cxn>
                  <a:cxn ang="0">
                    <a:pos x="991" y="0"/>
                  </a:cxn>
                  <a:cxn ang="0">
                    <a:pos x="1350" y="0"/>
                  </a:cxn>
                  <a:cxn ang="0">
                    <a:pos x="951" y="370"/>
                  </a:cxn>
                  <a:cxn ang="0">
                    <a:pos x="1057" y="392"/>
                  </a:cxn>
                  <a:cxn ang="0">
                    <a:pos x="1163" y="436"/>
                  </a:cxn>
                  <a:cxn ang="0">
                    <a:pos x="1260" y="489"/>
                  </a:cxn>
                  <a:cxn ang="0">
                    <a:pos x="1336" y="556"/>
                  </a:cxn>
                  <a:cxn ang="0">
                    <a:pos x="1398" y="635"/>
                  </a:cxn>
                  <a:cxn ang="0">
                    <a:pos x="1438" y="728"/>
                  </a:cxn>
                  <a:cxn ang="0">
                    <a:pos x="1451" y="824"/>
                  </a:cxn>
                  <a:cxn ang="0">
                    <a:pos x="1433" y="925"/>
                  </a:cxn>
                  <a:cxn ang="0">
                    <a:pos x="1403" y="1005"/>
                  </a:cxn>
                  <a:cxn ang="0">
                    <a:pos x="1341" y="1089"/>
                  </a:cxn>
                  <a:cxn ang="0">
                    <a:pos x="1238" y="1177"/>
                  </a:cxn>
                  <a:cxn ang="0">
                    <a:pos x="1137" y="1230"/>
                  </a:cxn>
                  <a:cxn ang="0">
                    <a:pos x="1044" y="1265"/>
                  </a:cxn>
                  <a:cxn ang="0">
                    <a:pos x="951" y="1287"/>
                  </a:cxn>
                  <a:cxn ang="0">
                    <a:pos x="836" y="1296"/>
                  </a:cxn>
                  <a:cxn ang="0">
                    <a:pos x="539" y="1292"/>
                  </a:cxn>
                  <a:cxn ang="0">
                    <a:pos x="398" y="1265"/>
                  </a:cxn>
                  <a:cxn ang="0">
                    <a:pos x="248" y="1199"/>
                  </a:cxn>
                  <a:cxn ang="0">
                    <a:pos x="132" y="1115"/>
                  </a:cxn>
                  <a:cxn ang="0">
                    <a:pos x="57" y="1022"/>
                  </a:cxn>
                  <a:cxn ang="0">
                    <a:pos x="17" y="925"/>
                  </a:cxn>
                  <a:cxn ang="0">
                    <a:pos x="0" y="841"/>
                  </a:cxn>
                  <a:cxn ang="0">
                    <a:pos x="13" y="745"/>
                  </a:cxn>
                  <a:cxn ang="0">
                    <a:pos x="61" y="622"/>
                  </a:cxn>
                  <a:cxn ang="0">
                    <a:pos x="154" y="520"/>
                  </a:cxn>
                  <a:cxn ang="0">
                    <a:pos x="279" y="436"/>
                  </a:cxn>
                  <a:cxn ang="0">
                    <a:pos x="451" y="379"/>
                  </a:cxn>
                  <a:cxn ang="0">
                    <a:pos x="176" y="17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44"/>
              <p:cNvSpPr txBox="1">
                <a:spLocks noChangeArrowheads="1"/>
              </p:cNvSpPr>
              <p:nvPr/>
            </p:nvSpPr>
            <p:spPr bwMode="auto">
              <a:xfrm>
                <a:off x="4079" y="1011"/>
                <a:ext cx="253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 b="1" dirty="0"/>
                  <a:t>B</a:t>
                </a:r>
              </a:p>
            </p:txBody>
          </p:sp>
        </p:grpSp>
        <p:grpSp>
          <p:nvGrpSpPr>
            <p:cNvPr id="44" name="Group 45"/>
            <p:cNvGrpSpPr>
              <a:grpSpLocks/>
            </p:cNvGrpSpPr>
            <p:nvPr/>
          </p:nvGrpSpPr>
          <p:grpSpPr bwMode="auto">
            <a:xfrm>
              <a:off x="4388" y="964"/>
              <a:ext cx="329" cy="384"/>
              <a:chOff x="4388" y="964"/>
              <a:chExt cx="329" cy="384"/>
            </a:xfrm>
          </p:grpSpPr>
          <p:sp>
            <p:nvSpPr>
              <p:cNvPr id="48" name="Freeform 46"/>
              <p:cNvSpPr>
                <a:spLocks noChangeArrowheads="1"/>
              </p:cNvSpPr>
              <p:nvPr/>
            </p:nvSpPr>
            <p:spPr bwMode="auto">
              <a:xfrm>
                <a:off x="4388" y="964"/>
                <a:ext cx="329" cy="294"/>
              </a:xfrm>
              <a:custGeom>
                <a:avLst/>
                <a:gdLst/>
                <a:ahLst/>
                <a:cxnLst>
                  <a:cxn ang="0">
                    <a:pos x="411" y="61"/>
                  </a:cxn>
                  <a:cxn ang="0">
                    <a:pos x="690" y="70"/>
                  </a:cxn>
                  <a:cxn ang="0">
                    <a:pos x="991" y="0"/>
                  </a:cxn>
                  <a:cxn ang="0">
                    <a:pos x="1350" y="0"/>
                  </a:cxn>
                  <a:cxn ang="0">
                    <a:pos x="951" y="370"/>
                  </a:cxn>
                  <a:cxn ang="0">
                    <a:pos x="1057" y="392"/>
                  </a:cxn>
                  <a:cxn ang="0">
                    <a:pos x="1163" y="436"/>
                  </a:cxn>
                  <a:cxn ang="0">
                    <a:pos x="1260" y="489"/>
                  </a:cxn>
                  <a:cxn ang="0">
                    <a:pos x="1336" y="556"/>
                  </a:cxn>
                  <a:cxn ang="0">
                    <a:pos x="1398" y="635"/>
                  </a:cxn>
                  <a:cxn ang="0">
                    <a:pos x="1438" y="728"/>
                  </a:cxn>
                  <a:cxn ang="0">
                    <a:pos x="1451" y="824"/>
                  </a:cxn>
                  <a:cxn ang="0">
                    <a:pos x="1433" y="925"/>
                  </a:cxn>
                  <a:cxn ang="0">
                    <a:pos x="1403" y="1005"/>
                  </a:cxn>
                  <a:cxn ang="0">
                    <a:pos x="1341" y="1089"/>
                  </a:cxn>
                  <a:cxn ang="0">
                    <a:pos x="1238" y="1177"/>
                  </a:cxn>
                  <a:cxn ang="0">
                    <a:pos x="1137" y="1230"/>
                  </a:cxn>
                  <a:cxn ang="0">
                    <a:pos x="1044" y="1265"/>
                  </a:cxn>
                  <a:cxn ang="0">
                    <a:pos x="951" y="1287"/>
                  </a:cxn>
                  <a:cxn ang="0">
                    <a:pos x="836" y="1296"/>
                  </a:cxn>
                  <a:cxn ang="0">
                    <a:pos x="539" y="1292"/>
                  </a:cxn>
                  <a:cxn ang="0">
                    <a:pos x="398" y="1265"/>
                  </a:cxn>
                  <a:cxn ang="0">
                    <a:pos x="248" y="1199"/>
                  </a:cxn>
                  <a:cxn ang="0">
                    <a:pos x="132" y="1115"/>
                  </a:cxn>
                  <a:cxn ang="0">
                    <a:pos x="57" y="1022"/>
                  </a:cxn>
                  <a:cxn ang="0">
                    <a:pos x="17" y="925"/>
                  </a:cxn>
                  <a:cxn ang="0">
                    <a:pos x="0" y="841"/>
                  </a:cxn>
                  <a:cxn ang="0">
                    <a:pos x="13" y="745"/>
                  </a:cxn>
                  <a:cxn ang="0">
                    <a:pos x="61" y="622"/>
                  </a:cxn>
                  <a:cxn ang="0">
                    <a:pos x="154" y="520"/>
                  </a:cxn>
                  <a:cxn ang="0">
                    <a:pos x="279" y="436"/>
                  </a:cxn>
                  <a:cxn ang="0">
                    <a:pos x="451" y="379"/>
                  </a:cxn>
                  <a:cxn ang="0">
                    <a:pos x="176" y="17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47"/>
              <p:cNvSpPr txBox="1">
                <a:spLocks noChangeArrowheads="1"/>
              </p:cNvSpPr>
              <p:nvPr/>
            </p:nvSpPr>
            <p:spPr bwMode="auto">
              <a:xfrm>
                <a:off x="4439" y="1011"/>
                <a:ext cx="253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 b="1"/>
                  <a:t>C</a:t>
                </a:r>
              </a:p>
            </p:txBody>
          </p:sp>
        </p:grpSp>
        <p:grpSp>
          <p:nvGrpSpPr>
            <p:cNvPr id="45" name="Group 48"/>
            <p:cNvGrpSpPr>
              <a:grpSpLocks/>
            </p:cNvGrpSpPr>
            <p:nvPr/>
          </p:nvGrpSpPr>
          <p:grpSpPr bwMode="auto">
            <a:xfrm>
              <a:off x="4740" y="964"/>
              <a:ext cx="329" cy="384"/>
              <a:chOff x="4740" y="964"/>
              <a:chExt cx="329" cy="384"/>
            </a:xfrm>
          </p:grpSpPr>
          <p:sp>
            <p:nvSpPr>
              <p:cNvPr id="46" name="Freeform 49"/>
              <p:cNvSpPr>
                <a:spLocks noChangeArrowheads="1"/>
              </p:cNvSpPr>
              <p:nvPr/>
            </p:nvSpPr>
            <p:spPr bwMode="auto">
              <a:xfrm>
                <a:off x="4740" y="964"/>
                <a:ext cx="329" cy="294"/>
              </a:xfrm>
              <a:custGeom>
                <a:avLst/>
                <a:gdLst/>
                <a:ahLst/>
                <a:cxnLst>
                  <a:cxn ang="0">
                    <a:pos x="411" y="61"/>
                  </a:cxn>
                  <a:cxn ang="0">
                    <a:pos x="690" y="70"/>
                  </a:cxn>
                  <a:cxn ang="0">
                    <a:pos x="991" y="0"/>
                  </a:cxn>
                  <a:cxn ang="0">
                    <a:pos x="1350" y="0"/>
                  </a:cxn>
                  <a:cxn ang="0">
                    <a:pos x="951" y="370"/>
                  </a:cxn>
                  <a:cxn ang="0">
                    <a:pos x="1057" y="392"/>
                  </a:cxn>
                  <a:cxn ang="0">
                    <a:pos x="1163" y="436"/>
                  </a:cxn>
                  <a:cxn ang="0">
                    <a:pos x="1260" y="489"/>
                  </a:cxn>
                  <a:cxn ang="0">
                    <a:pos x="1336" y="556"/>
                  </a:cxn>
                  <a:cxn ang="0">
                    <a:pos x="1398" y="635"/>
                  </a:cxn>
                  <a:cxn ang="0">
                    <a:pos x="1438" y="728"/>
                  </a:cxn>
                  <a:cxn ang="0">
                    <a:pos x="1451" y="824"/>
                  </a:cxn>
                  <a:cxn ang="0">
                    <a:pos x="1433" y="925"/>
                  </a:cxn>
                  <a:cxn ang="0">
                    <a:pos x="1403" y="1005"/>
                  </a:cxn>
                  <a:cxn ang="0">
                    <a:pos x="1341" y="1089"/>
                  </a:cxn>
                  <a:cxn ang="0">
                    <a:pos x="1238" y="1177"/>
                  </a:cxn>
                  <a:cxn ang="0">
                    <a:pos x="1137" y="1230"/>
                  </a:cxn>
                  <a:cxn ang="0">
                    <a:pos x="1044" y="1265"/>
                  </a:cxn>
                  <a:cxn ang="0">
                    <a:pos x="951" y="1287"/>
                  </a:cxn>
                  <a:cxn ang="0">
                    <a:pos x="836" y="1296"/>
                  </a:cxn>
                  <a:cxn ang="0">
                    <a:pos x="539" y="1292"/>
                  </a:cxn>
                  <a:cxn ang="0">
                    <a:pos x="398" y="1265"/>
                  </a:cxn>
                  <a:cxn ang="0">
                    <a:pos x="248" y="1199"/>
                  </a:cxn>
                  <a:cxn ang="0">
                    <a:pos x="132" y="1115"/>
                  </a:cxn>
                  <a:cxn ang="0">
                    <a:pos x="57" y="1022"/>
                  </a:cxn>
                  <a:cxn ang="0">
                    <a:pos x="17" y="925"/>
                  </a:cxn>
                  <a:cxn ang="0">
                    <a:pos x="0" y="841"/>
                  </a:cxn>
                  <a:cxn ang="0">
                    <a:pos x="13" y="745"/>
                  </a:cxn>
                  <a:cxn ang="0">
                    <a:pos x="61" y="622"/>
                  </a:cxn>
                  <a:cxn ang="0">
                    <a:pos x="154" y="520"/>
                  </a:cxn>
                  <a:cxn ang="0">
                    <a:pos x="279" y="436"/>
                  </a:cxn>
                  <a:cxn ang="0">
                    <a:pos x="451" y="379"/>
                  </a:cxn>
                  <a:cxn ang="0">
                    <a:pos x="176" y="17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4791" y="1011"/>
                <a:ext cx="253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400" b="1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6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Traditional Pipeline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EB27-4224-4126-85B5-F3C3D36186C8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44E-C6C4-4C20-9499-4F1A2A62688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0" y="3048000"/>
            <a:ext cx="350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 marL="201613" marR="0" lvl="0" indent="-201613" algn="l" defTabSz="449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u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Sequential laundry takes 6 hours for 4 loads</a:t>
            </a:r>
          </a:p>
          <a:p>
            <a:pPr marL="201613" marR="0" lvl="0" indent="-201613" algn="l" defTabSz="449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u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1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If they learned pipelining, how long would  laundry take? </a:t>
            </a:r>
            <a:endParaRPr kumimoji="0" lang="en-GB" sz="1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590550" y="3049588"/>
            <a:ext cx="522288" cy="501650"/>
            <a:chOff x="441" y="1529"/>
            <a:chExt cx="329" cy="316"/>
          </a:xfrm>
        </p:grpSpPr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441" y="1529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89" y="70"/>
                </a:cxn>
                <a:cxn ang="0">
                  <a:pos x="990" y="0"/>
                </a:cxn>
                <a:cxn ang="0">
                  <a:pos x="1349" y="0"/>
                </a:cxn>
                <a:cxn ang="0">
                  <a:pos x="950" y="370"/>
                </a:cxn>
                <a:cxn ang="0">
                  <a:pos x="1056" y="392"/>
                </a:cxn>
                <a:cxn ang="0">
                  <a:pos x="1162" y="436"/>
                </a:cxn>
                <a:cxn ang="0">
                  <a:pos x="1260" y="489"/>
                </a:cxn>
                <a:cxn ang="0">
                  <a:pos x="1335" y="556"/>
                </a:cxn>
                <a:cxn ang="0">
                  <a:pos x="1397" y="635"/>
                </a:cxn>
                <a:cxn ang="0">
                  <a:pos x="1437" y="728"/>
                </a:cxn>
                <a:cxn ang="0">
                  <a:pos x="1450" y="824"/>
                </a:cxn>
                <a:cxn ang="0">
                  <a:pos x="1432" y="925"/>
                </a:cxn>
                <a:cxn ang="0">
                  <a:pos x="1402" y="1005"/>
                </a:cxn>
                <a:cxn ang="0">
                  <a:pos x="1340" y="1089"/>
                </a:cxn>
                <a:cxn ang="0">
                  <a:pos x="1238" y="1177"/>
                </a:cxn>
                <a:cxn ang="0">
                  <a:pos x="1136" y="1230"/>
                </a:cxn>
                <a:cxn ang="0">
                  <a:pos x="1043" y="1265"/>
                </a:cxn>
                <a:cxn ang="0">
                  <a:pos x="950" y="1287"/>
                </a:cxn>
                <a:cxn ang="0">
                  <a:pos x="836" y="1296"/>
                </a:cxn>
                <a:cxn ang="0">
                  <a:pos x="539" y="1292"/>
                </a:cxn>
                <a:cxn ang="0">
                  <a:pos x="398" y="1265"/>
                </a:cxn>
                <a:cxn ang="0">
                  <a:pos x="248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4"/>
                </a:cxn>
                <a:cxn ang="0">
                  <a:pos x="61" y="622"/>
                </a:cxn>
                <a:cxn ang="0">
                  <a:pos x="154" y="520"/>
                </a:cxn>
                <a:cxn ang="0">
                  <a:pos x="279" y="436"/>
                </a:cxn>
                <a:cxn ang="0">
                  <a:pos x="451" y="379"/>
                </a:cxn>
                <a:cxn ang="0">
                  <a:pos x="176" y="17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09" y="1576"/>
              <a:ext cx="20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A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77850" y="3875088"/>
            <a:ext cx="522288" cy="501650"/>
            <a:chOff x="433" y="2049"/>
            <a:chExt cx="329" cy="316"/>
          </a:xfrm>
        </p:grpSpPr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433" y="2049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90" y="70"/>
                </a:cxn>
                <a:cxn ang="0">
                  <a:pos x="990" y="0"/>
                </a:cxn>
                <a:cxn ang="0">
                  <a:pos x="1350" y="0"/>
                </a:cxn>
                <a:cxn ang="0">
                  <a:pos x="951" y="369"/>
                </a:cxn>
                <a:cxn ang="0">
                  <a:pos x="1058" y="391"/>
                </a:cxn>
                <a:cxn ang="0">
                  <a:pos x="1163" y="435"/>
                </a:cxn>
                <a:cxn ang="0">
                  <a:pos x="1260" y="488"/>
                </a:cxn>
                <a:cxn ang="0">
                  <a:pos x="1336" y="555"/>
                </a:cxn>
                <a:cxn ang="0">
                  <a:pos x="1398" y="634"/>
                </a:cxn>
                <a:cxn ang="0">
                  <a:pos x="1438" y="727"/>
                </a:cxn>
                <a:cxn ang="0">
                  <a:pos x="1451" y="824"/>
                </a:cxn>
                <a:cxn ang="0">
                  <a:pos x="1433" y="925"/>
                </a:cxn>
                <a:cxn ang="0">
                  <a:pos x="1403" y="1005"/>
                </a:cxn>
                <a:cxn ang="0">
                  <a:pos x="1341" y="1089"/>
                </a:cxn>
                <a:cxn ang="0">
                  <a:pos x="1238" y="1176"/>
                </a:cxn>
                <a:cxn ang="0">
                  <a:pos x="1137" y="1229"/>
                </a:cxn>
                <a:cxn ang="0">
                  <a:pos x="1044" y="1264"/>
                </a:cxn>
                <a:cxn ang="0">
                  <a:pos x="951" y="1286"/>
                </a:cxn>
                <a:cxn ang="0">
                  <a:pos x="836" y="1295"/>
                </a:cxn>
                <a:cxn ang="0">
                  <a:pos x="540" y="1291"/>
                </a:cxn>
                <a:cxn ang="0">
                  <a:pos x="397" y="1264"/>
                </a:cxn>
                <a:cxn ang="0">
                  <a:pos x="247" y="1198"/>
                </a:cxn>
                <a:cxn ang="0">
                  <a:pos x="132" y="1114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4"/>
                </a:cxn>
                <a:cxn ang="0">
                  <a:pos x="61" y="621"/>
                </a:cxn>
                <a:cxn ang="0">
                  <a:pos x="155" y="519"/>
                </a:cxn>
                <a:cxn ang="0">
                  <a:pos x="278" y="435"/>
                </a:cxn>
                <a:cxn ang="0">
                  <a:pos x="451" y="378"/>
                </a:cxn>
                <a:cxn ang="0">
                  <a:pos x="177" y="17"/>
                </a:cxn>
              </a:cxnLst>
              <a:rect l="0" t="0" r="r" b="b"/>
              <a:pathLst>
                <a:path w="1452" h="1296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69"/>
                  </a:lnTo>
                  <a:lnTo>
                    <a:pt x="999" y="378"/>
                  </a:lnTo>
                  <a:lnTo>
                    <a:pt x="1058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0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0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40" y="1291"/>
                  </a:lnTo>
                  <a:lnTo>
                    <a:pt x="478" y="1282"/>
                  </a:lnTo>
                  <a:lnTo>
                    <a:pt x="397" y="1264"/>
                  </a:lnTo>
                  <a:lnTo>
                    <a:pt x="322" y="1233"/>
                  </a:lnTo>
                  <a:lnTo>
                    <a:pt x="247" y="1198"/>
                  </a:lnTo>
                  <a:lnTo>
                    <a:pt x="181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5" y="519"/>
                  </a:lnTo>
                  <a:lnTo>
                    <a:pt x="217" y="471"/>
                  </a:lnTo>
                  <a:lnTo>
                    <a:pt x="278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01" y="2096"/>
              <a:ext cx="19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B</a:t>
              </a: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552450" y="4611688"/>
            <a:ext cx="522288" cy="501650"/>
            <a:chOff x="417" y="2513"/>
            <a:chExt cx="329" cy="316"/>
          </a:xfrm>
        </p:grpSpPr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417" y="2513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90" y="70"/>
                </a:cxn>
                <a:cxn ang="0">
                  <a:pos x="991" y="0"/>
                </a:cxn>
                <a:cxn ang="0">
                  <a:pos x="1350" y="0"/>
                </a:cxn>
                <a:cxn ang="0">
                  <a:pos x="951" y="369"/>
                </a:cxn>
                <a:cxn ang="0">
                  <a:pos x="1057" y="391"/>
                </a:cxn>
                <a:cxn ang="0">
                  <a:pos x="1163" y="435"/>
                </a:cxn>
                <a:cxn ang="0">
                  <a:pos x="1260" y="488"/>
                </a:cxn>
                <a:cxn ang="0">
                  <a:pos x="1336" y="555"/>
                </a:cxn>
                <a:cxn ang="0">
                  <a:pos x="1398" y="634"/>
                </a:cxn>
                <a:cxn ang="0">
                  <a:pos x="1438" y="727"/>
                </a:cxn>
                <a:cxn ang="0">
                  <a:pos x="1451" y="824"/>
                </a:cxn>
                <a:cxn ang="0">
                  <a:pos x="1433" y="925"/>
                </a:cxn>
                <a:cxn ang="0">
                  <a:pos x="1403" y="1005"/>
                </a:cxn>
                <a:cxn ang="0">
                  <a:pos x="1341" y="1089"/>
                </a:cxn>
                <a:cxn ang="0">
                  <a:pos x="1238" y="1176"/>
                </a:cxn>
                <a:cxn ang="0">
                  <a:pos x="1137" y="1229"/>
                </a:cxn>
                <a:cxn ang="0">
                  <a:pos x="1044" y="1264"/>
                </a:cxn>
                <a:cxn ang="0">
                  <a:pos x="951" y="1286"/>
                </a:cxn>
                <a:cxn ang="0">
                  <a:pos x="836" y="1295"/>
                </a:cxn>
                <a:cxn ang="0">
                  <a:pos x="539" y="1291"/>
                </a:cxn>
                <a:cxn ang="0">
                  <a:pos x="398" y="1264"/>
                </a:cxn>
                <a:cxn ang="0">
                  <a:pos x="248" y="1198"/>
                </a:cxn>
                <a:cxn ang="0">
                  <a:pos x="132" y="1114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4"/>
                </a:cxn>
                <a:cxn ang="0">
                  <a:pos x="61" y="621"/>
                </a:cxn>
                <a:cxn ang="0">
                  <a:pos x="154" y="519"/>
                </a:cxn>
                <a:cxn ang="0">
                  <a:pos x="279" y="435"/>
                </a:cxn>
                <a:cxn ang="0">
                  <a:pos x="451" y="378"/>
                </a:cxn>
                <a:cxn ang="0">
                  <a:pos x="176" y="17"/>
                </a:cxn>
              </a:cxnLst>
              <a:rect l="0" t="0" r="r" b="b"/>
              <a:pathLst>
                <a:path w="1452" h="1296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69"/>
                  </a:lnTo>
                  <a:lnTo>
                    <a:pt x="1000" y="378"/>
                  </a:lnTo>
                  <a:lnTo>
                    <a:pt x="1057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1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1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39" y="1291"/>
                  </a:lnTo>
                  <a:lnTo>
                    <a:pt x="477" y="1282"/>
                  </a:lnTo>
                  <a:lnTo>
                    <a:pt x="398" y="1264"/>
                  </a:lnTo>
                  <a:lnTo>
                    <a:pt x="323" y="1233"/>
                  </a:lnTo>
                  <a:lnTo>
                    <a:pt x="248" y="1198"/>
                  </a:lnTo>
                  <a:lnTo>
                    <a:pt x="180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4" y="519"/>
                  </a:lnTo>
                  <a:lnTo>
                    <a:pt x="217" y="471"/>
                  </a:lnTo>
                  <a:lnTo>
                    <a:pt x="279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86" y="2560"/>
              <a:ext cx="1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C</a:t>
              </a:r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539750" y="5360988"/>
            <a:ext cx="522288" cy="501650"/>
            <a:chOff x="409" y="2985"/>
            <a:chExt cx="329" cy="316"/>
          </a:xfrm>
        </p:grpSpPr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409" y="2985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89" y="70"/>
                </a:cxn>
                <a:cxn ang="0">
                  <a:pos x="990" y="0"/>
                </a:cxn>
                <a:cxn ang="0">
                  <a:pos x="1349" y="0"/>
                </a:cxn>
                <a:cxn ang="0">
                  <a:pos x="950" y="370"/>
                </a:cxn>
                <a:cxn ang="0">
                  <a:pos x="1056" y="392"/>
                </a:cxn>
                <a:cxn ang="0">
                  <a:pos x="1162" y="436"/>
                </a:cxn>
                <a:cxn ang="0">
                  <a:pos x="1260" y="489"/>
                </a:cxn>
                <a:cxn ang="0">
                  <a:pos x="1335" y="556"/>
                </a:cxn>
                <a:cxn ang="0">
                  <a:pos x="1397" y="635"/>
                </a:cxn>
                <a:cxn ang="0">
                  <a:pos x="1437" y="728"/>
                </a:cxn>
                <a:cxn ang="0">
                  <a:pos x="1450" y="824"/>
                </a:cxn>
                <a:cxn ang="0">
                  <a:pos x="1432" y="925"/>
                </a:cxn>
                <a:cxn ang="0">
                  <a:pos x="1402" y="1005"/>
                </a:cxn>
                <a:cxn ang="0">
                  <a:pos x="1340" y="1089"/>
                </a:cxn>
                <a:cxn ang="0">
                  <a:pos x="1238" y="1177"/>
                </a:cxn>
                <a:cxn ang="0">
                  <a:pos x="1136" y="1230"/>
                </a:cxn>
                <a:cxn ang="0">
                  <a:pos x="1043" y="1265"/>
                </a:cxn>
                <a:cxn ang="0">
                  <a:pos x="950" y="1287"/>
                </a:cxn>
                <a:cxn ang="0">
                  <a:pos x="836" y="1296"/>
                </a:cxn>
                <a:cxn ang="0">
                  <a:pos x="539" y="1292"/>
                </a:cxn>
                <a:cxn ang="0">
                  <a:pos x="398" y="1265"/>
                </a:cxn>
                <a:cxn ang="0">
                  <a:pos x="248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4"/>
                </a:cxn>
                <a:cxn ang="0">
                  <a:pos x="61" y="622"/>
                </a:cxn>
                <a:cxn ang="0">
                  <a:pos x="154" y="520"/>
                </a:cxn>
                <a:cxn ang="0">
                  <a:pos x="279" y="436"/>
                </a:cxn>
                <a:cxn ang="0">
                  <a:pos x="451" y="379"/>
                </a:cxn>
                <a:cxn ang="0">
                  <a:pos x="176" y="17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77" y="3032"/>
              <a:ext cx="2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D</a:t>
              </a:r>
            </a:p>
          </p:txBody>
        </p:sp>
      </p:grp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2668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30</a:t>
            </a: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1257300" y="2547938"/>
            <a:ext cx="1497013" cy="0"/>
            <a:chOff x="1257300" y="2547938"/>
            <a:chExt cx="1497013" cy="0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861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189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589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8510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40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3717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20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17526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3876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27940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28416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30</a:t>
            </a:r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2832100" y="2547938"/>
            <a:ext cx="1497013" cy="0"/>
            <a:chOff x="2832100" y="2547938"/>
            <a:chExt cx="1497013" cy="0"/>
          </a:xfrm>
        </p:grpSpPr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1853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2181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581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4258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40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946525" y="2552700"/>
            <a:ext cx="416523" cy="40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20</a:t>
            </a: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33274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39624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43688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416425" y="2552700"/>
            <a:ext cx="416523" cy="40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30</a:t>
            </a:r>
          </a:p>
        </p:txBody>
      </p: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4406900" y="2547938"/>
            <a:ext cx="1497013" cy="0"/>
            <a:chOff x="4406900" y="2547938"/>
            <a:chExt cx="1497013" cy="0"/>
          </a:xfrm>
        </p:grpSpPr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2845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3173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3573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50006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40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55213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20</a:t>
            </a: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49022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5372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59436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9912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30</a:t>
            </a:r>
          </a:p>
        </p:txBody>
      </p: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5981700" y="2547938"/>
            <a:ext cx="1497013" cy="0"/>
            <a:chOff x="5981700" y="2547938"/>
            <a:chExt cx="1497013" cy="0"/>
          </a:xfrm>
        </p:grpSpPr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3837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4165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4565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65754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40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7096125" y="25527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20</a:t>
            </a: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64770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71120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7518400" y="2376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60" name="Group 56"/>
          <p:cNvGrpSpPr>
            <a:grpSpLocks/>
          </p:cNvGrpSpPr>
          <p:nvPr/>
        </p:nvGrpSpPr>
        <p:grpSpPr bwMode="auto">
          <a:xfrm>
            <a:off x="1238250" y="2947988"/>
            <a:ext cx="1533525" cy="709612"/>
            <a:chOff x="849" y="1465"/>
            <a:chExt cx="966" cy="447"/>
          </a:xfrm>
        </p:grpSpPr>
        <p:grpSp>
          <p:nvGrpSpPr>
            <p:cNvPr id="61" name="Group 57"/>
            <p:cNvGrpSpPr>
              <a:grpSpLocks/>
            </p:cNvGrpSpPr>
            <p:nvPr/>
          </p:nvGrpSpPr>
          <p:grpSpPr bwMode="auto">
            <a:xfrm>
              <a:off x="849" y="1465"/>
              <a:ext cx="306" cy="448"/>
              <a:chOff x="849" y="1465"/>
              <a:chExt cx="306" cy="448"/>
            </a:xfrm>
          </p:grpSpPr>
          <p:grpSp>
            <p:nvGrpSpPr>
              <p:cNvPr id="81" name="Group 58"/>
              <p:cNvGrpSpPr>
                <a:grpSpLocks/>
              </p:cNvGrpSpPr>
              <p:nvPr/>
            </p:nvGrpSpPr>
            <p:grpSpPr bwMode="auto">
              <a:xfrm>
                <a:off x="849" y="1465"/>
                <a:ext cx="306" cy="448"/>
                <a:chOff x="849" y="1465"/>
                <a:chExt cx="306" cy="448"/>
              </a:xfrm>
            </p:grpSpPr>
            <p:grpSp>
              <p:nvGrpSpPr>
                <p:cNvPr id="83" name="Group 59"/>
                <p:cNvGrpSpPr>
                  <a:grpSpLocks/>
                </p:cNvGrpSpPr>
                <p:nvPr/>
              </p:nvGrpSpPr>
              <p:grpSpPr bwMode="auto">
                <a:xfrm>
                  <a:off x="849" y="1536"/>
                  <a:ext cx="306" cy="377"/>
                  <a:chOff x="849" y="1536"/>
                  <a:chExt cx="306" cy="377"/>
                </a:xfrm>
              </p:grpSpPr>
              <p:sp>
                <p:nvSpPr>
                  <p:cNvPr id="88" name="Freeform 60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336"/>
                      </a:cxn>
                      <a:cxn ang="0">
                        <a:pos x="335" y="0"/>
                      </a:cxn>
                      <a:cxn ang="0">
                        <a:pos x="1345" y="0"/>
                      </a:cxn>
                      <a:cxn ang="0">
                        <a:pos x="1345" y="1327"/>
                      </a:cxn>
                      <a:cxn ang="0">
                        <a:pos x="1008" y="1663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9" name="Freeform 61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76"/>
                  </a:xfrm>
                  <a:custGeom>
                    <a:avLst/>
                    <a:gdLst/>
                    <a:ahLst/>
                    <a:cxnLst>
                      <a:cxn ang="0">
                        <a:pos x="0" y="336"/>
                      </a:cxn>
                      <a:cxn ang="0">
                        <a:pos x="335" y="0"/>
                      </a:cxn>
                      <a:cxn ang="0">
                        <a:pos x="1345" y="0"/>
                      </a:cxn>
                      <a:cxn ang="0">
                        <a:pos x="1008" y="336"/>
                      </a:cxn>
                      <a:cxn ang="0">
                        <a:pos x="0" y="336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90" name="Freeform 62"/>
                  <p:cNvSpPr>
                    <a:spLocks noChangeArrowheads="1"/>
                  </p:cNvSpPr>
                  <p:nvPr/>
                </p:nvSpPr>
                <p:spPr bwMode="auto">
                  <a:xfrm>
                    <a:off x="1078" y="1536"/>
                    <a:ext cx="77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336"/>
                      </a:cxn>
                      <a:cxn ang="0">
                        <a:pos x="337" y="0"/>
                      </a:cxn>
                      <a:cxn ang="0">
                        <a:pos x="337" y="1327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84" name="Group 63"/>
                <p:cNvGrpSpPr>
                  <a:grpSpLocks/>
                </p:cNvGrpSpPr>
                <p:nvPr/>
              </p:nvGrpSpPr>
              <p:grpSpPr bwMode="auto">
                <a:xfrm>
                  <a:off x="919" y="1465"/>
                  <a:ext cx="235" cy="78"/>
                  <a:chOff x="919" y="1465"/>
                  <a:chExt cx="235" cy="78"/>
                </a:xfrm>
              </p:grpSpPr>
              <p:sp>
                <p:nvSpPr>
                  <p:cNvPr id="85" name="Freeform 64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036" y="0"/>
                      </a:cxn>
                      <a:cxn ang="0">
                        <a:pos x="1036" y="257"/>
                      </a:cxn>
                      <a:cxn ang="0">
                        <a:pos x="949" y="344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6" name="Freeform 65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20"/>
                  </a:xfrm>
                  <a:custGeom>
                    <a:avLst/>
                    <a:gdLst/>
                    <a:ahLst/>
                    <a:cxnLst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036" y="0"/>
                      </a:cxn>
                      <a:cxn ang="0">
                        <a:pos x="949" y="85"/>
                      </a:cxn>
                      <a:cxn ang="0">
                        <a:pos x="0" y="85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7" name="Freeform 66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465"/>
                    <a:ext cx="20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7" y="0"/>
                      </a:cxn>
                      <a:cxn ang="0">
                        <a:pos x="87" y="257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82" name="Freeform 67"/>
              <p:cNvSpPr>
                <a:spLocks noChangeArrowheads="1"/>
              </p:cNvSpPr>
              <p:nvPr/>
            </p:nvSpPr>
            <p:spPr bwMode="auto">
              <a:xfrm>
                <a:off x="911" y="1569"/>
                <a:ext cx="158" cy="27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696" y="0"/>
                  </a:cxn>
                  <a:cxn ang="0">
                    <a:pos x="522" y="120"/>
                  </a:cxn>
                  <a:cxn ang="0">
                    <a:pos x="0" y="120"/>
                  </a:cxn>
                  <a:cxn ang="0">
                    <a:pos x="174" y="0"/>
                  </a:cxn>
                </a:cxnLst>
                <a:rect l="0" t="0" r="r" b="b"/>
                <a:pathLst>
                  <a:path w="697" h="121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20"/>
                    </a:lnTo>
                    <a:lnTo>
                      <a:pt x="0" y="120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grpSp>
          <p:nvGrpSpPr>
            <p:cNvPr id="62" name="Group 68"/>
            <p:cNvGrpSpPr>
              <a:grpSpLocks/>
            </p:cNvGrpSpPr>
            <p:nvPr/>
          </p:nvGrpSpPr>
          <p:grpSpPr bwMode="auto">
            <a:xfrm>
              <a:off x="1150" y="1465"/>
              <a:ext cx="379" cy="448"/>
              <a:chOff x="1150" y="1465"/>
              <a:chExt cx="379" cy="448"/>
            </a:xfrm>
          </p:grpSpPr>
          <p:grpSp>
            <p:nvGrpSpPr>
              <p:cNvPr id="70" name="Group 69"/>
              <p:cNvGrpSpPr>
                <a:grpSpLocks/>
              </p:cNvGrpSpPr>
              <p:nvPr/>
            </p:nvGrpSpPr>
            <p:grpSpPr bwMode="auto">
              <a:xfrm>
                <a:off x="1150" y="1465"/>
                <a:ext cx="379" cy="448"/>
                <a:chOff x="1150" y="1465"/>
                <a:chExt cx="379" cy="448"/>
              </a:xfrm>
            </p:grpSpPr>
            <p:grpSp>
              <p:nvGrpSpPr>
                <p:cNvPr id="73" name="Group 70"/>
                <p:cNvGrpSpPr>
                  <a:grpSpLocks/>
                </p:cNvGrpSpPr>
                <p:nvPr/>
              </p:nvGrpSpPr>
              <p:grpSpPr bwMode="auto">
                <a:xfrm>
                  <a:off x="1150" y="1536"/>
                  <a:ext cx="379" cy="377"/>
                  <a:chOff x="1150" y="1536"/>
                  <a:chExt cx="379" cy="377"/>
                </a:xfrm>
              </p:grpSpPr>
              <p:sp>
                <p:nvSpPr>
                  <p:cNvPr id="78" name="Freeform 71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415"/>
                      </a:cxn>
                      <a:cxn ang="0">
                        <a:pos x="414" y="0"/>
                      </a:cxn>
                      <a:cxn ang="0">
                        <a:pos x="1667" y="0"/>
                      </a:cxn>
                      <a:cxn ang="0">
                        <a:pos x="1667" y="1248"/>
                      </a:cxn>
                      <a:cxn ang="0">
                        <a:pos x="1251" y="1663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1668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8"/>
                        </a:lnTo>
                        <a:lnTo>
                          <a:pt x="1251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79" name="Freeform 72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94"/>
                  </a:xfrm>
                  <a:custGeom>
                    <a:avLst/>
                    <a:gdLst/>
                    <a:ahLst/>
                    <a:cxnLst>
                      <a:cxn ang="0">
                        <a:pos x="0" y="415"/>
                      </a:cxn>
                      <a:cxn ang="0">
                        <a:pos x="414" y="0"/>
                      </a:cxn>
                      <a:cxn ang="0">
                        <a:pos x="1667" y="0"/>
                      </a:cxn>
                      <a:cxn ang="0">
                        <a:pos x="1251" y="415"/>
                      </a:cxn>
                      <a:cxn ang="0">
                        <a:pos x="0" y="415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80" name="Freeform 73"/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1536"/>
                    <a:ext cx="95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415"/>
                      </a:cxn>
                      <a:cxn ang="0">
                        <a:pos x="416" y="0"/>
                      </a:cxn>
                      <a:cxn ang="0">
                        <a:pos x="416" y="1248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74" name="Group 74"/>
                <p:cNvGrpSpPr>
                  <a:grpSpLocks/>
                </p:cNvGrpSpPr>
                <p:nvPr/>
              </p:nvGrpSpPr>
              <p:grpSpPr bwMode="auto">
                <a:xfrm>
                  <a:off x="1236" y="1465"/>
                  <a:ext cx="292" cy="78"/>
                  <a:chOff x="1236" y="1465"/>
                  <a:chExt cx="292" cy="78"/>
                </a:xfrm>
              </p:grpSpPr>
              <p:sp>
                <p:nvSpPr>
                  <p:cNvPr id="75" name="Freeform 75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287" y="0"/>
                      </a:cxn>
                      <a:cxn ang="0">
                        <a:pos x="1287" y="257"/>
                      </a:cxn>
                      <a:cxn ang="0">
                        <a:pos x="1200" y="344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76" name="Freeform 76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20"/>
                  </a:xfrm>
                  <a:custGeom>
                    <a:avLst/>
                    <a:gdLst/>
                    <a:ahLst/>
                    <a:cxnLst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287" y="0"/>
                      </a:cxn>
                      <a:cxn ang="0">
                        <a:pos x="1200" y="85"/>
                      </a:cxn>
                      <a:cxn ang="0">
                        <a:pos x="0" y="85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77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465"/>
                    <a:ext cx="20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7" y="0"/>
                      </a:cxn>
                      <a:cxn ang="0">
                        <a:pos x="87" y="257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71" name="Oval 78"/>
              <p:cNvSpPr>
                <a:spLocks noChangeArrowheads="1"/>
              </p:cNvSpPr>
              <p:nvPr/>
            </p:nvSpPr>
            <p:spPr bwMode="auto">
              <a:xfrm>
                <a:off x="1265" y="1501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" name="Freeform 79"/>
              <p:cNvSpPr>
                <a:spLocks noChangeArrowheads="1"/>
              </p:cNvSpPr>
              <p:nvPr/>
            </p:nvSpPr>
            <p:spPr bwMode="auto">
              <a:xfrm>
                <a:off x="1197" y="1711"/>
                <a:ext cx="198" cy="84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764" y="0"/>
                  </a:cxn>
                  <a:cxn ang="0">
                    <a:pos x="873" y="108"/>
                  </a:cxn>
                  <a:cxn ang="0">
                    <a:pos x="873" y="262"/>
                  </a:cxn>
                  <a:cxn ang="0">
                    <a:pos x="764" y="370"/>
                  </a:cxn>
                  <a:cxn ang="0">
                    <a:pos x="107" y="370"/>
                  </a:cxn>
                  <a:cxn ang="0">
                    <a:pos x="0" y="262"/>
                  </a:cxn>
                  <a:cxn ang="0">
                    <a:pos x="0" y="108"/>
                  </a:cxn>
                  <a:cxn ang="0">
                    <a:pos x="107" y="0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63" name="Freeform 80"/>
            <p:cNvSpPr>
              <a:spLocks noChangeArrowheads="1"/>
            </p:cNvSpPr>
            <p:nvPr/>
          </p:nvSpPr>
          <p:spPr bwMode="auto">
            <a:xfrm>
              <a:off x="1714" y="1694"/>
              <a:ext cx="85" cy="191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375" y="0"/>
                </a:cxn>
                <a:cxn ang="0">
                  <a:pos x="101" y="842"/>
                </a:cxn>
                <a:cxn ang="0">
                  <a:pos x="0" y="842"/>
                </a:cxn>
                <a:cxn ang="0">
                  <a:pos x="273" y="0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4" name="AutoShape 81"/>
            <p:cNvSpPr>
              <a:spLocks noChangeArrowheads="1"/>
            </p:cNvSpPr>
            <p:nvPr/>
          </p:nvSpPr>
          <p:spPr bwMode="auto">
            <a:xfrm>
              <a:off x="1710" y="1694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5" name="AutoShape 82"/>
            <p:cNvSpPr>
              <a:spLocks noChangeArrowheads="1"/>
            </p:cNvSpPr>
            <p:nvPr/>
          </p:nvSpPr>
          <p:spPr bwMode="auto">
            <a:xfrm>
              <a:off x="1717" y="1775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6" name="AutoShape 83"/>
            <p:cNvSpPr>
              <a:spLocks noChangeArrowheads="1"/>
            </p:cNvSpPr>
            <p:nvPr/>
          </p:nvSpPr>
          <p:spPr bwMode="auto">
            <a:xfrm>
              <a:off x="1534" y="1775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67" name="Group 84"/>
            <p:cNvGrpSpPr>
              <a:grpSpLocks/>
            </p:cNvGrpSpPr>
            <p:nvPr/>
          </p:nvGrpSpPr>
          <p:grpSpPr bwMode="auto">
            <a:xfrm>
              <a:off x="1532" y="1522"/>
              <a:ext cx="194" cy="364"/>
              <a:chOff x="1532" y="1522"/>
              <a:chExt cx="194" cy="364"/>
            </a:xfrm>
          </p:grpSpPr>
          <p:sp>
            <p:nvSpPr>
              <p:cNvPr id="68" name="Oval 85"/>
              <p:cNvSpPr>
                <a:spLocks noChangeArrowheads="1"/>
              </p:cNvSpPr>
              <p:nvPr/>
            </p:nvSpPr>
            <p:spPr bwMode="auto">
              <a:xfrm>
                <a:off x="1608" y="1522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" name="Freeform 86"/>
              <p:cNvSpPr>
                <a:spLocks noChangeArrowheads="1"/>
              </p:cNvSpPr>
              <p:nvPr/>
            </p:nvSpPr>
            <p:spPr bwMode="auto">
              <a:xfrm>
                <a:off x="1532" y="1590"/>
                <a:ext cx="194" cy="296"/>
              </a:xfrm>
              <a:custGeom>
                <a:avLst/>
                <a:gdLst/>
                <a:ahLst/>
                <a:cxnLst>
                  <a:cxn ang="0">
                    <a:pos x="8" y="606"/>
                  </a:cxn>
                  <a:cxn ang="0">
                    <a:pos x="4" y="619"/>
                  </a:cxn>
                  <a:cxn ang="0">
                    <a:pos x="0" y="641"/>
                  </a:cxn>
                  <a:cxn ang="0">
                    <a:pos x="0" y="663"/>
                  </a:cxn>
                  <a:cxn ang="0">
                    <a:pos x="8" y="685"/>
                  </a:cxn>
                  <a:cxn ang="0">
                    <a:pos x="17" y="704"/>
                  </a:cxn>
                  <a:cxn ang="0">
                    <a:pos x="35" y="722"/>
                  </a:cxn>
                  <a:cxn ang="0">
                    <a:pos x="52" y="731"/>
                  </a:cxn>
                  <a:cxn ang="0">
                    <a:pos x="70" y="735"/>
                  </a:cxn>
                  <a:cxn ang="0">
                    <a:pos x="92" y="735"/>
                  </a:cxn>
                  <a:cxn ang="0">
                    <a:pos x="558" y="1305"/>
                  </a:cxn>
                  <a:cxn ang="0">
                    <a:pos x="704" y="628"/>
                  </a:cxn>
                  <a:cxn ang="0">
                    <a:pos x="704" y="610"/>
                  </a:cxn>
                  <a:cxn ang="0">
                    <a:pos x="695" y="602"/>
                  </a:cxn>
                  <a:cxn ang="0">
                    <a:pos x="682" y="588"/>
                  </a:cxn>
                  <a:cxn ang="0">
                    <a:pos x="673" y="579"/>
                  </a:cxn>
                  <a:cxn ang="0">
                    <a:pos x="656" y="575"/>
                  </a:cxn>
                  <a:cxn ang="0">
                    <a:pos x="638" y="571"/>
                  </a:cxn>
                  <a:cxn ang="0">
                    <a:pos x="620" y="571"/>
                  </a:cxn>
                  <a:cxn ang="0">
                    <a:pos x="607" y="571"/>
                  </a:cxn>
                  <a:cxn ang="0">
                    <a:pos x="412" y="331"/>
                  </a:cxn>
                  <a:cxn ang="0">
                    <a:pos x="793" y="411"/>
                  </a:cxn>
                  <a:cxn ang="0">
                    <a:pos x="811" y="406"/>
                  </a:cxn>
                  <a:cxn ang="0">
                    <a:pos x="820" y="402"/>
                  </a:cxn>
                  <a:cxn ang="0">
                    <a:pos x="837" y="393"/>
                  </a:cxn>
                  <a:cxn ang="0">
                    <a:pos x="846" y="380"/>
                  </a:cxn>
                  <a:cxn ang="0">
                    <a:pos x="851" y="367"/>
                  </a:cxn>
                  <a:cxn ang="0">
                    <a:pos x="855" y="345"/>
                  </a:cxn>
                  <a:cxn ang="0">
                    <a:pos x="851" y="327"/>
                  </a:cxn>
                  <a:cxn ang="0">
                    <a:pos x="842" y="309"/>
                  </a:cxn>
                  <a:cxn ang="0">
                    <a:pos x="833" y="300"/>
                  </a:cxn>
                  <a:cxn ang="0">
                    <a:pos x="815" y="286"/>
                  </a:cxn>
                  <a:cxn ang="0">
                    <a:pos x="802" y="282"/>
                  </a:cxn>
                  <a:cxn ang="0">
                    <a:pos x="541" y="282"/>
                  </a:cxn>
                  <a:cxn ang="0">
                    <a:pos x="496" y="185"/>
                  </a:cxn>
                  <a:cxn ang="0">
                    <a:pos x="500" y="163"/>
                  </a:cxn>
                  <a:cxn ang="0">
                    <a:pos x="505" y="132"/>
                  </a:cxn>
                  <a:cxn ang="0">
                    <a:pos x="505" y="105"/>
                  </a:cxn>
                  <a:cxn ang="0">
                    <a:pos x="496" y="83"/>
                  </a:cxn>
                  <a:cxn ang="0">
                    <a:pos x="487" y="66"/>
                  </a:cxn>
                  <a:cxn ang="0">
                    <a:pos x="474" y="44"/>
                  </a:cxn>
                  <a:cxn ang="0">
                    <a:pos x="456" y="30"/>
                  </a:cxn>
                  <a:cxn ang="0">
                    <a:pos x="434" y="13"/>
                  </a:cxn>
                  <a:cxn ang="0">
                    <a:pos x="412" y="4"/>
                  </a:cxn>
                  <a:cxn ang="0">
                    <a:pos x="385" y="0"/>
                  </a:cxn>
                  <a:cxn ang="0">
                    <a:pos x="359" y="0"/>
                  </a:cxn>
                  <a:cxn ang="0">
                    <a:pos x="332" y="4"/>
                  </a:cxn>
                  <a:cxn ang="0">
                    <a:pos x="305" y="13"/>
                  </a:cxn>
                  <a:cxn ang="0">
                    <a:pos x="278" y="26"/>
                  </a:cxn>
                  <a:cxn ang="0">
                    <a:pos x="261" y="48"/>
                  </a:cxn>
                  <a:cxn ang="0">
                    <a:pos x="243" y="75"/>
                  </a:cxn>
                  <a:cxn ang="0">
                    <a:pos x="234" y="101"/>
                  </a:cxn>
                </a:cxnLst>
                <a:rect l="0" t="0" r="r" b="b"/>
                <a:pathLst>
                  <a:path w="856" h="1306">
                    <a:moveTo>
                      <a:pt x="234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2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8" y="735"/>
                    </a:lnTo>
                    <a:lnTo>
                      <a:pt x="558" y="1305"/>
                    </a:lnTo>
                    <a:lnTo>
                      <a:pt x="704" y="1305"/>
                    </a:lnTo>
                    <a:lnTo>
                      <a:pt x="704" y="628"/>
                    </a:lnTo>
                    <a:lnTo>
                      <a:pt x="704" y="619"/>
                    </a:lnTo>
                    <a:lnTo>
                      <a:pt x="704" y="610"/>
                    </a:lnTo>
                    <a:lnTo>
                      <a:pt x="700" y="606"/>
                    </a:lnTo>
                    <a:lnTo>
                      <a:pt x="695" y="602"/>
                    </a:lnTo>
                    <a:lnTo>
                      <a:pt x="691" y="597"/>
                    </a:lnTo>
                    <a:lnTo>
                      <a:pt x="682" y="588"/>
                    </a:lnTo>
                    <a:lnTo>
                      <a:pt x="678" y="584"/>
                    </a:lnTo>
                    <a:lnTo>
                      <a:pt x="673" y="579"/>
                    </a:lnTo>
                    <a:lnTo>
                      <a:pt x="664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8" y="571"/>
                    </a:lnTo>
                    <a:lnTo>
                      <a:pt x="629" y="571"/>
                    </a:lnTo>
                    <a:lnTo>
                      <a:pt x="620" y="571"/>
                    </a:lnTo>
                    <a:lnTo>
                      <a:pt x="616" y="571"/>
                    </a:lnTo>
                    <a:lnTo>
                      <a:pt x="607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</p:grpSp>
      <p:sp>
        <p:nvSpPr>
          <p:cNvPr id="91" name="Text Box 87"/>
          <p:cNvSpPr txBox="1">
            <a:spLocks noChangeArrowheads="1"/>
          </p:cNvSpPr>
          <p:nvPr/>
        </p:nvSpPr>
        <p:spPr bwMode="auto">
          <a:xfrm>
            <a:off x="855663" y="1447800"/>
            <a:ext cx="67781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6 PM</a:t>
            </a:r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>
            <a:off x="1225550" y="2039938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3" name="Line 89"/>
          <p:cNvSpPr>
            <a:spLocks noChangeShapeType="1"/>
          </p:cNvSpPr>
          <p:nvPr/>
        </p:nvSpPr>
        <p:spPr bwMode="auto">
          <a:xfrm>
            <a:off x="1219200" y="19065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4" name="Text Box 90"/>
          <p:cNvSpPr txBox="1">
            <a:spLocks noChangeArrowheads="1"/>
          </p:cNvSpPr>
          <p:nvPr/>
        </p:nvSpPr>
        <p:spPr bwMode="auto">
          <a:xfrm>
            <a:off x="2087563" y="1460500"/>
            <a:ext cx="3079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7</a:t>
            </a:r>
          </a:p>
        </p:txBody>
      </p:sp>
      <p:sp>
        <p:nvSpPr>
          <p:cNvPr id="95" name="Text Box 91"/>
          <p:cNvSpPr txBox="1">
            <a:spLocks noChangeArrowheads="1"/>
          </p:cNvSpPr>
          <p:nvPr/>
        </p:nvSpPr>
        <p:spPr bwMode="auto">
          <a:xfrm>
            <a:off x="3154363" y="1460500"/>
            <a:ext cx="3079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8</a:t>
            </a:r>
          </a:p>
        </p:txBody>
      </p:sp>
      <p:sp>
        <p:nvSpPr>
          <p:cNvPr id="96" name="Text Box 92"/>
          <p:cNvSpPr txBox="1">
            <a:spLocks noChangeArrowheads="1"/>
          </p:cNvSpPr>
          <p:nvPr/>
        </p:nvSpPr>
        <p:spPr bwMode="auto">
          <a:xfrm>
            <a:off x="4170363" y="1460500"/>
            <a:ext cx="3079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9</a:t>
            </a:r>
          </a:p>
        </p:txBody>
      </p:sp>
      <p:sp>
        <p:nvSpPr>
          <p:cNvPr id="97" name="Text Box 93"/>
          <p:cNvSpPr txBox="1">
            <a:spLocks noChangeArrowheads="1"/>
          </p:cNvSpPr>
          <p:nvPr/>
        </p:nvSpPr>
        <p:spPr bwMode="auto">
          <a:xfrm>
            <a:off x="5110163" y="14732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10</a:t>
            </a:r>
          </a:p>
        </p:txBody>
      </p:sp>
      <p:sp>
        <p:nvSpPr>
          <p:cNvPr id="98" name="Text Box 94"/>
          <p:cNvSpPr txBox="1">
            <a:spLocks noChangeArrowheads="1"/>
          </p:cNvSpPr>
          <p:nvPr/>
        </p:nvSpPr>
        <p:spPr bwMode="auto">
          <a:xfrm>
            <a:off x="6202363" y="1460500"/>
            <a:ext cx="41652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11</a:t>
            </a:r>
          </a:p>
        </p:txBody>
      </p:sp>
      <p:sp>
        <p:nvSpPr>
          <p:cNvPr id="99" name="Text Box 95"/>
          <p:cNvSpPr txBox="1">
            <a:spLocks noChangeArrowheads="1"/>
          </p:cNvSpPr>
          <p:nvPr/>
        </p:nvSpPr>
        <p:spPr bwMode="auto">
          <a:xfrm>
            <a:off x="7040563" y="1447800"/>
            <a:ext cx="1054005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Midnight</a:t>
            </a:r>
          </a:p>
        </p:txBody>
      </p:sp>
      <p:grpSp>
        <p:nvGrpSpPr>
          <p:cNvPr id="100" name="Group 96"/>
          <p:cNvGrpSpPr>
            <a:grpSpLocks/>
          </p:cNvGrpSpPr>
          <p:nvPr/>
        </p:nvGrpSpPr>
        <p:grpSpPr bwMode="auto">
          <a:xfrm>
            <a:off x="2762250" y="3684588"/>
            <a:ext cx="1533525" cy="709612"/>
            <a:chOff x="1809" y="1929"/>
            <a:chExt cx="966" cy="447"/>
          </a:xfrm>
        </p:grpSpPr>
        <p:grpSp>
          <p:nvGrpSpPr>
            <p:cNvPr id="101" name="Group 97"/>
            <p:cNvGrpSpPr>
              <a:grpSpLocks/>
            </p:cNvGrpSpPr>
            <p:nvPr/>
          </p:nvGrpSpPr>
          <p:grpSpPr bwMode="auto">
            <a:xfrm>
              <a:off x="1809" y="1929"/>
              <a:ext cx="306" cy="448"/>
              <a:chOff x="1809" y="1929"/>
              <a:chExt cx="306" cy="448"/>
            </a:xfrm>
          </p:grpSpPr>
          <p:grpSp>
            <p:nvGrpSpPr>
              <p:cNvPr id="121" name="Group 98"/>
              <p:cNvGrpSpPr>
                <a:grpSpLocks/>
              </p:cNvGrpSpPr>
              <p:nvPr/>
            </p:nvGrpSpPr>
            <p:grpSpPr bwMode="auto">
              <a:xfrm>
                <a:off x="1809" y="1929"/>
                <a:ext cx="306" cy="448"/>
                <a:chOff x="1809" y="1929"/>
                <a:chExt cx="306" cy="448"/>
              </a:xfrm>
            </p:grpSpPr>
            <p:grpSp>
              <p:nvGrpSpPr>
                <p:cNvPr id="123" name="Group 99"/>
                <p:cNvGrpSpPr>
                  <a:grpSpLocks/>
                </p:cNvGrpSpPr>
                <p:nvPr/>
              </p:nvGrpSpPr>
              <p:grpSpPr bwMode="auto">
                <a:xfrm>
                  <a:off x="1809" y="2000"/>
                  <a:ext cx="306" cy="377"/>
                  <a:chOff x="1809" y="2000"/>
                  <a:chExt cx="306" cy="377"/>
                </a:xfrm>
              </p:grpSpPr>
              <p:sp>
                <p:nvSpPr>
                  <p:cNvPr id="128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335"/>
                      </a:cxn>
                      <a:cxn ang="0">
                        <a:pos x="335" y="0"/>
                      </a:cxn>
                      <a:cxn ang="0">
                        <a:pos x="1345" y="0"/>
                      </a:cxn>
                      <a:cxn ang="0">
                        <a:pos x="1345" y="1326"/>
                      </a:cxn>
                      <a:cxn ang="0">
                        <a:pos x="1008" y="1663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9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76"/>
                  </a:xfrm>
                  <a:custGeom>
                    <a:avLst/>
                    <a:gdLst/>
                    <a:ahLst/>
                    <a:cxnLst>
                      <a:cxn ang="0">
                        <a:pos x="0" y="335"/>
                      </a:cxn>
                      <a:cxn ang="0">
                        <a:pos x="335" y="0"/>
                      </a:cxn>
                      <a:cxn ang="0">
                        <a:pos x="1345" y="0"/>
                      </a:cxn>
                      <a:cxn ang="0">
                        <a:pos x="1008" y="335"/>
                      </a:cxn>
                      <a:cxn ang="0">
                        <a:pos x="0" y="335"/>
                      </a:cxn>
                    </a:cxnLst>
                    <a:rect l="0" t="0" r="r" b="b"/>
                    <a:pathLst>
                      <a:path w="1346" h="336">
                        <a:moveTo>
                          <a:pt x="0" y="335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5"/>
                        </a:lnTo>
                        <a:lnTo>
                          <a:pt x="0" y="33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30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2038" y="2000"/>
                    <a:ext cx="77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335"/>
                      </a:cxn>
                      <a:cxn ang="0">
                        <a:pos x="337" y="0"/>
                      </a:cxn>
                      <a:cxn ang="0">
                        <a:pos x="337" y="1326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24" name="Group 103"/>
                <p:cNvGrpSpPr>
                  <a:grpSpLocks/>
                </p:cNvGrpSpPr>
                <p:nvPr/>
              </p:nvGrpSpPr>
              <p:grpSpPr bwMode="auto">
                <a:xfrm>
                  <a:off x="1879" y="1929"/>
                  <a:ext cx="235" cy="78"/>
                  <a:chOff x="1879" y="1929"/>
                  <a:chExt cx="235" cy="78"/>
                </a:xfrm>
              </p:grpSpPr>
              <p:sp>
                <p:nvSpPr>
                  <p:cNvPr id="125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036" y="0"/>
                      </a:cxn>
                      <a:cxn ang="0">
                        <a:pos x="1036" y="257"/>
                      </a:cxn>
                      <a:cxn ang="0">
                        <a:pos x="949" y="344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6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20"/>
                  </a:xfrm>
                  <a:custGeom>
                    <a:avLst/>
                    <a:gdLst/>
                    <a:ahLst/>
                    <a:cxnLst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036" y="0"/>
                      </a:cxn>
                      <a:cxn ang="0">
                        <a:pos x="949" y="85"/>
                      </a:cxn>
                      <a:cxn ang="0">
                        <a:pos x="0" y="85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7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1929"/>
                    <a:ext cx="20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7" y="0"/>
                      </a:cxn>
                      <a:cxn ang="0">
                        <a:pos x="87" y="257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122" name="Freeform 107"/>
              <p:cNvSpPr>
                <a:spLocks noChangeArrowheads="1"/>
              </p:cNvSpPr>
              <p:nvPr/>
            </p:nvSpPr>
            <p:spPr bwMode="auto">
              <a:xfrm>
                <a:off x="1871" y="2033"/>
                <a:ext cx="158" cy="27"/>
              </a:xfrm>
              <a:custGeom>
                <a:avLst/>
                <a:gdLst/>
                <a:ahLst/>
                <a:cxnLst>
                  <a:cxn ang="0">
                    <a:pos x="173" y="0"/>
                  </a:cxn>
                  <a:cxn ang="0">
                    <a:pos x="697" y="0"/>
                  </a:cxn>
                  <a:cxn ang="0">
                    <a:pos x="522" y="119"/>
                  </a:cxn>
                  <a:cxn ang="0">
                    <a:pos x="0" y="119"/>
                  </a:cxn>
                  <a:cxn ang="0">
                    <a:pos x="173" y="0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grpSp>
          <p:nvGrpSpPr>
            <p:cNvPr id="102" name="Group 108"/>
            <p:cNvGrpSpPr>
              <a:grpSpLocks/>
            </p:cNvGrpSpPr>
            <p:nvPr/>
          </p:nvGrpSpPr>
          <p:grpSpPr bwMode="auto">
            <a:xfrm>
              <a:off x="2110" y="1929"/>
              <a:ext cx="379" cy="448"/>
              <a:chOff x="2110" y="1929"/>
              <a:chExt cx="379" cy="448"/>
            </a:xfrm>
          </p:grpSpPr>
          <p:grpSp>
            <p:nvGrpSpPr>
              <p:cNvPr id="110" name="Group 109"/>
              <p:cNvGrpSpPr>
                <a:grpSpLocks/>
              </p:cNvGrpSpPr>
              <p:nvPr/>
            </p:nvGrpSpPr>
            <p:grpSpPr bwMode="auto">
              <a:xfrm>
                <a:off x="2110" y="1929"/>
                <a:ext cx="379" cy="448"/>
                <a:chOff x="2110" y="1929"/>
                <a:chExt cx="379" cy="448"/>
              </a:xfrm>
            </p:grpSpPr>
            <p:grpSp>
              <p:nvGrpSpPr>
                <p:cNvPr id="113" name="Group 110"/>
                <p:cNvGrpSpPr>
                  <a:grpSpLocks/>
                </p:cNvGrpSpPr>
                <p:nvPr/>
              </p:nvGrpSpPr>
              <p:grpSpPr bwMode="auto">
                <a:xfrm>
                  <a:off x="2110" y="2000"/>
                  <a:ext cx="379" cy="377"/>
                  <a:chOff x="2110" y="2000"/>
                  <a:chExt cx="379" cy="377"/>
                </a:xfrm>
              </p:grpSpPr>
              <p:sp>
                <p:nvSpPr>
                  <p:cNvPr id="118" name="Freeform 111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414"/>
                      </a:cxn>
                      <a:cxn ang="0">
                        <a:pos x="414" y="0"/>
                      </a:cxn>
                      <a:cxn ang="0">
                        <a:pos x="1666" y="0"/>
                      </a:cxn>
                      <a:cxn ang="0">
                        <a:pos x="1666" y="1247"/>
                      </a:cxn>
                      <a:cxn ang="0">
                        <a:pos x="1250" y="1663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7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19" name="Freeform 112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94"/>
                  </a:xfrm>
                  <a:custGeom>
                    <a:avLst/>
                    <a:gdLst/>
                    <a:ahLst/>
                    <a:cxnLst>
                      <a:cxn ang="0">
                        <a:pos x="0" y="414"/>
                      </a:cxn>
                      <a:cxn ang="0">
                        <a:pos x="414" y="0"/>
                      </a:cxn>
                      <a:cxn ang="0">
                        <a:pos x="1666" y="0"/>
                      </a:cxn>
                      <a:cxn ang="0">
                        <a:pos x="1250" y="414"/>
                      </a:cxn>
                      <a:cxn ang="0">
                        <a:pos x="0" y="414"/>
                      </a:cxn>
                    </a:cxnLst>
                    <a:rect l="0" t="0" r="r" b="b"/>
                    <a:pathLst>
                      <a:path w="1667" h="415">
                        <a:moveTo>
                          <a:pt x="0" y="414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4"/>
                        </a:lnTo>
                        <a:lnTo>
                          <a:pt x="0" y="41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20" name="Freeform 113"/>
                  <p:cNvSpPr>
                    <a:spLocks noChangeArrowheads="1"/>
                  </p:cNvSpPr>
                  <p:nvPr/>
                </p:nvSpPr>
                <p:spPr bwMode="auto">
                  <a:xfrm>
                    <a:off x="2394" y="2000"/>
                    <a:ext cx="95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414"/>
                      </a:cxn>
                      <a:cxn ang="0">
                        <a:pos x="416" y="0"/>
                      </a:cxn>
                      <a:cxn ang="0">
                        <a:pos x="416" y="1247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14" name="Group 114"/>
                <p:cNvGrpSpPr>
                  <a:grpSpLocks/>
                </p:cNvGrpSpPr>
                <p:nvPr/>
              </p:nvGrpSpPr>
              <p:grpSpPr bwMode="auto">
                <a:xfrm>
                  <a:off x="2196" y="1929"/>
                  <a:ext cx="292" cy="78"/>
                  <a:chOff x="2196" y="1929"/>
                  <a:chExt cx="292" cy="78"/>
                </a:xfrm>
              </p:grpSpPr>
              <p:sp>
                <p:nvSpPr>
                  <p:cNvPr id="115" name="Freeform 115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287" y="0"/>
                      </a:cxn>
                      <a:cxn ang="0">
                        <a:pos x="1287" y="257"/>
                      </a:cxn>
                      <a:cxn ang="0">
                        <a:pos x="1200" y="344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16" name="Freeform 116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20"/>
                  </a:xfrm>
                  <a:custGeom>
                    <a:avLst/>
                    <a:gdLst/>
                    <a:ahLst/>
                    <a:cxnLst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287" y="0"/>
                      </a:cxn>
                      <a:cxn ang="0">
                        <a:pos x="1200" y="85"/>
                      </a:cxn>
                      <a:cxn ang="0">
                        <a:pos x="0" y="85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17" name="Freeform 117"/>
                  <p:cNvSpPr>
                    <a:spLocks noChangeArrowheads="1"/>
                  </p:cNvSpPr>
                  <p:nvPr/>
                </p:nvSpPr>
                <p:spPr bwMode="auto">
                  <a:xfrm>
                    <a:off x="2468" y="1929"/>
                    <a:ext cx="20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7" y="0"/>
                      </a:cxn>
                      <a:cxn ang="0">
                        <a:pos x="87" y="257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111" name="Oval 118"/>
              <p:cNvSpPr>
                <a:spLocks noChangeArrowheads="1"/>
              </p:cNvSpPr>
              <p:nvPr/>
            </p:nvSpPr>
            <p:spPr bwMode="auto">
              <a:xfrm>
                <a:off x="2225" y="1965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" name="Freeform 119"/>
              <p:cNvSpPr>
                <a:spLocks noChangeArrowheads="1"/>
              </p:cNvSpPr>
              <p:nvPr/>
            </p:nvSpPr>
            <p:spPr bwMode="auto">
              <a:xfrm>
                <a:off x="2157" y="2175"/>
                <a:ext cx="198" cy="84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763" y="0"/>
                  </a:cxn>
                  <a:cxn ang="0">
                    <a:pos x="872" y="108"/>
                  </a:cxn>
                  <a:cxn ang="0">
                    <a:pos x="872" y="262"/>
                  </a:cxn>
                  <a:cxn ang="0">
                    <a:pos x="763" y="370"/>
                  </a:cxn>
                  <a:cxn ang="0">
                    <a:pos x="107" y="370"/>
                  </a:cxn>
                  <a:cxn ang="0">
                    <a:pos x="0" y="262"/>
                  </a:cxn>
                  <a:cxn ang="0">
                    <a:pos x="0" y="108"/>
                  </a:cxn>
                  <a:cxn ang="0">
                    <a:pos x="107" y="0"/>
                  </a:cxn>
                </a:cxnLst>
                <a:rect l="0" t="0" r="r" b="b"/>
                <a:pathLst>
                  <a:path w="873" h="371">
                    <a:moveTo>
                      <a:pt x="107" y="0"/>
                    </a:moveTo>
                    <a:lnTo>
                      <a:pt x="763" y="0"/>
                    </a:lnTo>
                    <a:lnTo>
                      <a:pt x="872" y="108"/>
                    </a:lnTo>
                    <a:lnTo>
                      <a:pt x="872" y="262"/>
                    </a:lnTo>
                    <a:lnTo>
                      <a:pt x="763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03" name="Freeform 120"/>
            <p:cNvSpPr>
              <a:spLocks noChangeArrowheads="1"/>
            </p:cNvSpPr>
            <p:nvPr/>
          </p:nvSpPr>
          <p:spPr bwMode="auto">
            <a:xfrm>
              <a:off x="2674" y="2158"/>
              <a:ext cx="85" cy="191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375" y="0"/>
                </a:cxn>
                <a:cxn ang="0">
                  <a:pos x="101" y="842"/>
                </a:cxn>
                <a:cxn ang="0">
                  <a:pos x="0" y="842"/>
                </a:cxn>
                <a:cxn ang="0">
                  <a:pos x="273" y="0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4" name="AutoShape 121"/>
            <p:cNvSpPr>
              <a:spLocks noChangeArrowheads="1"/>
            </p:cNvSpPr>
            <p:nvPr/>
          </p:nvSpPr>
          <p:spPr bwMode="auto">
            <a:xfrm>
              <a:off x="2670" y="2158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5" name="AutoShape 122"/>
            <p:cNvSpPr>
              <a:spLocks noChangeArrowheads="1"/>
            </p:cNvSpPr>
            <p:nvPr/>
          </p:nvSpPr>
          <p:spPr bwMode="auto">
            <a:xfrm>
              <a:off x="2677" y="2239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6" name="AutoShape 123"/>
            <p:cNvSpPr>
              <a:spLocks noChangeArrowheads="1"/>
            </p:cNvSpPr>
            <p:nvPr/>
          </p:nvSpPr>
          <p:spPr bwMode="auto">
            <a:xfrm>
              <a:off x="2494" y="2239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07" name="Group 124"/>
            <p:cNvGrpSpPr>
              <a:grpSpLocks/>
            </p:cNvGrpSpPr>
            <p:nvPr/>
          </p:nvGrpSpPr>
          <p:grpSpPr bwMode="auto">
            <a:xfrm>
              <a:off x="2492" y="1986"/>
              <a:ext cx="194" cy="364"/>
              <a:chOff x="2492" y="1986"/>
              <a:chExt cx="194" cy="364"/>
            </a:xfrm>
          </p:grpSpPr>
          <p:sp>
            <p:nvSpPr>
              <p:cNvPr id="108" name="Oval 125"/>
              <p:cNvSpPr>
                <a:spLocks noChangeArrowheads="1"/>
              </p:cNvSpPr>
              <p:nvPr/>
            </p:nvSpPr>
            <p:spPr bwMode="auto">
              <a:xfrm>
                <a:off x="2568" y="1986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09" name="Freeform 126"/>
              <p:cNvSpPr>
                <a:spLocks noChangeArrowheads="1"/>
              </p:cNvSpPr>
              <p:nvPr/>
            </p:nvSpPr>
            <p:spPr bwMode="auto">
              <a:xfrm>
                <a:off x="2492" y="2054"/>
                <a:ext cx="194" cy="296"/>
              </a:xfrm>
              <a:custGeom>
                <a:avLst/>
                <a:gdLst/>
                <a:ahLst/>
                <a:cxnLst>
                  <a:cxn ang="0">
                    <a:pos x="8" y="605"/>
                  </a:cxn>
                  <a:cxn ang="0">
                    <a:pos x="4" y="618"/>
                  </a:cxn>
                  <a:cxn ang="0">
                    <a:pos x="0" y="640"/>
                  </a:cxn>
                  <a:cxn ang="0">
                    <a:pos x="0" y="662"/>
                  </a:cxn>
                  <a:cxn ang="0">
                    <a:pos x="8" y="684"/>
                  </a:cxn>
                  <a:cxn ang="0">
                    <a:pos x="17" y="703"/>
                  </a:cxn>
                  <a:cxn ang="0">
                    <a:pos x="35" y="721"/>
                  </a:cxn>
                  <a:cxn ang="0">
                    <a:pos x="53" y="730"/>
                  </a:cxn>
                  <a:cxn ang="0">
                    <a:pos x="70" y="734"/>
                  </a:cxn>
                  <a:cxn ang="0">
                    <a:pos x="92" y="734"/>
                  </a:cxn>
                  <a:cxn ang="0">
                    <a:pos x="559" y="1304"/>
                  </a:cxn>
                  <a:cxn ang="0">
                    <a:pos x="705" y="627"/>
                  </a:cxn>
                  <a:cxn ang="0">
                    <a:pos x="705" y="609"/>
                  </a:cxn>
                  <a:cxn ang="0">
                    <a:pos x="696" y="601"/>
                  </a:cxn>
                  <a:cxn ang="0">
                    <a:pos x="683" y="587"/>
                  </a:cxn>
                  <a:cxn ang="0">
                    <a:pos x="674" y="578"/>
                  </a:cxn>
                  <a:cxn ang="0">
                    <a:pos x="656" y="574"/>
                  </a:cxn>
                  <a:cxn ang="0">
                    <a:pos x="639" y="570"/>
                  </a:cxn>
                  <a:cxn ang="0">
                    <a:pos x="621" y="570"/>
                  </a:cxn>
                  <a:cxn ang="0">
                    <a:pos x="608" y="570"/>
                  </a:cxn>
                  <a:cxn ang="0">
                    <a:pos x="412" y="331"/>
                  </a:cxn>
                  <a:cxn ang="0">
                    <a:pos x="794" y="411"/>
                  </a:cxn>
                  <a:cxn ang="0">
                    <a:pos x="812" y="406"/>
                  </a:cxn>
                  <a:cxn ang="0">
                    <a:pos x="821" y="402"/>
                  </a:cxn>
                  <a:cxn ang="0">
                    <a:pos x="838" y="393"/>
                  </a:cxn>
                  <a:cxn ang="0">
                    <a:pos x="847" y="380"/>
                  </a:cxn>
                  <a:cxn ang="0">
                    <a:pos x="852" y="367"/>
                  </a:cxn>
                  <a:cxn ang="0">
                    <a:pos x="856" y="345"/>
                  </a:cxn>
                  <a:cxn ang="0">
                    <a:pos x="852" y="327"/>
                  </a:cxn>
                  <a:cxn ang="0">
                    <a:pos x="843" y="309"/>
                  </a:cxn>
                  <a:cxn ang="0">
                    <a:pos x="834" y="300"/>
                  </a:cxn>
                  <a:cxn ang="0">
                    <a:pos x="816" y="286"/>
                  </a:cxn>
                  <a:cxn ang="0">
                    <a:pos x="803" y="282"/>
                  </a:cxn>
                  <a:cxn ang="0">
                    <a:pos x="541" y="282"/>
                  </a:cxn>
                  <a:cxn ang="0">
                    <a:pos x="496" y="185"/>
                  </a:cxn>
                  <a:cxn ang="0">
                    <a:pos x="501" y="163"/>
                  </a:cxn>
                  <a:cxn ang="0">
                    <a:pos x="505" y="132"/>
                  </a:cxn>
                  <a:cxn ang="0">
                    <a:pos x="505" y="105"/>
                  </a:cxn>
                  <a:cxn ang="0">
                    <a:pos x="496" y="83"/>
                  </a:cxn>
                  <a:cxn ang="0">
                    <a:pos x="487" y="66"/>
                  </a:cxn>
                  <a:cxn ang="0">
                    <a:pos x="474" y="44"/>
                  </a:cxn>
                  <a:cxn ang="0">
                    <a:pos x="457" y="30"/>
                  </a:cxn>
                  <a:cxn ang="0">
                    <a:pos x="434" y="13"/>
                  </a:cxn>
                  <a:cxn ang="0">
                    <a:pos x="412" y="4"/>
                  </a:cxn>
                  <a:cxn ang="0">
                    <a:pos x="386" y="0"/>
                  </a:cxn>
                  <a:cxn ang="0">
                    <a:pos x="359" y="0"/>
                  </a:cxn>
                  <a:cxn ang="0">
                    <a:pos x="333" y="4"/>
                  </a:cxn>
                  <a:cxn ang="0">
                    <a:pos x="305" y="13"/>
                  </a:cxn>
                  <a:cxn ang="0">
                    <a:pos x="279" y="26"/>
                  </a:cxn>
                  <a:cxn ang="0">
                    <a:pos x="261" y="48"/>
                  </a:cxn>
                  <a:cxn ang="0">
                    <a:pos x="243" y="75"/>
                  </a:cxn>
                  <a:cxn ang="0">
                    <a:pos x="235" y="101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</p:grpSp>
      <p:grpSp>
        <p:nvGrpSpPr>
          <p:cNvPr id="131" name="Group 127"/>
          <p:cNvGrpSpPr>
            <a:grpSpLocks/>
          </p:cNvGrpSpPr>
          <p:nvPr/>
        </p:nvGrpSpPr>
        <p:grpSpPr bwMode="auto">
          <a:xfrm>
            <a:off x="4210050" y="4395788"/>
            <a:ext cx="1533525" cy="709612"/>
            <a:chOff x="2721" y="2377"/>
            <a:chExt cx="966" cy="447"/>
          </a:xfrm>
        </p:grpSpPr>
        <p:grpSp>
          <p:nvGrpSpPr>
            <p:cNvPr id="132" name="Group 128"/>
            <p:cNvGrpSpPr>
              <a:grpSpLocks/>
            </p:cNvGrpSpPr>
            <p:nvPr/>
          </p:nvGrpSpPr>
          <p:grpSpPr bwMode="auto">
            <a:xfrm>
              <a:off x="2721" y="2377"/>
              <a:ext cx="306" cy="448"/>
              <a:chOff x="2721" y="2377"/>
              <a:chExt cx="306" cy="448"/>
            </a:xfrm>
          </p:grpSpPr>
          <p:grpSp>
            <p:nvGrpSpPr>
              <p:cNvPr id="152" name="Group 129"/>
              <p:cNvGrpSpPr>
                <a:grpSpLocks/>
              </p:cNvGrpSpPr>
              <p:nvPr/>
            </p:nvGrpSpPr>
            <p:grpSpPr bwMode="auto">
              <a:xfrm>
                <a:off x="2721" y="2377"/>
                <a:ext cx="306" cy="448"/>
                <a:chOff x="2721" y="2377"/>
                <a:chExt cx="306" cy="448"/>
              </a:xfrm>
            </p:grpSpPr>
            <p:grpSp>
              <p:nvGrpSpPr>
                <p:cNvPr id="154" name="Group 130"/>
                <p:cNvGrpSpPr>
                  <a:grpSpLocks/>
                </p:cNvGrpSpPr>
                <p:nvPr/>
              </p:nvGrpSpPr>
              <p:grpSpPr bwMode="auto">
                <a:xfrm>
                  <a:off x="2721" y="2448"/>
                  <a:ext cx="306" cy="377"/>
                  <a:chOff x="2721" y="2448"/>
                  <a:chExt cx="306" cy="377"/>
                </a:xfrm>
              </p:grpSpPr>
              <p:sp>
                <p:nvSpPr>
                  <p:cNvPr id="159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377"/>
                  </a:xfrm>
                  <a:custGeom>
                    <a:avLst/>
                    <a:gdLst/>
                    <a:ahLst/>
                    <a:cxnLst>
                      <a:cxn ang="0">
                        <a:pos x="0" y="1662"/>
                      </a:cxn>
                      <a:cxn ang="0">
                        <a:pos x="0" y="336"/>
                      </a:cxn>
                      <a:cxn ang="0">
                        <a:pos x="335" y="0"/>
                      </a:cxn>
                      <a:cxn ang="0">
                        <a:pos x="1345" y="0"/>
                      </a:cxn>
                      <a:cxn ang="0">
                        <a:pos x="1345" y="1326"/>
                      </a:cxn>
                      <a:cxn ang="0">
                        <a:pos x="1008" y="1662"/>
                      </a:cxn>
                      <a:cxn ang="0">
                        <a:pos x="0" y="1662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60" name="Freeform 132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76"/>
                  </a:xfrm>
                  <a:custGeom>
                    <a:avLst/>
                    <a:gdLst/>
                    <a:ahLst/>
                    <a:cxnLst>
                      <a:cxn ang="0">
                        <a:pos x="0" y="336"/>
                      </a:cxn>
                      <a:cxn ang="0">
                        <a:pos x="335" y="0"/>
                      </a:cxn>
                      <a:cxn ang="0">
                        <a:pos x="1345" y="0"/>
                      </a:cxn>
                      <a:cxn ang="0">
                        <a:pos x="1008" y="336"/>
                      </a:cxn>
                      <a:cxn ang="0">
                        <a:pos x="0" y="336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61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2950" y="2448"/>
                    <a:ext cx="77" cy="377"/>
                  </a:xfrm>
                  <a:custGeom>
                    <a:avLst/>
                    <a:gdLst/>
                    <a:ahLst/>
                    <a:cxnLst>
                      <a:cxn ang="0">
                        <a:pos x="0" y="1662"/>
                      </a:cxn>
                      <a:cxn ang="0">
                        <a:pos x="0" y="336"/>
                      </a:cxn>
                      <a:cxn ang="0">
                        <a:pos x="337" y="0"/>
                      </a:cxn>
                      <a:cxn ang="0">
                        <a:pos x="337" y="1326"/>
                      </a:cxn>
                      <a:cxn ang="0">
                        <a:pos x="0" y="1662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55" name="Group 134"/>
                <p:cNvGrpSpPr>
                  <a:grpSpLocks/>
                </p:cNvGrpSpPr>
                <p:nvPr/>
              </p:nvGrpSpPr>
              <p:grpSpPr bwMode="auto">
                <a:xfrm>
                  <a:off x="2791" y="2377"/>
                  <a:ext cx="236" cy="78"/>
                  <a:chOff x="2791" y="2377"/>
                  <a:chExt cx="236" cy="78"/>
                </a:xfrm>
              </p:grpSpPr>
              <p:sp>
                <p:nvSpPr>
                  <p:cNvPr id="156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78"/>
                  </a:xfrm>
                  <a:custGeom>
                    <a:avLst/>
                    <a:gdLst/>
                    <a:ahLst/>
                    <a:cxnLst>
                      <a:cxn ang="0">
                        <a:pos x="0" y="343"/>
                      </a:cxn>
                      <a:cxn ang="0">
                        <a:pos x="0" y="84"/>
                      </a:cxn>
                      <a:cxn ang="0">
                        <a:pos x="84" y="0"/>
                      </a:cxn>
                      <a:cxn ang="0">
                        <a:pos x="1036" y="0"/>
                      </a:cxn>
                      <a:cxn ang="0">
                        <a:pos x="1036" y="257"/>
                      </a:cxn>
                      <a:cxn ang="0">
                        <a:pos x="950" y="343"/>
                      </a:cxn>
                      <a:cxn ang="0">
                        <a:pos x="0" y="343"/>
                      </a:cxn>
                    </a:cxnLst>
                    <a:rect l="0" t="0" r="r" b="b"/>
                    <a:pathLst>
                      <a:path w="103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50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57" name="Freeform 136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19"/>
                  </a:xfrm>
                  <a:custGeom>
                    <a:avLst/>
                    <a:gdLst/>
                    <a:ahLst/>
                    <a:cxnLst>
                      <a:cxn ang="0">
                        <a:pos x="0" y="84"/>
                      </a:cxn>
                      <a:cxn ang="0">
                        <a:pos x="84" y="0"/>
                      </a:cxn>
                      <a:cxn ang="0">
                        <a:pos x="1036" y="0"/>
                      </a:cxn>
                      <a:cxn ang="0">
                        <a:pos x="950" y="84"/>
                      </a:cxn>
                      <a:cxn ang="0">
                        <a:pos x="0" y="84"/>
                      </a:cxn>
                    </a:cxnLst>
                    <a:rect l="0" t="0" r="r" b="b"/>
                    <a:pathLst>
                      <a:path w="1037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950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58" name="Freeform 137"/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2377"/>
                    <a:ext cx="20" cy="78"/>
                  </a:xfrm>
                  <a:custGeom>
                    <a:avLst/>
                    <a:gdLst/>
                    <a:ahLst/>
                    <a:cxnLst>
                      <a:cxn ang="0">
                        <a:pos x="0" y="343"/>
                      </a:cxn>
                      <a:cxn ang="0">
                        <a:pos x="0" y="84"/>
                      </a:cxn>
                      <a:cxn ang="0">
                        <a:pos x="86" y="0"/>
                      </a:cxn>
                      <a:cxn ang="0">
                        <a:pos x="86" y="257"/>
                      </a:cxn>
                      <a:cxn ang="0">
                        <a:pos x="0" y="343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153" name="Freeform 138"/>
              <p:cNvSpPr>
                <a:spLocks noChangeArrowheads="1"/>
              </p:cNvSpPr>
              <p:nvPr/>
            </p:nvSpPr>
            <p:spPr bwMode="auto">
              <a:xfrm>
                <a:off x="2783" y="2481"/>
                <a:ext cx="158" cy="27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696" y="0"/>
                  </a:cxn>
                  <a:cxn ang="0">
                    <a:pos x="522" y="119"/>
                  </a:cxn>
                  <a:cxn ang="0">
                    <a:pos x="0" y="119"/>
                  </a:cxn>
                  <a:cxn ang="0">
                    <a:pos x="174" y="0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grpSp>
          <p:nvGrpSpPr>
            <p:cNvPr id="133" name="Group 139"/>
            <p:cNvGrpSpPr>
              <a:grpSpLocks/>
            </p:cNvGrpSpPr>
            <p:nvPr/>
          </p:nvGrpSpPr>
          <p:grpSpPr bwMode="auto">
            <a:xfrm>
              <a:off x="3022" y="2377"/>
              <a:ext cx="379" cy="448"/>
              <a:chOff x="3022" y="2377"/>
              <a:chExt cx="379" cy="448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3022" y="2377"/>
                <a:ext cx="379" cy="448"/>
                <a:chOff x="3022" y="2377"/>
                <a:chExt cx="379" cy="448"/>
              </a:xfrm>
            </p:grpSpPr>
            <p:grpSp>
              <p:nvGrpSpPr>
                <p:cNvPr id="144" name="Group 141"/>
                <p:cNvGrpSpPr>
                  <a:grpSpLocks/>
                </p:cNvGrpSpPr>
                <p:nvPr/>
              </p:nvGrpSpPr>
              <p:grpSpPr bwMode="auto">
                <a:xfrm>
                  <a:off x="3022" y="2448"/>
                  <a:ext cx="379" cy="377"/>
                  <a:chOff x="3022" y="2448"/>
                  <a:chExt cx="379" cy="377"/>
                </a:xfrm>
              </p:grpSpPr>
              <p:sp>
                <p:nvSpPr>
                  <p:cNvPr id="149" name="Freeform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377"/>
                  </a:xfrm>
                  <a:custGeom>
                    <a:avLst/>
                    <a:gdLst/>
                    <a:ahLst/>
                    <a:cxnLst>
                      <a:cxn ang="0">
                        <a:pos x="0" y="1662"/>
                      </a:cxn>
                      <a:cxn ang="0">
                        <a:pos x="0" y="415"/>
                      </a:cxn>
                      <a:cxn ang="0">
                        <a:pos x="414" y="0"/>
                      </a:cxn>
                      <a:cxn ang="0">
                        <a:pos x="1667" y="0"/>
                      </a:cxn>
                      <a:cxn ang="0">
                        <a:pos x="1667" y="1247"/>
                      </a:cxn>
                      <a:cxn ang="0">
                        <a:pos x="1251" y="1662"/>
                      </a:cxn>
                      <a:cxn ang="0">
                        <a:pos x="0" y="1662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50" name="Freeform 143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94"/>
                  </a:xfrm>
                  <a:custGeom>
                    <a:avLst/>
                    <a:gdLst/>
                    <a:ahLst/>
                    <a:cxnLst>
                      <a:cxn ang="0">
                        <a:pos x="0" y="415"/>
                      </a:cxn>
                      <a:cxn ang="0">
                        <a:pos x="414" y="0"/>
                      </a:cxn>
                      <a:cxn ang="0">
                        <a:pos x="1667" y="0"/>
                      </a:cxn>
                      <a:cxn ang="0">
                        <a:pos x="1251" y="415"/>
                      </a:cxn>
                      <a:cxn ang="0">
                        <a:pos x="0" y="415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51" name="Freeform 144"/>
                  <p:cNvSpPr>
                    <a:spLocks noChangeArrowheads="1"/>
                  </p:cNvSpPr>
                  <p:nvPr/>
                </p:nvSpPr>
                <p:spPr bwMode="auto">
                  <a:xfrm>
                    <a:off x="3306" y="2448"/>
                    <a:ext cx="95" cy="377"/>
                  </a:xfrm>
                  <a:custGeom>
                    <a:avLst/>
                    <a:gdLst/>
                    <a:ahLst/>
                    <a:cxnLst>
                      <a:cxn ang="0">
                        <a:pos x="0" y="1662"/>
                      </a:cxn>
                      <a:cxn ang="0">
                        <a:pos x="0" y="415"/>
                      </a:cxn>
                      <a:cxn ang="0">
                        <a:pos x="416" y="0"/>
                      </a:cxn>
                      <a:cxn ang="0">
                        <a:pos x="416" y="1247"/>
                      </a:cxn>
                      <a:cxn ang="0">
                        <a:pos x="0" y="1662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45" name="Group 145"/>
                <p:cNvGrpSpPr>
                  <a:grpSpLocks/>
                </p:cNvGrpSpPr>
                <p:nvPr/>
              </p:nvGrpSpPr>
              <p:grpSpPr bwMode="auto">
                <a:xfrm>
                  <a:off x="3108" y="2377"/>
                  <a:ext cx="292" cy="78"/>
                  <a:chOff x="3108" y="2377"/>
                  <a:chExt cx="292" cy="78"/>
                </a:xfrm>
              </p:grpSpPr>
              <p:sp>
                <p:nvSpPr>
                  <p:cNvPr id="146" name="Freeform 146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78"/>
                  </a:xfrm>
                  <a:custGeom>
                    <a:avLst/>
                    <a:gdLst/>
                    <a:ahLst/>
                    <a:cxnLst>
                      <a:cxn ang="0">
                        <a:pos x="0" y="343"/>
                      </a:cxn>
                      <a:cxn ang="0">
                        <a:pos x="0" y="84"/>
                      </a:cxn>
                      <a:cxn ang="0">
                        <a:pos x="84" y="0"/>
                      </a:cxn>
                      <a:cxn ang="0">
                        <a:pos x="1287" y="0"/>
                      </a:cxn>
                      <a:cxn ang="0">
                        <a:pos x="1287" y="257"/>
                      </a:cxn>
                      <a:cxn ang="0">
                        <a:pos x="1201" y="343"/>
                      </a:cxn>
                      <a:cxn ang="0">
                        <a:pos x="0" y="343"/>
                      </a:cxn>
                    </a:cxnLst>
                    <a:rect l="0" t="0" r="r" b="b"/>
                    <a:pathLst>
                      <a:path w="1288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1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47" name="Freeform 147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19"/>
                  </a:xfrm>
                  <a:custGeom>
                    <a:avLst/>
                    <a:gdLst/>
                    <a:ahLst/>
                    <a:cxnLst>
                      <a:cxn ang="0">
                        <a:pos x="0" y="84"/>
                      </a:cxn>
                      <a:cxn ang="0">
                        <a:pos x="84" y="0"/>
                      </a:cxn>
                      <a:cxn ang="0">
                        <a:pos x="1287" y="0"/>
                      </a:cxn>
                      <a:cxn ang="0">
                        <a:pos x="1201" y="84"/>
                      </a:cxn>
                      <a:cxn ang="0">
                        <a:pos x="0" y="84"/>
                      </a:cxn>
                    </a:cxnLst>
                    <a:rect l="0" t="0" r="r" b="b"/>
                    <a:pathLst>
                      <a:path w="1288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01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48" name="Freeform 148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2377"/>
                    <a:ext cx="20" cy="78"/>
                  </a:xfrm>
                  <a:custGeom>
                    <a:avLst/>
                    <a:gdLst/>
                    <a:ahLst/>
                    <a:cxnLst>
                      <a:cxn ang="0">
                        <a:pos x="0" y="343"/>
                      </a:cxn>
                      <a:cxn ang="0">
                        <a:pos x="0" y="84"/>
                      </a:cxn>
                      <a:cxn ang="0">
                        <a:pos x="86" y="0"/>
                      </a:cxn>
                      <a:cxn ang="0">
                        <a:pos x="86" y="257"/>
                      </a:cxn>
                      <a:cxn ang="0">
                        <a:pos x="0" y="343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142" name="Oval 149"/>
              <p:cNvSpPr>
                <a:spLocks noChangeArrowheads="1"/>
              </p:cNvSpPr>
              <p:nvPr/>
            </p:nvSpPr>
            <p:spPr bwMode="auto">
              <a:xfrm>
                <a:off x="3137" y="2413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3" name="Freeform 150"/>
              <p:cNvSpPr>
                <a:spLocks noChangeArrowheads="1"/>
              </p:cNvSpPr>
              <p:nvPr/>
            </p:nvSpPr>
            <p:spPr bwMode="auto">
              <a:xfrm>
                <a:off x="3069" y="2623"/>
                <a:ext cx="198" cy="84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764" y="0"/>
                  </a:cxn>
                  <a:cxn ang="0">
                    <a:pos x="873" y="107"/>
                  </a:cxn>
                  <a:cxn ang="0">
                    <a:pos x="873" y="262"/>
                  </a:cxn>
                  <a:cxn ang="0">
                    <a:pos x="764" y="371"/>
                  </a:cxn>
                  <a:cxn ang="0">
                    <a:pos x="107" y="371"/>
                  </a:cxn>
                  <a:cxn ang="0">
                    <a:pos x="0" y="262"/>
                  </a:cxn>
                  <a:cxn ang="0">
                    <a:pos x="0" y="107"/>
                  </a:cxn>
                  <a:cxn ang="0">
                    <a:pos x="107" y="0"/>
                  </a:cxn>
                </a:cxnLst>
                <a:rect l="0" t="0" r="r" b="b"/>
                <a:pathLst>
                  <a:path w="874" h="372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7"/>
                    </a:lnTo>
                    <a:lnTo>
                      <a:pt x="873" y="262"/>
                    </a:lnTo>
                    <a:lnTo>
                      <a:pt x="764" y="371"/>
                    </a:lnTo>
                    <a:lnTo>
                      <a:pt x="107" y="371"/>
                    </a:lnTo>
                    <a:lnTo>
                      <a:pt x="0" y="262"/>
                    </a:lnTo>
                    <a:lnTo>
                      <a:pt x="0" y="107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34" name="Freeform 151"/>
            <p:cNvSpPr>
              <a:spLocks noChangeArrowheads="1"/>
            </p:cNvSpPr>
            <p:nvPr/>
          </p:nvSpPr>
          <p:spPr bwMode="auto">
            <a:xfrm>
              <a:off x="3586" y="2606"/>
              <a:ext cx="85" cy="191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375" y="0"/>
                </a:cxn>
                <a:cxn ang="0">
                  <a:pos x="101" y="843"/>
                </a:cxn>
                <a:cxn ang="0">
                  <a:pos x="0" y="843"/>
                </a:cxn>
                <a:cxn ang="0">
                  <a:pos x="273" y="0"/>
                </a:cxn>
              </a:cxnLst>
              <a:rect l="0" t="0" r="r" b="b"/>
              <a:pathLst>
                <a:path w="376" h="844">
                  <a:moveTo>
                    <a:pt x="273" y="0"/>
                  </a:moveTo>
                  <a:lnTo>
                    <a:pt x="375" y="0"/>
                  </a:lnTo>
                  <a:lnTo>
                    <a:pt x="101" y="843"/>
                  </a:lnTo>
                  <a:lnTo>
                    <a:pt x="0" y="843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5" name="AutoShape 152"/>
            <p:cNvSpPr>
              <a:spLocks noChangeArrowheads="1"/>
            </p:cNvSpPr>
            <p:nvPr/>
          </p:nvSpPr>
          <p:spPr bwMode="auto">
            <a:xfrm>
              <a:off x="3582" y="2606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6" name="AutoShape 153"/>
            <p:cNvSpPr>
              <a:spLocks noChangeArrowheads="1"/>
            </p:cNvSpPr>
            <p:nvPr/>
          </p:nvSpPr>
          <p:spPr bwMode="auto">
            <a:xfrm>
              <a:off x="3589" y="2687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7" name="AutoShape 154"/>
            <p:cNvSpPr>
              <a:spLocks noChangeArrowheads="1"/>
            </p:cNvSpPr>
            <p:nvPr/>
          </p:nvSpPr>
          <p:spPr bwMode="auto">
            <a:xfrm>
              <a:off x="3406" y="2687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38" name="Group 155"/>
            <p:cNvGrpSpPr>
              <a:grpSpLocks/>
            </p:cNvGrpSpPr>
            <p:nvPr/>
          </p:nvGrpSpPr>
          <p:grpSpPr bwMode="auto">
            <a:xfrm>
              <a:off x="3404" y="2434"/>
              <a:ext cx="194" cy="364"/>
              <a:chOff x="3404" y="2434"/>
              <a:chExt cx="194" cy="364"/>
            </a:xfrm>
          </p:grpSpPr>
          <p:sp>
            <p:nvSpPr>
              <p:cNvPr id="139" name="Oval 156"/>
              <p:cNvSpPr>
                <a:spLocks noChangeArrowheads="1"/>
              </p:cNvSpPr>
              <p:nvPr/>
            </p:nvSpPr>
            <p:spPr bwMode="auto">
              <a:xfrm>
                <a:off x="3480" y="2434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40" name="Freeform 157"/>
              <p:cNvSpPr>
                <a:spLocks noChangeArrowheads="1"/>
              </p:cNvSpPr>
              <p:nvPr/>
            </p:nvSpPr>
            <p:spPr bwMode="auto">
              <a:xfrm>
                <a:off x="3404" y="2502"/>
                <a:ext cx="194" cy="296"/>
              </a:xfrm>
              <a:custGeom>
                <a:avLst/>
                <a:gdLst/>
                <a:ahLst/>
                <a:cxnLst>
                  <a:cxn ang="0">
                    <a:pos x="8" y="605"/>
                  </a:cxn>
                  <a:cxn ang="0">
                    <a:pos x="4" y="618"/>
                  </a:cxn>
                  <a:cxn ang="0">
                    <a:pos x="0" y="640"/>
                  </a:cxn>
                  <a:cxn ang="0">
                    <a:pos x="0" y="662"/>
                  </a:cxn>
                  <a:cxn ang="0">
                    <a:pos x="8" y="684"/>
                  </a:cxn>
                  <a:cxn ang="0">
                    <a:pos x="17" y="703"/>
                  </a:cxn>
                  <a:cxn ang="0">
                    <a:pos x="35" y="721"/>
                  </a:cxn>
                  <a:cxn ang="0">
                    <a:pos x="52" y="730"/>
                  </a:cxn>
                  <a:cxn ang="0">
                    <a:pos x="70" y="734"/>
                  </a:cxn>
                  <a:cxn ang="0">
                    <a:pos x="92" y="734"/>
                  </a:cxn>
                  <a:cxn ang="0">
                    <a:pos x="558" y="1304"/>
                  </a:cxn>
                  <a:cxn ang="0">
                    <a:pos x="704" y="627"/>
                  </a:cxn>
                  <a:cxn ang="0">
                    <a:pos x="704" y="609"/>
                  </a:cxn>
                  <a:cxn ang="0">
                    <a:pos x="695" y="601"/>
                  </a:cxn>
                  <a:cxn ang="0">
                    <a:pos x="682" y="587"/>
                  </a:cxn>
                  <a:cxn ang="0">
                    <a:pos x="673" y="578"/>
                  </a:cxn>
                  <a:cxn ang="0">
                    <a:pos x="656" y="574"/>
                  </a:cxn>
                  <a:cxn ang="0">
                    <a:pos x="638" y="570"/>
                  </a:cxn>
                  <a:cxn ang="0">
                    <a:pos x="620" y="570"/>
                  </a:cxn>
                  <a:cxn ang="0">
                    <a:pos x="607" y="570"/>
                  </a:cxn>
                  <a:cxn ang="0">
                    <a:pos x="412" y="331"/>
                  </a:cxn>
                  <a:cxn ang="0">
                    <a:pos x="793" y="411"/>
                  </a:cxn>
                  <a:cxn ang="0">
                    <a:pos x="811" y="406"/>
                  </a:cxn>
                  <a:cxn ang="0">
                    <a:pos x="820" y="402"/>
                  </a:cxn>
                  <a:cxn ang="0">
                    <a:pos x="837" y="393"/>
                  </a:cxn>
                  <a:cxn ang="0">
                    <a:pos x="846" y="380"/>
                  </a:cxn>
                  <a:cxn ang="0">
                    <a:pos x="851" y="367"/>
                  </a:cxn>
                  <a:cxn ang="0">
                    <a:pos x="855" y="345"/>
                  </a:cxn>
                  <a:cxn ang="0">
                    <a:pos x="851" y="327"/>
                  </a:cxn>
                  <a:cxn ang="0">
                    <a:pos x="842" y="309"/>
                  </a:cxn>
                  <a:cxn ang="0">
                    <a:pos x="833" y="300"/>
                  </a:cxn>
                  <a:cxn ang="0">
                    <a:pos x="815" y="286"/>
                  </a:cxn>
                  <a:cxn ang="0">
                    <a:pos x="802" y="282"/>
                  </a:cxn>
                  <a:cxn ang="0">
                    <a:pos x="541" y="282"/>
                  </a:cxn>
                  <a:cxn ang="0">
                    <a:pos x="496" y="185"/>
                  </a:cxn>
                  <a:cxn ang="0">
                    <a:pos x="500" y="163"/>
                  </a:cxn>
                  <a:cxn ang="0">
                    <a:pos x="505" y="132"/>
                  </a:cxn>
                  <a:cxn ang="0">
                    <a:pos x="505" y="105"/>
                  </a:cxn>
                  <a:cxn ang="0">
                    <a:pos x="496" y="83"/>
                  </a:cxn>
                  <a:cxn ang="0">
                    <a:pos x="487" y="66"/>
                  </a:cxn>
                  <a:cxn ang="0">
                    <a:pos x="474" y="44"/>
                  </a:cxn>
                  <a:cxn ang="0">
                    <a:pos x="456" y="30"/>
                  </a:cxn>
                  <a:cxn ang="0">
                    <a:pos x="434" y="13"/>
                  </a:cxn>
                  <a:cxn ang="0">
                    <a:pos x="412" y="4"/>
                  </a:cxn>
                  <a:cxn ang="0">
                    <a:pos x="385" y="0"/>
                  </a:cxn>
                  <a:cxn ang="0">
                    <a:pos x="359" y="0"/>
                  </a:cxn>
                  <a:cxn ang="0">
                    <a:pos x="332" y="4"/>
                  </a:cxn>
                  <a:cxn ang="0">
                    <a:pos x="305" y="13"/>
                  </a:cxn>
                  <a:cxn ang="0">
                    <a:pos x="278" y="26"/>
                  </a:cxn>
                  <a:cxn ang="0">
                    <a:pos x="261" y="48"/>
                  </a:cxn>
                  <a:cxn ang="0">
                    <a:pos x="243" y="75"/>
                  </a:cxn>
                  <a:cxn ang="0">
                    <a:pos x="234" y="101"/>
                  </a:cxn>
                </a:cxnLst>
                <a:rect l="0" t="0" r="r" b="b"/>
                <a:pathLst>
                  <a:path w="856" h="1305">
                    <a:moveTo>
                      <a:pt x="234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2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8" y="734"/>
                    </a:lnTo>
                    <a:lnTo>
                      <a:pt x="558" y="1304"/>
                    </a:lnTo>
                    <a:lnTo>
                      <a:pt x="704" y="1304"/>
                    </a:lnTo>
                    <a:lnTo>
                      <a:pt x="704" y="627"/>
                    </a:lnTo>
                    <a:lnTo>
                      <a:pt x="704" y="618"/>
                    </a:lnTo>
                    <a:lnTo>
                      <a:pt x="704" y="609"/>
                    </a:lnTo>
                    <a:lnTo>
                      <a:pt x="700" y="605"/>
                    </a:lnTo>
                    <a:lnTo>
                      <a:pt x="695" y="601"/>
                    </a:lnTo>
                    <a:lnTo>
                      <a:pt x="691" y="596"/>
                    </a:lnTo>
                    <a:lnTo>
                      <a:pt x="682" y="587"/>
                    </a:lnTo>
                    <a:lnTo>
                      <a:pt x="678" y="583"/>
                    </a:lnTo>
                    <a:lnTo>
                      <a:pt x="673" y="578"/>
                    </a:lnTo>
                    <a:lnTo>
                      <a:pt x="664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8" y="570"/>
                    </a:lnTo>
                    <a:lnTo>
                      <a:pt x="629" y="570"/>
                    </a:lnTo>
                    <a:lnTo>
                      <a:pt x="620" y="570"/>
                    </a:lnTo>
                    <a:lnTo>
                      <a:pt x="616" y="570"/>
                    </a:lnTo>
                    <a:lnTo>
                      <a:pt x="607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</p:grpSp>
      <p:grpSp>
        <p:nvGrpSpPr>
          <p:cNvPr id="162" name="Group 158"/>
          <p:cNvGrpSpPr>
            <a:grpSpLocks/>
          </p:cNvGrpSpPr>
          <p:nvPr/>
        </p:nvGrpSpPr>
        <p:grpSpPr bwMode="auto">
          <a:xfrm>
            <a:off x="5861050" y="5183188"/>
            <a:ext cx="1533525" cy="709612"/>
            <a:chOff x="3761" y="2873"/>
            <a:chExt cx="966" cy="447"/>
          </a:xfrm>
        </p:grpSpPr>
        <p:grpSp>
          <p:nvGrpSpPr>
            <p:cNvPr id="163" name="Group 159"/>
            <p:cNvGrpSpPr>
              <a:grpSpLocks/>
            </p:cNvGrpSpPr>
            <p:nvPr/>
          </p:nvGrpSpPr>
          <p:grpSpPr bwMode="auto">
            <a:xfrm>
              <a:off x="3761" y="2873"/>
              <a:ext cx="306" cy="448"/>
              <a:chOff x="3761" y="2873"/>
              <a:chExt cx="306" cy="448"/>
            </a:xfrm>
          </p:grpSpPr>
          <p:grpSp>
            <p:nvGrpSpPr>
              <p:cNvPr id="183" name="Group 160"/>
              <p:cNvGrpSpPr>
                <a:grpSpLocks/>
              </p:cNvGrpSpPr>
              <p:nvPr/>
            </p:nvGrpSpPr>
            <p:grpSpPr bwMode="auto">
              <a:xfrm>
                <a:off x="3761" y="2873"/>
                <a:ext cx="306" cy="448"/>
                <a:chOff x="3761" y="2873"/>
                <a:chExt cx="306" cy="448"/>
              </a:xfrm>
            </p:grpSpPr>
            <p:grpSp>
              <p:nvGrpSpPr>
                <p:cNvPr id="185" name="Group 161"/>
                <p:cNvGrpSpPr>
                  <a:grpSpLocks/>
                </p:cNvGrpSpPr>
                <p:nvPr/>
              </p:nvGrpSpPr>
              <p:grpSpPr bwMode="auto">
                <a:xfrm>
                  <a:off x="3761" y="2944"/>
                  <a:ext cx="306" cy="377"/>
                  <a:chOff x="3761" y="2944"/>
                  <a:chExt cx="306" cy="377"/>
                </a:xfrm>
              </p:grpSpPr>
              <p:sp>
                <p:nvSpPr>
                  <p:cNvPr id="190" name="Freeform 162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336"/>
                      </a:cxn>
                      <a:cxn ang="0">
                        <a:pos x="335" y="0"/>
                      </a:cxn>
                      <a:cxn ang="0">
                        <a:pos x="1345" y="0"/>
                      </a:cxn>
                      <a:cxn ang="0">
                        <a:pos x="1345" y="1327"/>
                      </a:cxn>
                      <a:cxn ang="0">
                        <a:pos x="1008" y="1663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91" name="Freeform 163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76"/>
                  </a:xfrm>
                  <a:custGeom>
                    <a:avLst/>
                    <a:gdLst/>
                    <a:ahLst/>
                    <a:cxnLst>
                      <a:cxn ang="0">
                        <a:pos x="0" y="336"/>
                      </a:cxn>
                      <a:cxn ang="0">
                        <a:pos x="335" y="0"/>
                      </a:cxn>
                      <a:cxn ang="0">
                        <a:pos x="1345" y="0"/>
                      </a:cxn>
                      <a:cxn ang="0">
                        <a:pos x="1008" y="336"/>
                      </a:cxn>
                      <a:cxn ang="0">
                        <a:pos x="0" y="336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92" name="Freeform 164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2944"/>
                    <a:ext cx="77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336"/>
                      </a:cxn>
                      <a:cxn ang="0">
                        <a:pos x="337" y="0"/>
                      </a:cxn>
                      <a:cxn ang="0">
                        <a:pos x="337" y="1327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86" name="Group 165"/>
                <p:cNvGrpSpPr>
                  <a:grpSpLocks/>
                </p:cNvGrpSpPr>
                <p:nvPr/>
              </p:nvGrpSpPr>
              <p:grpSpPr bwMode="auto">
                <a:xfrm>
                  <a:off x="3831" y="2873"/>
                  <a:ext cx="235" cy="78"/>
                  <a:chOff x="3831" y="2873"/>
                  <a:chExt cx="235" cy="78"/>
                </a:xfrm>
              </p:grpSpPr>
              <p:sp>
                <p:nvSpPr>
                  <p:cNvPr id="187" name="Freeform 166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036" y="0"/>
                      </a:cxn>
                      <a:cxn ang="0">
                        <a:pos x="1036" y="257"/>
                      </a:cxn>
                      <a:cxn ang="0">
                        <a:pos x="949" y="344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8" name="Freeform 167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20"/>
                  </a:xfrm>
                  <a:custGeom>
                    <a:avLst/>
                    <a:gdLst/>
                    <a:ahLst/>
                    <a:cxnLst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036" y="0"/>
                      </a:cxn>
                      <a:cxn ang="0">
                        <a:pos x="949" y="85"/>
                      </a:cxn>
                      <a:cxn ang="0">
                        <a:pos x="0" y="85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9" name="Freeform 168"/>
                  <p:cNvSpPr>
                    <a:spLocks noChangeArrowheads="1"/>
                  </p:cNvSpPr>
                  <p:nvPr/>
                </p:nvSpPr>
                <p:spPr bwMode="auto">
                  <a:xfrm>
                    <a:off x="4046" y="2873"/>
                    <a:ext cx="20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7" y="0"/>
                      </a:cxn>
                      <a:cxn ang="0">
                        <a:pos x="87" y="257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184" name="Freeform 169"/>
              <p:cNvSpPr>
                <a:spLocks noChangeArrowheads="1"/>
              </p:cNvSpPr>
              <p:nvPr/>
            </p:nvSpPr>
            <p:spPr bwMode="auto">
              <a:xfrm>
                <a:off x="3823" y="2977"/>
                <a:ext cx="158" cy="27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696" y="0"/>
                  </a:cxn>
                  <a:cxn ang="0">
                    <a:pos x="522" y="119"/>
                  </a:cxn>
                  <a:cxn ang="0">
                    <a:pos x="0" y="119"/>
                  </a:cxn>
                  <a:cxn ang="0">
                    <a:pos x="174" y="0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grpSp>
          <p:nvGrpSpPr>
            <p:cNvPr id="164" name="Group 170"/>
            <p:cNvGrpSpPr>
              <a:grpSpLocks/>
            </p:cNvGrpSpPr>
            <p:nvPr/>
          </p:nvGrpSpPr>
          <p:grpSpPr bwMode="auto">
            <a:xfrm>
              <a:off x="4062" y="2873"/>
              <a:ext cx="379" cy="448"/>
              <a:chOff x="4062" y="2873"/>
              <a:chExt cx="379" cy="448"/>
            </a:xfrm>
          </p:grpSpPr>
          <p:grpSp>
            <p:nvGrpSpPr>
              <p:cNvPr id="172" name="Group 171"/>
              <p:cNvGrpSpPr>
                <a:grpSpLocks/>
              </p:cNvGrpSpPr>
              <p:nvPr/>
            </p:nvGrpSpPr>
            <p:grpSpPr bwMode="auto">
              <a:xfrm>
                <a:off x="4062" y="2873"/>
                <a:ext cx="379" cy="448"/>
                <a:chOff x="4062" y="2873"/>
                <a:chExt cx="379" cy="448"/>
              </a:xfrm>
            </p:grpSpPr>
            <p:grpSp>
              <p:nvGrpSpPr>
                <p:cNvPr id="175" name="Group 172"/>
                <p:cNvGrpSpPr>
                  <a:grpSpLocks/>
                </p:cNvGrpSpPr>
                <p:nvPr/>
              </p:nvGrpSpPr>
              <p:grpSpPr bwMode="auto">
                <a:xfrm>
                  <a:off x="4062" y="2944"/>
                  <a:ext cx="379" cy="377"/>
                  <a:chOff x="4062" y="2944"/>
                  <a:chExt cx="379" cy="377"/>
                </a:xfrm>
              </p:grpSpPr>
              <p:sp>
                <p:nvSpPr>
                  <p:cNvPr id="180" name="Freeform 173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415"/>
                      </a:cxn>
                      <a:cxn ang="0">
                        <a:pos x="414" y="0"/>
                      </a:cxn>
                      <a:cxn ang="0">
                        <a:pos x="1666" y="0"/>
                      </a:cxn>
                      <a:cxn ang="0">
                        <a:pos x="1666" y="1248"/>
                      </a:cxn>
                      <a:cxn ang="0">
                        <a:pos x="1250" y="1663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8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1" name="Freeform 174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94"/>
                  </a:xfrm>
                  <a:custGeom>
                    <a:avLst/>
                    <a:gdLst/>
                    <a:ahLst/>
                    <a:cxnLst>
                      <a:cxn ang="0">
                        <a:pos x="0" y="415"/>
                      </a:cxn>
                      <a:cxn ang="0">
                        <a:pos x="414" y="0"/>
                      </a:cxn>
                      <a:cxn ang="0">
                        <a:pos x="1666" y="0"/>
                      </a:cxn>
                      <a:cxn ang="0">
                        <a:pos x="1250" y="415"/>
                      </a:cxn>
                      <a:cxn ang="0">
                        <a:pos x="0" y="415"/>
                      </a:cxn>
                    </a:cxnLst>
                    <a:rect l="0" t="0" r="r" b="b"/>
                    <a:pathLst>
                      <a:path w="1667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2" name="Freeform 175"/>
                  <p:cNvSpPr>
                    <a:spLocks noChangeArrowheads="1"/>
                  </p:cNvSpPr>
                  <p:nvPr/>
                </p:nvSpPr>
                <p:spPr bwMode="auto">
                  <a:xfrm>
                    <a:off x="4346" y="2944"/>
                    <a:ext cx="95" cy="377"/>
                  </a:xfrm>
                  <a:custGeom>
                    <a:avLst/>
                    <a:gdLst/>
                    <a:ahLst/>
                    <a:cxnLst>
                      <a:cxn ang="0">
                        <a:pos x="0" y="1663"/>
                      </a:cxn>
                      <a:cxn ang="0">
                        <a:pos x="0" y="415"/>
                      </a:cxn>
                      <a:cxn ang="0">
                        <a:pos x="416" y="0"/>
                      </a:cxn>
                      <a:cxn ang="0">
                        <a:pos x="416" y="1248"/>
                      </a:cxn>
                      <a:cxn ang="0">
                        <a:pos x="0" y="1663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  <p:grpSp>
              <p:nvGrpSpPr>
                <p:cNvPr id="176" name="Group 176"/>
                <p:cNvGrpSpPr>
                  <a:grpSpLocks/>
                </p:cNvGrpSpPr>
                <p:nvPr/>
              </p:nvGrpSpPr>
              <p:grpSpPr bwMode="auto">
                <a:xfrm>
                  <a:off x="4148" y="2873"/>
                  <a:ext cx="292" cy="78"/>
                  <a:chOff x="4148" y="2873"/>
                  <a:chExt cx="292" cy="78"/>
                </a:xfrm>
              </p:grpSpPr>
              <p:sp>
                <p:nvSpPr>
                  <p:cNvPr id="177" name="Freeform 177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287" y="0"/>
                      </a:cxn>
                      <a:cxn ang="0">
                        <a:pos x="1287" y="257"/>
                      </a:cxn>
                      <a:cxn ang="0">
                        <a:pos x="1200" y="344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78" name="Freeform 178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20"/>
                  </a:xfrm>
                  <a:custGeom>
                    <a:avLst/>
                    <a:gdLst/>
                    <a:ahLst/>
                    <a:cxnLst>
                      <a:cxn ang="0">
                        <a:pos x="0" y="85"/>
                      </a:cxn>
                      <a:cxn ang="0">
                        <a:pos x="85" y="0"/>
                      </a:cxn>
                      <a:cxn ang="0">
                        <a:pos x="1287" y="0"/>
                      </a:cxn>
                      <a:cxn ang="0">
                        <a:pos x="1200" y="85"/>
                      </a:cxn>
                      <a:cxn ang="0">
                        <a:pos x="0" y="85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79" name="Freeform 179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873"/>
                    <a:ext cx="20" cy="78"/>
                  </a:xfrm>
                  <a:custGeom>
                    <a:avLst/>
                    <a:gdLst/>
                    <a:ahLst/>
                    <a:cxnLst>
                      <a:cxn ang="0">
                        <a:pos x="0" y="344"/>
                      </a:cxn>
                      <a:cxn ang="0">
                        <a:pos x="0" y="85"/>
                      </a:cxn>
                      <a:cxn ang="0">
                        <a:pos x="87" y="0"/>
                      </a:cxn>
                      <a:cxn ang="0">
                        <a:pos x="87" y="257"/>
                      </a:cxn>
                      <a:cxn ang="0">
                        <a:pos x="0" y="344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173" name="Oval 180"/>
              <p:cNvSpPr>
                <a:spLocks noChangeArrowheads="1"/>
              </p:cNvSpPr>
              <p:nvPr/>
            </p:nvSpPr>
            <p:spPr bwMode="auto">
              <a:xfrm>
                <a:off x="4177" y="2909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" name="Freeform 181"/>
              <p:cNvSpPr>
                <a:spLocks noChangeArrowheads="1"/>
              </p:cNvSpPr>
              <p:nvPr/>
            </p:nvSpPr>
            <p:spPr bwMode="auto">
              <a:xfrm>
                <a:off x="4109" y="3119"/>
                <a:ext cx="198" cy="84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764" y="0"/>
                  </a:cxn>
                  <a:cxn ang="0">
                    <a:pos x="873" y="108"/>
                  </a:cxn>
                  <a:cxn ang="0">
                    <a:pos x="873" y="262"/>
                  </a:cxn>
                  <a:cxn ang="0">
                    <a:pos x="764" y="370"/>
                  </a:cxn>
                  <a:cxn ang="0">
                    <a:pos x="107" y="370"/>
                  </a:cxn>
                  <a:cxn ang="0">
                    <a:pos x="0" y="262"/>
                  </a:cxn>
                  <a:cxn ang="0">
                    <a:pos x="0" y="108"/>
                  </a:cxn>
                  <a:cxn ang="0">
                    <a:pos x="107" y="0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65" name="Freeform 182"/>
            <p:cNvSpPr>
              <a:spLocks noChangeArrowheads="1"/>
            </p:cNvSpPr>
            <p:nvPr/>
          </p:nvSpPr>
          <p:spPr bwMode="auto">
            <a:xfrm>
              <a:off x="4626" y="3102"/>
              <a:ext cx="85" cy="191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375" y="0"/>
                </a:cxn>
                <a:cxn ang="0">
                  <a:pos x="101" y="842"/>
                </a:cxn>
                <a:cxn ang="0">
                  <a:pos x="0" y="842"/>
                </a:cxn>
                <a:cxn ang="0">
                  <a:pos x="273" y="0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6" name="AutoShape 183"/>
            <p:cNvSpPr>
              <a:spLocks noChangeArrowheads="1"/>
            </p:cNvSpPr>
            <p:nvPr/>
          </p:nvSpPr>
          <p:spPr bwMode="auto">
            <a:xfrm>
              <a:off x="4622" y="3102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7" name="AutoShape 184"/>
            <p:cNvSpPr>
              <a:spLocks noChangeArrowheads="1"/>
            </p:cNvSpPr>
            <p:nvPr/>
          </p:nvSpPr>
          <p:spPr bwMode="auto">
            <a:xfrm>
              <a:off x="4629" y="3183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8" name="AutoShape 185"/>
            <p:cNvSpPr>
              <a:spLocks noChangeArrowheads="1"/>
            </p:cNvSpPr>
            <p:nvPr/>
          </p:nvSpPr>
          <p:spPr bwMode="auto">
            <a:xfrm>
              <a:off x="4446" y="3183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69" name="Group 186"/>
            <p:cNvGrpSpPr>
              <a:grpSpLocks/>
            </p:cNvGrpSpPr>
            <p:nvPr/>
          </p:nvGrpSpPr>
          <p:grpSpPr bwMode="auto">
            <a:xfrm>
              <a:off x="4444" y="2930"/>
              <a:ext cx="194" cy="364"/>
              <a:chOff x="4444" y="2930"/>
              <a:chExt cx="194" cy="364"/>
            </a:xfrm>
          </p:grpSpPr>
          <p:sp>
            <p:nvSpPr>
              <p:cNvPr id="170" name="Oval 187"/>
              <p:cNvSpPr>
                <a:spLocks noChangeArrowheads="1"/>
              </p:cNvSpPr>
              <p:nvPr/>
            </p:nvSpPr>
            <p:spPr bwMode="auto">
              <a:xfrm>
                <a:off x="4520" y="2930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1" name="Freeform 188"/>
              <p:cNvSpPr>
                <a:spLocks noChangeArrowheads="1"/>
              </p:cNvSpPr>
              <p:nvPr/>
            </p:nvSpPr>
            <p:spPr bwMode="auto">
              <a:xfrm>
                <a:off x="4444" y="2998"/>
                <a:ext cx="194" cy="296"/>
              </a:xfrm>
              <a:custGeom>
                <a:avLst/>
                <a:gdLst/>
                <a:ahLst/>
                <a:cxnLst>
                  <a:cxn ang="0">
                    <a:pos x="8" y="606"/>
                  </a:cxn>
                  <a:cxn ang="0">
                    <a:pos x="4" y="619"/>
                  </a:cxn>
                  <a:cxn ang="0">
                    <a:pos x="0" y="641"/>
                  </a:cxn>
                  <a:cxn ang="0">
                    <a:pos x="0" y="663"/>
                  </a:cxn>
                  <a:cxn ang="0">
                    <a:pos x="8" y="685"/>
                  </a:cxn>
                  <a:cxn ang="0">
                    <a:pos x="17" y="704"/>
                  </a:cxn>
                  <a:cxn ang="0">
                    <a:pos x="35" y="722"/>
                  </a:cxn>
                  <a:cxn ang="0">
                    <a:pos x="53" y="731"/>
                  </a:cxn>
                  <a:cxn ang="0">
                    <a:pos x="70" y="735"/>
                  </a:cxn>
                  <a:cxn ang="0">
                    <a:pos x="92" y="735"/>
                  </a:cxn>
                  <a:cxn ang="0">
                    <a:pos x="559" y="1305"/>
                  </a:cxn>
                  <a:cxn ang="0">
                    <a:pos x="705" y="628"/>
                  </a:cxn>
                  <a:cxn ang="0">
                    <a:pos x="705" y="610"/>
                  </a:cxn>
                  <a:cxn ang="0">
                    <a:pos x="696" y="602"/>
                  </a:cxn>
                  <a:cxn ang="0">
                    <a:pos x="683" y="588"/>
                  </a:cxn>
                  <a:cxn ang="0">
                    <a:pos x="674" y="579"/>
                  </a:cxn>
                  <a:cxn ang="0">
                    <a:pos x="656" y="575"/>
                  </a:cxn>
                  <a:cxn ang="0">
                    <a:pos x="639" y="571"/>
                  </a:cxn>
                  <a:cxn ang="0">
                    <a:pos x="621" y="571"/>
                  </a:cxn>
                  <a:cxn ang="0">
                    <a:pos x="608" y="571"/>
                  </a:cxn>
                  <a:cxn ang="0">
                    <a:pos x="412" y="331"/>
                  </a:cxn>
                  <a:cxn ang="0">
                    <a:pos x="794" y="411"/>
                  </a:cxn>
                  <a:cxn ang="0">
                    <a:pos x="812" y="406"/>
                  </a:cxn>
                  <a:cxn ang="0">
                    <a:pos x="821" y="402"/>
                  </a:cxn>
                  <a:cxn ang="0">
                    <a:pos x="838" y="393"/>
                  </a:cxn>
                  <a:cxn ang="0">
                    <a:pos x="847" y="380"/>
                  </a:cxn>
                  <a:cxn ang="0">
                    <a:pos x="852" y="367"/>
                  </a:cxn>
                  <a:cxn ang="0">
                    <a:pos x="856" y="345"/>
                  </a:cxn>
                  <a:cxn ang="0">
                    <a:pos x="852" y="327"/>
                  </a:cxn>
                  <a:cxn ang="0">
                    <a:pos x="843" y="309"/>
                  </a:cxn>
                  <a:cxn ang="0">
                    <a:pos x="834" y="300"/>
                  </a:cxn>
                  <a:cxn ang="0">
                    <a:pos x="816" y="286"/>
                  </a:cxn>
                  <a:cxn ang="0">
                    <a:pos x="803" y="282"/>
                  </a:cxn>
                  <a:cxn ang="0">
                    <a:pos x="541" y="282"/>
                  </a:cxn>
                  <a:cxn ang="0">
                    <a:pos x="496" y="185"/>
                  </a:cxn>
                  <a:cxn ang="0">
                    <a:pos x="501" y="163"/>
                  </a:cxn>
                  <a:cxn ang="0">
                    <a:pos x="505" y="132"/>
                  </a:cxn>
                  <a:cxn ang="0">
                    <a:pos x="505" y="105"/>
                  </a:cxn>
                  <a:cxn ang="0">
                    <a:pos x="496" y="83"/>
                  </a:cxn>
                  <a:cxn ang="0">
                    <a:pos x="487" y="66"/>
                  </a:cxn>
                  <a:cxn ang="0">
                    <a:pos x="474" y="44"/>
                  </a:cxn>
                  <a:cxn ang="0">
                    <a:pos x="457" y="30"/>
                  </a:cxn>
                  <a:cxn ang="0">
                    <a:pos x="434" y="13"/>
                  </a:cxn>
                  <a:cxn ang="0">
                    <a:pos x="412" y="4"/>
                  </a:cxn>
                  <a:cxn ang="0">
                    <a:pos x="386" y="0"/>
                  </a:cxn>
                  <a:cxn ang="0">
                    <a:pos x="359" y="0"/>
                  </a:cxn>
                  <a:cxn ang="0">
                    <a:pos x="333" y="4"/>
                  </a:cxn>
                  <a:cxn ang="0">
                    <a:pos x="305" y="13"/>
                  </a:cxn>
                  <a:cxn ang="0">
                    <a:pos x="279" y="26"/>
                  </a:cxn>
                  <a:cxn ang="0">
                    <a:pos x="261" y="48"/>
                  </a:cxn>
                  <a:cxn ang="0">
                    <a:pos x="243" y="75"/>
                  </a:cxn>
                  <a:cxn ang="0">
                    <a:pos x="235" y="101"/>
                  </a:cxn>
                </a:cxnLst>
                <a:rect l="0" t="0" r="r" b="b"/>
                <a:pathLst>
                  <a:path w="857" h="1306">
                    <a:moveTo>
                      <a:pt x="235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3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9" y="735"/>
                    </a:lnTo>
                    <a:lnTo>
                      <a:pt x="559" y="1305"/>
                    </a:lnTo>
                    <a:lnTo>
                      <a:pt x="705" y="1305"/>
                    </a:lnTo>
                    <a:lnTo>
                      <a:pt x="705" y="628"/>
                    </a:lnTo>
                    <a:lnTo>
                      <a:pt x="705" y="619"/>
                    </a:lnTo>
                    <a:lnTo>
                      <a:pt x="705" y="610"/>
                    </a:lnTo>
                    <a:lnTo>
                      <a:pt x="700" y="606"/>
                    </a:lnTo>
                    <a:lnTo>
                      <a:pt x="696" y="602"/>
                    </a:lnTo>
                    <a:lnTo>
                      <a:pt x="692" y="597"/>
                    </a:lnTo>
                    <a:lnTo>
                      <a:pt x="683" y="588"/>
                    </a:lnTo>
                    <a:lnTo>
                      <a:pt x="678" y="584"/>
                    </a:lnTo>
                    <a:lnTo>
                      <a:pt x="674" y="579"/>
                    </a:lnTo>
                    <a:lnTo>
                      <a:pt x="665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9" y="571"/>
                    </a:lnTo>
                    <a:lnTo>
                      <a:pt x="630" y="571"/>
                    </a:lnTo>
                    <a:lnTo>
                      <a:pt x="621" y="571"/>
                    </a:lnTo>
                    <a:lnTo>
                      <a:pt x="617" y="571"/>
                    </a:lnTo>
                    <a:lnTo>
                      <a:pt x="608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</p:grpSp>
      <p:sp>
        <p:nvSpPr>
          <p:cNvPr id="193" name="Line 189"/>
          <p:cNvSpPr>
            <a:spLocks noChangeShapeType="1"/>
          </p:cNvSpPr>
          <p:nvPr/>
        </p:nvSpPr>
        <p:spPr bwMode="auto">
          <a:xfrm>
            <a:off x="381000" y="2782888"/>
            <a:ext cx="1588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" name="Text Box 190"/>
          <p:cNvSpPr txBox="1">
            <a:spLocks noChangeArrowheads="1"/>
          </p:cNvSpPr>
          <p:nvPr/>
        </p:nvSpPr>
        <p:spPr bwMode="auto">
          <a:xfrm>
            <a:off x="3865563" y="1998663"/>
            <a:ext cx="640944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Time</a:t>
            </a:r>
          </a:p>
        </p:txBody>
      </p:sp>
      <p:cxnSp>
        <p:nvCxnSpPr>
          <p:cNvPr id="212" name="Straight Connector 211"/>
          <p:cNvCxnSpPr/>
          <p:nvPr/>
        </p:nvCxnSpPr>
        <p:spPr bwMode="auto">
          <a:xfrm>
            <a:off x="1219200" y="2514600"/>
            <a:ext cx="533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 bwMode="auto">
          <a:xfrm>
            <a:off x="1752600" y="2514600"/>
            <a:ext cx="60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 bwMode="auto">
          <a:xfrm>
            <a:off x="2362200" y="2514600"/>
            <a:ext cx="457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 bwMode="auto">
          <a:xfrm>
            <a:off x="2819400" y="2514600"/>
            <a:ext cx="533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 bwMode="auto">
          <a:xfrm>
            <a:off x="3352800" y="2514600"/>
            <a:ext cx="60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 bwMode="auto">
          <a:xfrm>
            <a:off x="3962400" y="2514600"/>
            <a:ext cx="457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 bwMode="auto">
          <a:xfrm>
            <a:off x="4343400" y="2514600"/>
            <a:ext cx="533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 bwMode="auto">
          <a:xfrm>
            <a:off x="4876800" y="2514600"/>
            <a:ext cx="60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 bwMode="auto">
          <a:xfrm>
            <a:off x="5486400" y="2514600"/>
            <a:ext cx="457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 bwMode="auto">
          <a:xfrm>
            <a:off x="5943600" y="2514600"/>
            <a:ext cx="533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 bwMode="auto">
          <a:xfrm>
            <a:off x="6477000" y="2514600"/>
            <a:ext cx="60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 bwMode="auto">
          <a:xfrm>
            <a:off x="7086600" y="2514600"/>
            <a:ext cx="457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207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Traditional Pipeline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EB27-4224-4126-85B5-F3C3D36186C8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44E-C6C4-4C20-9499-4F1A2A62688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6788" y="3429000"/>
            <a:ext cx="3478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 marL="201613" marR="0" lvl="0" indent="-201613" algn="l" defTabSz="449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C0128"/>
              </a:buClr>
              <a:buSzTx/>
              <a:buFont typeface="Wingdings" pitchFamily="2" charset="2"/>
              <a:buChar char="u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GB" sz="2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Pipelined laundry takes 3.5 hours for 4 loads </a:t>
            </a:r>
            <a:endParaRPr kumimoji="0" lang="en-GB" sz="2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931863" y="3049586"/>
            <a:ext cx="522287" cy="539749"/>
            <a:chOff x="441" y="1516"/>
            <a:chExt cx="329" cy="340"/>
          </a:xfrm>
        </p:grpSpPr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441" y="1516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89" y="70"/>
                </a:cxn>
                <a:cxn ang="0">
                  <a:pos x="990" y="0"/>
                </a:cxn>
                <a:cxn ang="0">
                  <a:pos x="1349" y="0"/>
                </a:cxn>
                <a:cxn ang="0">
                  <a:pos x="950" y="370"/>
                </a:cxn>
                <a:cxn ang="0">
                  <a:pos x="1056" y="392"/>
                </a:cxn>
                <a:cxn ang="0">
                  <a:pos x="1162" y="436"/>
                </a:cxn>
                <a:cxn ang="0">
                  <a:pos x="1260" y="489"/>
                </a:cxn>
                <a:cxn ang="0">
                  <a:pos x="1335" y="556"/>
                </a:cxn>
                <a:cxn ang="0">
                  <a:pos x="1397" y="635"/>
                </a:cxn>
                <a:cxn ang="0">
                  <a:pos x="1437" y="728"/>
                </a:cxn>
                <a:cxn ang="0">
                  <a:pos x="1450" y="824"/>
                </a:cxn>
                <a:cxn ang="0">
                  <a:pos x="1432" y="925"/>
                </a:cxn>
                <a:cxn ang="0">
                  <a:pos x="1402" y="1005"/>
                </a:cxn>
                <a:cxn ang="0">
                  <a:pos x="1340" y="1089"/>
                </a:cxn>
                <a:cxn ang="0">
                  <a:pos x="1238" y="1177"/>
                </a:cxn>
                <a:cxn ang="0">
                  <a:pos x="1136" y="1230"/>
                </a:cxn>
                <a:cxn ang="0">
                  <a:pos x="1043" y="1265"/>
                </a:cxn>
                <a:cxn ang="0">
                  <a:pos x="950" y="1287"/>
                </a:cxn>
                <a:cxn ang="0">
                  <a:pos x="836" y="1296"/>
                </a:cxn>
                <a:cxn ang="0">
                  <a:pos x="539" y="1292"/>
                </a:cxn>
                <a:cxn ang="0">
                  <a:pos x="398" y="1265"/>
                </a:cxn>
                <a:cxn ang="0">
                  <a:pos x="248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4"/>
                </a:cxn>
                <a:cxn ang="0">
                  <a:pos x="61" y="622"/>
                </a:cxn>
                <a:cxn ang="0">
                  <a:pos x="154" y="520"/>
                </a:cxn>
                <a:cxn ang="0">
                  <a:pos x="279" y="436"/>
                </a:cxn>
                <a:cxn ang="0">
                  <a:pos x="451" y="379"/>
                </a:cxn>
                <a:cxn ang="0">
                  <a:pos x="176" y="17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03" y="1563"/>
              <a:ext cx="21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latin typeface="Calibri" pitchFamily="34" charset="0"/>
                </a:rPr>
                <a:t>A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919163" y="3900485"/>
            <a:ext cx="522287" cy="539749"/>
            <a:chOff x="433" y="2052"/>
            <a:chExt cx="329" cy="340"/>
          </a:xfrm>
        </p:grpSpPr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433" y="2052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90" y="70"/>
                </a:cxn>
                <a:cxn ang="0">
                  <a:pos x="990" y="0"/>
                </a:cxn>
                <a:cxn ang="0">
                  <a:pos x="1350" y="0"/>
                </a:cxn>
                <a:cxn ang="0">
                  <a:pos x="951" y="370"/>
                </a:cxn>
                <a:cxn ang="0">
                  <a:pos x="1058" y="392"/>
                </a:cxn>
                <a:cxn ang="0">
                  <a:pos x="1163" y="436"/>
                </a:cxn>
                <a:cxn ang="0">
                  <a:pos x="1260" y="489"/>
                </a:cxn>
                <a:cxn ang="0">
                  <a:pos x="1336" y="556"/>
                </a:cxn>
                <a:cxn ang="0">
                  <a:pos x="1398" y="635"/>
                </a:cxn>
                <a:cxn ang="0">
                  <a:pos x="1438" y="728"/>
                </a:cxn>
                <a:cxn ang="0">
                  <a:pos x="1451" y="824"/>
                </a:cxn>
                <a:cxn ang="0">
                  <a:pos x="1433" y="925"/>
                </a:cxn>
                <a:cxn ang="0">
                  <a:pos x="1403" y="1005"/>
                </a:cxn>
                <a:cxn ang="0">
                  <a:pos x="1341" y="1089"/>
                </a:cxn>
                <a:cxn ang="0">
                  <a:pos x="1238" y="1177"/>
                </a:cxn>
                <a:cxn ang="0">
                  <a:pos x="1137" y="1230"/>
                </a:cxn>
                <a:cxn ang="0">
                  <a:pos x="1044" y="1265"/>
                </a:cxn>
                <a:cxn ang="0">
                  <a:pos x="951" y="1287"/>
                </a:cxn>
                <a:cxn ang="0">
                  <a:pos x="836" y="1296"/>
                </a:cxn>
                <a:cxn ang="0">
                  <a:pos x="540" y="1292"/>
                </a:cxn>
                <a:cxn ang="0">
                  <a:pos x="397" y="1265"/>
                </a:cxn>
                <a:cxn ang="0">
                  <a:pos x="247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4"/>
                </a:cxn>
                <a:cxn ang="0">
                  <a:pos x="61" y="622"/>
                </a:cxn>
                <a:cxn ang="0">
                  <a:pos x="155" y="520"/>
                </a:cxn>
                <a:cxn ang="0">
                  <a:pos x="278" y="436"/>
                </a:cxn>
                <a:cxn ang="0">
                  <a:pos x="451" y="379"/>
                </a:cxn>
                <a:cxn ang="0">
                  <a:pos x="177" y="17"/>
                </a:cxn>
              </a:cxnLst>
              <a:rect l="0" t="0" r="r" b="b"/>
              <a:pathLst>
                <a:path w="1452" h="1297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8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40" y="1292"/>
                  </a:lnTo>
                  <a:lnTo>
                    <a:pt x="478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1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5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95" y="2099"/>
              <a:ext cx="206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latin typeface="Calibri" pitchFamily="34" charset="0"/>
                </a:rPr>
                <a:t>B</a:t>
              </a: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881063" y="4649784"/>
            <a:ext cx="522287" cy="539749"/>
            <a:chOff x="409" y="2524"/>
            <a:chExt cx="329" cy="340"/>
          </a:xfrm>
        </p:grpSpPr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409" y="2524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89" y="70"/>
                </a:cxn>
                <a:cxn ang="0">
                  <a:pos x="990" y="0"/>
                </a:cxn>
                <a:cxn ang="0">
                  <a:pos x="1349" y="0"/>
                </a:cxn>
                <a:cxn ang="0">
                  <a:pos x="950" y="370"/>
                </a:cxn>
                <a:cxn ang="0">
                  <a:pos x="1056" y="392"/>
                </a:cxn>
                <a:cxn ang="0">
                  <a:pos x="1162" y="436"/>
                </a:cxn>
                <a:cxn ang="0">
                  <a:pos x="1260" y="489"/>
                </a:cxn>
                <a:cxn ang="0">
                  <a:pos x="1335" y="556"/>
                </a:cxn>
                <a:cxn ang="0">
                  <a:pos x="1397" y="635"/>
                </a:cxn>
                <a:cxn ang="0">
                  <a:pos x="1437" y="728"/>
                </a:cxn>
                <a:cxn ang="0">
                  <a:pos x="1450" y="824"/>
                </a:cxn>
                <a:cxn ang="0">
                  <a:pos x="1432" y="925"/>
                </a:cxn>
                <a:cxn ang="0">
                  <a:pos x="1402" y="1005"/>
                </a:cxn>
                <a:cxn ang="0">
                  <a:pos x="1340" y="1089"/>
                </a:cxn>
                <a:cxn ang="0">
                  <a:pos x="1238" y="1177"/>
                </a:cxn>
                <a:cxn ang="0">
                  <a:pos x="1136" y="1230"/>
                </a:cxn>
                <a:cxn ang="0">
                  <a:pos x="1043" y="1265"/>
                </a:cxn>
                <a:cxn ang="0">
                  <a:pos x="950" y="1287"/>
                </a:cxn>
                <a:cxn ang="0">
                  <a:pos x="836" y="1296"/>
                </a:cxn>
                <a:cxn ang="0">
                  <a:pos x="539" y="1292"/>
                </a:cxn>
                <a:cxn ang="0">
                  <a:pos x="398" y="1265"/>
                </a:cxn>
                <a:cxn ang="0">
                  <a:pos x="248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4"/>
                </a:cxn>
                <a:cxn ang="0">
                  <a:pos x="61" y="622"/>
                </a:cxn>
                <a:cxn ang="0">
                  <a:pos x="154" y="520"/>
                </a:cxn>
                <a:cxn ang="0">
                  <a:pos x="279" y="436"/>
                </a:cxn>
                <a:cxn ang="0">
                  <a:pos x="451" y="379"/>
                </a:cxn>
                <a:cxn ang="0">
                  <a:pos x="176" y="17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71" y="2571"/>
              <a:ext cx="201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latin typeface="Calibri" pitchFamily="34" charset="0"/>
                </a:rPr>
                <a:t>C</a:t>
              </a:r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881063" y="5373684"/>
            <a:ext cx="522287" cy="539749"/>
            <a:chOff x="409" y="2980"/>
            <a:chExt cx="329" cy="340"/>
          </a:xfrm>
        </p:grpSpPr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409" y="2980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89" y="70"/>
                </a:cxn>
                <a:cxn ang="0">
                  <a:pos x="990" y="0"/>
                </a:cxn>
                <a:cxn ang="0">
                  <a:pos x="1349" y="0"/>
                </a:cxn>
                <a:cxn ang="0">
                  <a:pos x="950" y="370"/>
                </a:cxn>
                <a:cxn ang="0">
                  <a:pos x="1056" y="392"/>
                </a:cxn>
                <a:cxn ang="0">
                  <a:pos x="1162" y="436"/>
                </a:cxn>
                <a:cxn ang="0">
                  <a:pos x="1260" y="489"/>
                </a:cxn>
                <a:cxn ang="0">
                  <a:pos x="1335" y="556"/>
                </a:cxn>
                <a:cxn ang="0">
                  <a:pos x="1397" y="635"/>
                </a:cxn>
                <a:cxn ang="0">
                  <a:pos x="1437" y="728"/>
                </a:cxn>
                <a:cxn ang="0">
                  <a:pos x="1450" y="824"/>
                </a:cxn>
                <a:cxn ang="0">
                  <a:pos x="1432" y="925"/>
                </a:cxn>
                <a:cxn ang="0">
                  <a:pos x="1402" y="1005"/>
                </a:cxn>
                <a:cxn ang="0">
                  <a:pos x="1340" y="1089"/>
                </a:cxn>
                <a:cxn ang="0">
                  <a:pos x="1238" y="1177"/>
                </a:cxn>
                <a:cxn ang="0">
                  <a:pos x="1136" y="1230"/>
                </a:cxn>
                <a:cxn ang="0">
                  <a:pos x="1043" y="1265"/>
                </a:cxn>
                <a:cxn ang="0">
                  <a:pos x="950" y="1287"/>
                </a:cxn>
                <a:cxn ang="0">
                  <a:pos x="836" y="1296"/>
                </a:cxn>
                <a:cxn ang="0">
                  <a:pos x="539" y="1292"/>
                </a:cxn>
                <a:cxn ang="0">
                  <a:pos x="398" y="1265"/>
                </a:cxn>
                <a:cxn ang="0">
                  <a:pos x="248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4"/>
                </a:cxn>
                <a:cxn ang="0">
                  <a:pos x="61" y="622"/>
                </a:cxn>
                <a:cxn ang="0">
                  <a:pos x="154" y="520"/>
                </a:cxn>
                <a:cxn ang="0">
                  <a:pos x="279" y="436"/>
                </a:cxn>
                <a:cxn ang="0">
                  <a:pos x="451" y="379"/>
                </a:cxn>
                <a:cxn ang="0">
                  <a:pos x="176" y="17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71" y="3027"/>
              <a:ext cx="217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latin typeface="Calibri" pitchFamily="34" charset="0"/>
                </a:rPr>
                <a:t>D</a:t>
              </a:r>
            </a:p>
          </p:txBody>
        </p:sp>
      </p:grp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196975" y="1447800"/>
            <a:ext cx="730712" cy="46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latin typeface="Calibri" pitchFamily="34" charset="0"/>
              </a:rPr>
              <a:t>6 PM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566863" y="2039938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560513" y="1906588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428875" y="1460500"/>
            <a:ext cx="312329" cy="46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latin typeface="Calibri" pitchFamily="34" charset="0"/>
              </a:rPr>
              <a:t>7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495675" y="1460500"/>
            <a:ext cx="312329" cy="46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latin typeface="Calibri" pitchFamily="34" charset="0"/>
              </a:rPr>
              <a:t>8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511675" y="1460500"/>
            <a:ext cx="312329" cy="46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latin typeface="Calibri" pitchFamily="34" charset="0"/>
              </a:rPr>
              <a:t>9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451475" y="1473200"/>
            <a:ext cx="442171" cy="46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latin typeface="Calibri" pitchFamily="34" charset="0"/>
              </a:rPr>
              <a:t>10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543675" y="1460500"/>
            <a:ext cx="442171" cy="46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latin typeface="Calibri" pitchFamily="34" charset="0"/>
              </a:rPr>
              <a:t>11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329488" y="1447800"/>
            <a:ext cx="1153135" cy="46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latin typeface="Calibri" pitchFamily="34" charset="0"/>
              </a:rPr>
              <a:t>Midnight</a:t>
            </a: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1604963" y="2947988"/>
            <a:ext cx="3489325" cy="2932112"/>
            <a:chOff x="865" y="1452"/>
            <a:chExt cx="2198" cy="1847"/>
          </a:xfrm>
        </p:grpSpPr>
        <p:grpSp>
          <p:nvGrpSpPr>
            <p:cNvPr id="30" name="Group 26"/>
            <p:cNvGrpSpPr>
              <a:grpSpLocks/>
            </p:cNvGrpSpPr>
            <p:nvPr/>
          </p:nvGrpSpPr>
          <p:grpSpPr bwMode="auto">
            <a:xfrm>
              <a:off x="865" y="1452"/>
              <a:ext cx="967" cy="448"/>
              <a:chOff x="865" y="1452"/>
              <a:chExt cx="967" cy="448"/>
            </a:xfrm>
          </p:grpSpPr>
          <p:grpSp>
            <p:nvGrpSpPr>
              <p:cNvPr id="124" name="Group 27"/>
              <p:cNvGrpSpPr>
                <a:grpSpLocks/>
              </p:cNvGrpSpPr>
              <p:nvPr/>
            </p:nvGrpSpPr>
            <p:grpSpPr bwMode="auto">
              <a:xfrm>
                <a:off x="865" y="1452"/>
                <a:ext cx="305" cy="448"/>
                <a:chOff x="865" y="1452"/>
                <a:chExt cx="305" cy="448"/>
              </a:xfrm>
            </p:grpSpPr>
            <p:grpSp>
              <p:nvGrpSpPr>
                <p:cNvPr id="144" name="Group 28"/>
                <p:cNvGrpSpPr>
                  <a:grpSpLocks/>
                </p:cNvGrpSpPr>
                <p:nvPr/>
              </p:nvGrpSpPr>
              <p:grpSpPr bwMode="auto">
                <a:xfrm>
                  <a:off x="865" y="1452"/>
                  <a:ext cx="305" cy="448"/>
                  <a:chOff x="865" y="1452"/>
                  <a:chExt cx="305" cy="448"/>
                </a:xfrm>
              </p:grpSpPr>
              <p:grpSp>
                <p:nvGrpSpPr>
                  <p:cNvPr id="146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865" y="1523"/>
                    <a:ext cx="305" cy="377"/>
                    <a:chOff x="865" y="1523"/>
                    <a:chExt cx="305" cy="377"/>
                  </a:xfrm>
                </p:grpSpPr>
                <p:sp>
                  <p:nvSpPr>
                    <p:cNvPr id="151" name="Freeform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345" y="1326"/>
                        </a:cxn>
                        <a:cxn ang="0">
                          <a:pos x="1008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52" name="Freeform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5" y="1523"/>
                      <a:ext cx="305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008" y="336"/>
                        </a:cxn>
                        <a:cxn ang="0">
                          <a:pos x="0" y="336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53" name="Freeform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3" y="1523"/>
                      <a:ext cx="77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7" y="0"/>
                        </a:cxn>
                        <a:cxn ang="0">
                          <a:pos x="337" y="1326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4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935" y="1452"/>
                    <a:ext cx="235" cy="78"/>
                    <a:chOff x="935" y="1452"/>
                    <a:chExt cx="235" cy="78"/>
                  </a:xfrm>
                </p:grpSpPr>
                <p:sp>
                  <p:nvSpPr>
                    <p:cNvPr id="148" name="Freeform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7" y="0"/>
                        </a:cxn>
                        <a:cxn ang="0">
                          <a:pos x="1037" y="257"/>
                        </a:cxn>
                        <a:cxn ang="0">
                          <a:pos x="950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49" name="Freeform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5" y="1452"/>
                      <a:ext cx="235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7" y="0"/>
                        </a:cxn>
                        <a:cxn ang="0">
                          <a:pos x="950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50" name="Freeform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0" y="1452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45" name="Freeform 37"/>
                <p:cNvSpPr>
                  <a:spLocks noChangeArrowheads="1"/>
                </p:cNvSpPr>
                <p:nvPr/>
              </p:nvSpPr>
              <p:spPr bwMode="auto">
                <a:xfrm>
                  <a:off x="927" y="1556"/>
                  <a:ext cx="158" cy="27"/>
                </a:xfrm>
                <a:custGeom>
                  <a:avLst/>
                  <a:gdLst/>
                  <a:ahLst/>
                  <a:cxnLst>
                    <a:cxn ang="0">
                      <a:pos x="173" y="0"/>
                    </a:cxn>
                    <a:cxn ang="0">
                      <a:pos x="697" y="0"/>
                    </a:cxn>
                    <a:cxn ang="0">
                      <a:pos x="522" y="120"/>
                    </a:cxn>
                    <a:cxn ang="0">
                      <a:pos x="0" y="120"/>
                    </a:cxn>
                    <a:cxn ang="0">
                      <a:pos x="173" y="0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5" name="Group 38"/>
              <p:cNvGrpSpPr>
                <a:grpSpLocks/>
              </p:cNvGrpSpPr>
              <p:nvPr/>
            </p:nvGrpSpPr>
            <p:grpSpPr bwMode="auto">
              <a:xfrm>
                <a:off x="1166" y="1452"/>
                <a:ext cx="379" cy="448"/>
                <a:chOff x="1166" y="1452"/>
                <a:chExt cx="379" cy="448"/>
              </a:xfrm>
            </p:grpSpPr>
            <p:grpSp>
              <p:nvGrpSpPr>
                <p:cNvPr id="133" name="Group 39"/>
                <p:cNvGrpSpPr>
                  <a:grpSpLocks/>
                </p:cNvGrpSpPr>
                <p:nvPr/>
              </p:nvGrpSpPr>
              <p:grpSpPr bwMode="auto">
                <a:xfrm>
                  <a:off x="1166" y="1452"/>
                  <a:ext cx="379" cy="448"/>
                  <a:chOff x="1166" y="1452"/>
                  <a:chExt cx="379" cy="448"/>
                </a:xfrm>
              </p:grpSpPr>
              <p:grpSp>
                <p:nvGrpSpPr>
                  <p:cNvPr id="136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166" y="1523"/>
                    <a:ext cx="379" cy="377"/>
                    <a:chOff x="1166" y="1523"/>
                    <a:chExt cx="379" cy="377"/>
                  </a:xfrm>
                </p:grpSpPr>
                <p:sp>
                  <p:nvSpPr>
                    <p:cNvPr id="141" name="Freeform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667" y="1247"/>
                        </a:cxn>
                        <a:cxn ang="0">
                          <a:pos x="1251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42" name="Freeform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66" y="1523"/>
                      <a:ext cx="3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251" y="415"/>
                        </a:cxn>
                        <a:cxn ang="0">
                          <a:pos x="0" y="415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43" name="Freeform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1523"/>
                      <a:ext cx="9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6" y="0"/>
                        </a:cxn>
                        <a:cxn ang="0">
                          <a:pos x="416" y="1247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3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252" y="1452"/>
                    <a:ext cx="292" cy="78"/>
                    <a:chOff x="1252" y="1452"/>
                    <a:chExt cx="292" cy="78"/>
                  </a:xfrm>
                </p:grpSpPr>
                <p:sp>
                  <p:nvSpPr>
                    <p:cNvPr id="138" name="Freeform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88" y="257"/>
                        </a:cxn>
                        <a:cxn ang="0">
                          <a:pos x="1201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39" name="Freeform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2" y="1452"/>
                      <a:ext cx="292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01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40" name="Freeform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" y="1452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34" name="Oval 48"/>
                <p:cNvSpPr>
                  <a:spLocks noChangeArrowheads="1"/>
                </p:cNvSpPr>
                <p:nvPr/>
              </p:nvSpPr>
              <p:spPr bwMode="auto">
                <a:xfrm>
                  <a:off x="1281" y="14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5" name="Freeform 49"/>
                <p:cNvSpPr>
                  <a:spLocks noChangeArrowheads="1"/>
                </p:cNvSpPr>
                <p:nvPr/>
              </p:nvSpPr>
              <p:spPr bwMode="auto">
                <a:xfrm>
                  <a:off x="1213" y="1698"/>
                  <a:ext cx="198" cy="84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764" y="0"/>
                    </a:cxn>
                    <a:cxn ang="0">
                      <a:pos x="873" y="108"/>
                    </a:cxn>
                    <a:cxn ang="0">
                      <a:pos x="873" y="262"/>
                    </a:cxn>
                    <a:cxn ang="0">
                      <a:pos x="764" y="370"/>
                    </a:cxn>
                    <a:cxn ang="0">
                      <a:pos x="107" y="370"/>
                    </a:cxn>
                    <a:cxn ang="0">
                      <a:pos x="0" y="262"/>
                    </a:cxn>
                    <a:cxn ang="0">
                      <a:pos x="0" y="108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26" name="Freeform 50"/>
              <p:cNvSpPr>
                <a:spLocks noChangeArrowheads="1"/>
              </p:cNvSpPr>
              <p:nvPr/>
            </p:nvSpPr>
            <p:spPr bwMode="auto">
              <a:xfrm>
                <a:off x="1730" y="1681"/>
                <a:ext cx="85" cy="191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375" y="0"/>
                  </a:cxn>
                  <a:cxn ang="0">
                    <a:pos x="101" y="842"/>
                  </a:cxn>
                  <a:cxn ang="0">
                    <a:pos x="0" y="842"/>
                  </a:cxn>
                  <a:cxn ang="0">
                    <a:pos x="273" y="0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7" name="AutoShape 51"/>
              <p:cNvSpPr>
                <a:spLocks noChangeArrowheads="1"/>
              </p:cNvSpPr>
              <p:nvPr/>
            </p:nvSpPr>
            <p:spPr bwMode="auto">
              <a:xfrm>
                <a:off x="1726" y="16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8" name="AutoShape 52"/>
              <p:cNvSpPr>
                <a:spLocks noChangeArrowheads="1"/>
              </p:cNvSpPr>
              <p:nvPr/>
            </p:nvSpPr>
            <p:spPr bwMode="auto">
              <a:xfrm>
                <a:off x="1733" y="17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9" name="AutoShape 53"/>
              <p:cNvSpPr>
                <a:spLocks noChangeArrowheads="1"/>
              </p:cNvSpPr>
              <p:nvPr/>
            </p:nvSpPr>
            <p:spPr bwMode="auto">
              <a:xfrm>
                <a:off x="1550" y="17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30" name="Group 54"/>
              <p:cNvGrpSpPr>
                <a:grpSpLocks/>
              </p:cNvGrpSpPr>
              <p:nvPr/>
            </p:nvGrpSpPr>
            <p:grpSpPr bwMode="auto">
              <a:xfrm>
                <a:off x="1548" y="1509"/>
                <a:ext cx="194" cy="364"/>
                <a:chOff x="1548" y="1509"/>
                <a:chExt cx="194" cy="364"/>
              </a:xfrm>
            </p:grpSpPr>
            <p:sp>
              <p:nvSpPr>
                <p:cNvPr id="131" name="Oval 55"/>
                <p:cNvSpPr>
                  <a:spLocks noChangeArrowheads="1"/>
                </p:cNvSpPr>
                <p:nvPr/>
              </p:nvSpPr>
              <p:spPr bwMode="auto">
                <a:xfrm>
                  <a:off x="1624" y="15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2" name="Freeform 56"/>
                <p:cNvSpPr>
                  <a:spLocks noChangeArrowheads="1"/>
                </p:cNvSpPr>
                <p:nvPr/>
              </p:nvSpPr>
              <p:spPr bwMode="auto">
                <a:xfrm>
                  <a:off x="1548" y="1577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8" y="605"/>
                    </a:cxn>
                    <a:cxn ang="0">
                      <a:pos x="4" y="618"/>
                    </a:cxn>
                    <a:cxn ang="0">
                      <a:pos x="0" y="640"/>
                    </a:cxn>
                    <a:cxn ang="0">
                      <a:pos x="0" y="662"/>
                    </a:cxn>
                    <a:cxn ang="0">
                      <a:pos x="8" y="684"/>
                    </a:cxn>
                    <a:cxn ang="0">
                      <a:pos x="17" y="703"/>
                    </a:cxn>
                    <a:cxn ang="0">
                      <a:pos x="35" y="721"/>
                    </a:cxn>
                    <a:cxn ang="0">
                      <a:pos x="52" y="730"/>
                    </a:cxn>
                    <a:cxn ang="0">
                      <a:pos x="70" y="734"/>
                    </a:cxn>
                    <a:cxn ang="0">
                      <a:pos x="92" y="734"/>
                    </a:cxn>
                    <a:cxn ang="0">
                      <a:pos x="558" y="1304"/>
                    </a:cxn>
                    <a:cxn ang="0">
                      <a:pos x="704" y="627"/>
                    </a:cxn>
                    <a:cxn ang="0">
                      <a:pos x="704" y="609"/>
                    </a:cxn>
                    <a:cxn ang="0">
                      <a:pos x="695" y="601"/>
                    </a:cxn>
                    <a:cxn ang="0">
                      <a:pos x="682" y="587"/>
                    </a:cxn>
                    <a:cxn ang="0">
                      <a:pos x="673" y="578"/>
                    </a:cxn>
                    <a:cxn ang="0">
                      <a:pos x="656" y="574"/>
                    </a:cxn>
                    <a:cxn ang="0">
                      <a:pos x="638" y="570"/>
                    </a:cxn>
                    <a:cxn ang="0">
                      <a:pos x="620" y="570"/>
                    </a:cxn>
                    <a:cxn ang="0">
                      <a:pos x="607" y="570"/>
                    </a:cxn>
                    <a:cxn ang="0">
                      <a:pos x="412" y="331"/>
                    </a:cxn>
                    <a:cxn ang="0">
                      <a:pos x="793" y="411"/>
                    </a:cxn>
                    <a:cxn ang="0">
                      <a:pos x="811" y="406"/>
                    </a:cxn>
                    <a:cxn ang="0">
                      <a:pos x="820" y="402"/>
                    </a:cxn>
                    <a:cxn ang="0">
                      <a:pos x="837" y="393"/>
                    </a:cxn>
                    <a:cxn ang="0">
                      <a:pos x="846" y="380"/>
                    </a:cxn>
                    <a:cxn ang="0">
                      <a:pos x="851" y="367"/>
                    </a:cxn>
                    <a:cxn ang="0">
                      <a:pos x="855" y="345"/>
                    </a:cxn>
                    <a:cxn ang="0">
                      <a:pos x="851" y="327"/>
                    </a:cxn>
                    <a:cxn ang="0">
                      <a:pos x="842" y="309"/>
                    </a:cxn>
                    <a:cxn ang="0">
                      <a:pos x="833" y="300"/>
                    </a:cxn>
                    <a:cxn ang="0">
                      <a:pos x="815" y="286"/>
                    </a:cxn>
                    <a:cxn ang="0">
                      <a:pos x="802" y="282"/>
                    </a:cxn>
                    <a:cxn ang="0">
                      <a:pos x="541" y="282"/>
                    </a:cxn>
                    <a:cxn ang="0">
                      <a:pos x="496" y="185"/>
                    </a:cxn>
                    <a:cxn ang="0">
                      <a:pos x="500" y="163"/>
                    </a:cxn>
                    <a:cxn ang="0">
                      <a:pos x="505" y="132"/>
                    </a:cxn>
                    <a:cxn ang="0">
                      <a:pos x="505" y="105"/>
                    </a:cxn>
                    <a:cxn ang="0">
                      <a:pos x="496" y="83"/>
                    </a:cxn>
                    <a:cxn ang="0">
                      <a:pos x="487" y="66"/>
                    </a:cxn>
                    <a:cxn ang="0">
                      <a:pos x="474" y="44"/>
                    </a:cxn>
                    <a:cxn ang="0">
                      <a:pos x="456" y="30"/>
                    </a:cxn>
                    <a:cxn ang="0">
                      <a:pos x="434" y="13"/>
                    </a:cxn>
                    <a:cxn ang="0">
                      <a:pos x="412" y="4"/>
                    </a:cxn>
                    <a:cxn ang="0">
                      <a:pos x="385" y="0"/>
                    </a:cxn>
                    <a:cxn ang="0">
                      <a:pos x="359" y="0"/>
                    </a:cxn>
                    <a:cxn ang="0">
                      <a:pos x="332" y="4"/>
                    </a:cxn>
                    <a:cxn ang="0">
                      <a:pos x="305" y="13"/>
                    </a:cxn>
                    <a:cxn ang="0">
                      <a:pos x="278" y="26"/>
                    </a:cxn>
                    <a:cxn ang="0">
                      <a:pos x="261" y="48"/>
                    </a:cxn>
                    <a:cxn ang="0">
                      <a:pos x="243" y="75"/>
                    </a:cxn>
                    <a:cxn ang="0">
                      <a:pos x="234" y="101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31" name="Group 57"/>
            <p:cNvGrpSpPr>
              <a:grpSpLocks/>
            </p:cNvGrpSpPr>
            <p:nvPr/>
          </p:nvGrpSpPr>
          <p:grpSpPr bwMode="auto">
            <a:xfrm>
              <a:off x="1265" y="1916"/>
              <a:ext cx="967" cy="448"/>
              <a:chOff x="1265" y="1916"/>
              <a:chExt cx="967" cy="448"/>
            </a:xfrm>
          </p:grpSpPr>
          <p:grpSp>
            <p:nvGrpSpPr>
              <p:cNvPr id="94" name="Group 58"/>
              <p:cNvGrpSpPr>
                <a:grpSpLocks/>
              </p:cNvGrpSpPr>
              <p:nvPr/>
            </p:nvGrpSpPr>
            <p:grpSpPr bwMode="auto">
              <a:xfrm>
                <a:off x="1265" y="1916"/>
                <a:ext cx="306" cy="448"/>
                <a:chOff x="1265" y="1916"/>
                <a:chExt cx="306" cy="448"/>
              </a:xfrm>
            </p:grpSpPr>
            <p:grpSp>
              <p:nvGrpSpPr>
                <p:cNvPr id="114" name="Group 59"/>
                <p:cNvGrpSpPr>
                  <a:grpSpLocks/>
                </p:cNvGrpSpPr>
                <p:nvPr/>
              </p:nvGrpSpPr>
              <p:grpSpPr bwMode="auto">
                <a:xfrm>
                  <a:off x="1265" y="1916"/>
                  <a:ext cx="306" cy="448"/>
                  <a:chOff x="1265" y="1916"/>
                  <a:chExt cx="306" cy="448"/>
                </a:xfrm>
              </p:grpSpPr>
              <p:grpSp>
                <p:nvGrpSpPr>
                  <p:cNvPr id="116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265" y="1987"/>
                    <a:ext cx="306" cy="377"/>
                    <a:chOff x="1265" y="1987"/>
                    <a:chExt cx="306" cy="377"/>
                  </a:xfrm>
                </p:grpSpPr>
                <p:sp>
                  <p:nvSpPr>
                    <p:cNvPr id="121" name="Freeform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3"/>
                        </a:cxn>
                        <a:cxn ang="0">
                          <a:pos x="0" y="335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345" y="1326"/>
                        </a:cxn>
                        <a:cxn ang="0">
                          <a:pos x="1008" y="1663"/>
                        </a:cxn>
                        <a:cxn ang="0">
                          <a:pos x="0" y="166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22" name="Freeform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65" y="1987"/>
                      <a:ext cx="305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5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008" y="335"/>
                        </a:cxn>
                        <a:cxn ang="0">
                          <a:pos x="0" y="335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23" name="Freeform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94" y="1987"/>
                      <a:ext cx="77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3"/>
                        </a:cxn>
                        <a:cxn ang="0">
                          <a:pos x="0" y="335"/>
                        </a:cxn>
                        <a:cxn ang="0">
                          <a:pos x="337" y="0"/>
                        </a:cxn>
                        <a:cxn ang="0">
                          <a:pos x="337" y="1326"/>
                        </a:cxn>
                        <a:cxn ang="0">
                          <a:pos x="0" y="1663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17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1335" y="1916"/>
                    <a:ext cx="235" cy="78"/>
                    <a:chOff x="1335" y="1916"/>
                    <a:chExt cx="235" cy="78"/>
                  </a:xfrm>
                </p:grpSpPr>
                <p:sp>
                  <p:nvSpPr>
                    <p:cNvPr id="118" name="Freeform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7" y="0"/>
                        </a:cxn>
                        <a:cxn ang="0">
                          <a:pos x="1037" y="257"/>
                        </a:cxn>
                        <a:cxn ang="0">
                          <a:pos x="950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9" name="Freeform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1916"/>
                      <a:ext cx="235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7" y="0"/>
                        </a:cxn>
                        <a:cxn ang="0">
                          <a:pos x="950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20" name="Freeform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50" y="1916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15" name="Freeform 68"/>
                <p:cNvSpPr>
                  <a:spLocks noChangeArrowheads="1"/>
                </p:cNvSpPr>
                <p:nvPr/>
              </p:nvSpPr>
              <p:spPr bwMode="auto">
                <a:xfrm>
                  <a:off x="1327" y="2020"/>
                  <a:ext cx="158" cy="27"/>
                </a:xfrm>
                <a:custGeom>
                  <a:avLst/>
                  <a:gdLst/>
                  <a:ahLst/>
                  <a:cxnLst>
                    <a:cxn ang="0">
                      <a:pos x="173" y="0"/>
                    </a:cxn>
                    <a:cxn ang="0">
                      <a:pos x="697" y="0"/>
                    </a:cxn>
                    <a:cxn ang="0">
                      <a:pos x="522" y="119"/>
                    </a:cxn>
                    <a:cxn ang="0">
                      <a:pos x="0" y="119"/>
                    </a:cxn>
                    <a:cxn ang="0">
                      <a:pos x="173" y="0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95" name="Group 69"/>
              <p:cNvGrpSpPr>
                <a:grpSpLocks/>
              </p:cNvGrpSpPr>
              <p:nvPr/>
            </p:nvGrpSpPr>
            <p:grpSpPr bwMode="auto">
              <a:xfrm>
                <a:off x="1566" y="1916"/>
                <a:ext cx="379" cy="448"/>
                <a:chOff x="1566" y="1916"/>
                <a:chExt cx="379" cy="448"/>
              </a:xfrm>
            </p:grpSpPr>
            <p:grpSp>
              <p:nvGrpSpPr>
                <p:cNvPr id="103" name="Group 70"/>
                <p:cNvGrpSpPr>
                  <a:grpSpLocks/>
                </p:cNvGrpSpPr>
                <p:nvPr/>
              </p:nvGrpSpPr>
              <p:grpSpPr bwMode="auto">
                <a:xfrm>
                  <a:off x="1566" y="1916"/>
                  <a:ext cx="379" cy="448"/>
                  <a:chOff x="1566" y="1916"/>
                  <a:chExt cx="379" cy="448"/>
                </a:xfrm>
              </p:grpSpPr>
              <p:grpSp>
                <p:nvGrpSpPr>
                  <p:cNvPr id="10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1566" y="1987"/>
                    <a:ext cx="379" cy="377"/>
                    <a:chOff x="1566" y="1987"/>
                    <a:chExt cx="379" cy="377"/>
                  </a:xfrm>
                </p:grpSpPr>
                <p:sp>
                  <p:nvSpPr>
                    <p:cNvPr id="111" name="Freeform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3"/>
                        </a:cxn>
                        <a:cxn ang="0">
                          <a:pos x="0" y="414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667" y="1247"/>
                        </a:cxn>
                        <a:cxn ang="0">
                          <a:pos x="1251" y="1663"/>
                        </a:cxn>
                        <a:cxn ang="0">
                          <a:pos x="0" y="166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2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6" y="1987"/>
                      <a:ext cx="3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4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251" y="414"/>
                        </a:cxn>
                        <a:cxn ang="0">
                          <a:pos x="0" y="414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3" name="Freeform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50" y="1987"/>
                      <a:ext cx="9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3"/>
                        </a:cxn>
                        <a:cxn ang="0">
                          <a:pos x="0" y="414"/>
                        </a:cxn>
                        <a:cxn ang="0">
                          <a:pos x="416" y="0"/>
                        </a:cxn>
                        <a:cxn ang="0">
                          <a:pos x="416" y="1247"/>
                        </a:cxn>
                        <a:cxn ang="0">
                          <a:pos x="0" y="1663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07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652" y="1916"/>
                    <a:ext cx="292" cy="78"/>
                    <a:chOff x="1652" y="1916"/>
                    <a:chExt cx="292" cy="78"/>
                  </a:xfrm>
                </p:grpSpPr>
                <p:sp>
                  <p:nvSpPr>
                    <p:cNvPr id="108" name="Freeform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88" y="257"/>
                        </a:cxn>
                        <a:cxn ang="0">
                          <a:pos x="1201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09" name="Freeform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2" y="1916"/>
                      <a:ext cx="292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01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0" name="Freeform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4" y="1916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04" name="Oval 79"/>
                <p:cNvSpPr>
                  <a:spLocks noChangeArrowheads="1"/>
                </p:cNvSpPr>
                <p:nvPr/>
              </p:nvSpPr>
              <p:spPr bwMode="auto">
                <a:xfrm>
                  <a:off x="1681" y="19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5" name="Freeform 80"/>
                <p:cNvSpPr>
                  <a:spLocks noChangeArrowheads="1"/>
                </p:cNvSpPr>
                <p:nvPr/>
              </p:nvSpPr>
              <p:spPr bwMode="auto">
                <a:xfrm>
                  <a:off x="1613" y="2162"/>
                  <a:ext cx="198" cy="84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764" y="0"/>
                    </a:cxn>
                    <a:cxn ang="0">
                      <a:pos x="873" y="108"/>
                    </a:cxn>
                    <a:cxn ang="0">
                      <a:pos x="873" y="262"/>
                    </a:cxn>
                    <a:cxn ang="0">
                      <a:pos x="764" y="370"/>
                    </a:cxn>
                    <a:cxn ang="0">
                      <a:pos x="107" y="370"/>
                    </a:cxn>
                    <a:cxn ang="0">
                      <a:pos x="0" y="262"/>
                    </a:cxn>
                    <a:cxn ang="0">
                      <a:pos x="0" y="108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96" name="Freeform 81"/>
              <p:cNvSpPr>
                <a:spLocks noChangeArrowheads="1"/>
              </p:cNvSpPr>
              <p:nvPr/>
            </p:nvSpPr>
            <p:spPr bwMode="auto">
              <a:xfrm>
                <a:off x="2130" y="2145"/>
                <a:ext cx="85" cy="191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375" y="0"/>
                  </a:cxn>
                  <a:cxn ang="0">
                    <a:pos x="101" y="842"/>
                  </a:cxn>
                  <a:cxn ang="0">
                    <a:pos x="0" y="842"/>
                  </a:cxn>
                  <a:cxn ang="0">
                    <a:pos x="273" y="0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7" name="AutoShape 82"/>
              <p:cNvSpPr>
                <a:spLocks noChangeArrowheads="1"/>
              </p:cNvSpPr>
              <p:nvPr/>
            </p:nvSpPr>
            <p:spPr bwMode="auto">
              <a:xfrm>
                <a:off x="2126" y="21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8" name="AutoShape 83"/>
              <p:cNvSpPr>
                <a:spLocks noChangeArrowheads="1"/>
              </p:cNvSpPr>
              <p:nvPr/>
            </p:nvSpPr>
            <p:spPr bwMode="auto">
              <a:xfrm>
                <a:off x="2133" y="22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9" name="AutoShape 84"/>
              <p:cNvSpPr>
                <a:spLocks noChangeArrowheads="1"/>
              </p:cNvSpPr>
              <p:nvPr/>
            </p:nvSpPr>
            <p:spPr bwMode="auto">
              <a:xfrm>
                <a:off x="1950" y="22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00" name="Group 85"/>
              <p:cNvGrpSpPr>
                <a:grpSpLocks/>
              </p:cNvGrpSpPr>
              <p:nvPr/>
            </p:nvGrpSpPr>
            <p:grpSpPr bwMode="auto">
              <a:xfrm>
                <a:off x="1948" y="1973"/>
                <a:ext cx="194" cy="364"/>
                <a:chOff x="1948" y="1973"/>
                <a:chExt cx="194" cy="364"/>
              </a:xfrm>
            </p:grpSpPr>
            <p:sp>
              <p:nvSpPr>
                <p:cNvPr id="101" name="Oval 86"/>
                <p:cNvSpPr>
                  <a:spLocks noChangeArrowheads="1"/>
                </p:cNvSpPr>
                <p:nvPr/>
              </p:nvSpPr>
              <p:spPr bwMode="auto">
                <a:xfrm>
                  <a:off x="2024" y="19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2" name="Freeform 87"/>
                <p:cNvSpPr>
                  <a:spLocks noChangeArrowheads="1"/>
                </p:cNvSpPr>
                <p:nvPr/>
              </p:nvSpPr>
              <p:spPr bwMode="auto">
                <a:xfrm>
                  <a:off x="1948" y="204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8" y="605"/>
                    </a:cxn>
                    <a:cxn ang="0">
                      <a:pos x="4" y="618"/>
                    </a:cxn>
                    <a:cxn ang="0">
                      <a:pos x="0" y="640"/>
                    </a:cxn>
                    <a:cxn ang="0">
                      <a:pos x="0" y="662"/>
                    </a:cxn>
                    <a:cxn ang="0">
                      <a:pos x="8" y="684"/>
                    </a:cxn>
                    <a:cxn ang="0">
                      <a:pos x="17" y="703"/>
                    </a:cxn>
                    <a:cxn ang="0">
                      <a:pos x="35" y="721"/>
                    </a:cxn>
                    <a:cxn ang="0">
                      <a:pos x="53" y="730"/>
                    </a:cxn>
                    <a:cxn ang="0">
                      <a:pos x="70" y="734"/>
                    </a:cxn>
                    <a:cxn ang="0">
                      <a:pos x="92" y="734"/>
                    </a:cxn>
                    <a:cxn ang="0">
                      <a:pos x="559" y="1304"/>
                    </a:cxn>
                    <a:cxn ang="0">
                      <a:pos x="705" y="627"/>
                    </a:cxn>
                    <a:cxn ang="0">
                      <a:pos x="705" y="609"/>
                    </a:cxn>
                    <a:cxn ang="0">
                      <a:pos x="696" y="601"/>
                    </a:cxn>
                    <a:cxn ang="0">
                      <a:pos x="683" y="587"/>
                    </a:cxn>
                    <a:cxn ang="0">
                      <a:pos x="674" y="578"/>
                    </a:cxn>
                    <a:cxn ang="0">
                      <a:pos x="656" y="574"/>
                    </a:cxn>
                    <a:cxn ang="0">
                      <a:pos x="639" y="570"/>
                    </a:cxn>
                    <a:cxn ang="0">
                      <a:pos x="621" y="570"/>
                    </a:cxn>
                    <a:cxn ang="0">
                      <a:pos x="608" y="570"/>
                    </a:cxn>
                    <a:cxn ang="0">
                      <a:pos x="412" y="331"/>
                    </a:cxn>
                    <a:cxn ang="0">
                      <a:pos x="794" y="411"/>
                    </a:cxn>
                    <a:cxn ang="0">
                      <a:pos x="812" y="406"/>
                    </a:cxn>
                    <a:cxn ang="0">
                      <a:pos x="821" y="402"/>
                    </a:cxn>
                    <a:cxn ang="0">
                      <a:pos x="838" y="393"/>
                    </a:cxn>
                    <a:cxn ang="0">
                      <a:pos x="847" y="380"/>
                    </a:cxn>
                    <a:cxn ang="0">
                      <a:pos x="852" y="367"/>
                    </a:cxn>
                    <a:cxn ang="0">
                      <a:pos x="856" y="345"/>
                    </a:cxn>
                    <a:cxn ang="0">
                      <a:pos x="852" y="327"/>
                    </a:cxn>
                    <a:cxn ang="0">
                      <a:pos x="843" y="309"/>
                    </a:cxn>
                    <a:cxn ang="0">
                      <a:pos x="834" y="300"/>
                    </a:cxn>
                    <a:cxn ang="0">
                      <a:pos x="816" y="286"/>
                    </a:cxn>
                    <a:cxn ang="0">
                      <a:pos x="803" y="282"/>
                    </a:cxn>
                    <a:cxn ang="0">
                      <a:pos x="541" y="282"/>
                    </a:cxn>
                    <a:cxn ang="0">
                      <a:pos x="496" y="185"/>
                    </a:cxn>
                    <a:cxn ang="0">
                      <a:pos x="501" y="163"/>
                    </a:cxn>
                    <a:cxn ang="0">
                      <a:pos x="505" y="132"/>
                    </a:cxn>
                    <a:cxn ang="0">
                      <a:pos x="505" y="105"/>
                    </a:cxn>
                    <a:cxn ang="0">
                      <a:pos x="496" y="83"/>
                    </a:cxn>
                    <a:cxn ang="0">
                      <a:pos x="487" y="66"/>
                    </a:cxn>
                    <a:cxn ang="0">
                      <a:pos x="474" y="44"/>
                    </a:cxn>
                    <a:cxn ang="0">
                      <a:pos x="457" y="30"/>
                    </a:cxn>
                    <a:cxn ang="0">
                      <a:pos x="434" y="13"/>
                    </a:cxn>
                    <a:cxn ang="0">
                      <a:pos x="412" y="4"/>
                    </a:cxn>
                    <a:cxn ang="0">
                      <a:pos x="386" y="0"/>
                    </a:cxn>
                    <a:cxn ang="0">
                      <a:pos x="359" y="0"/>
                    </a:cxn>
                    <a:cxn ang="0">
                      <a:pos x="333" y="4"/>
                    </a:cxn>
                    <a:cxn ang="0">
                      <a:pos x="305" y="13"/>
                    </a:cxn>
                    <a:cxn ang="0">
                      <a:pos x="279" y="26"/>
                    </a:cxn>
                    <a:cxn ang="0">
                      <a:pos x="261" y="48"/>
                    </a:cxn>
                    <a:cxn ang="0">
                      <a:pos x="243" y="75"/>
                    </a:cxn>
                    <a:cxn ang="0">
                      <a:pos x="235" y="101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32" name="Group 88"/>
            <p:cNvGrpSpPr>
              <a:grpSpLocks/>
            </p:cNvGrpSpPr>
            <p:nvPr/>
          </p:nvGrpSpPr>
          <p:grpSpPr bwMode="auto">
            <a:xfrm>
              <a:off x="1681" y="2404"/>
              <a:ext cx="967" cy="448"/>
              <a:chOff x="1681" y="2404"/>
              <a:chExt cx="967" cy="448"/>
            </a:xfrm>
          </p:grpSpPr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1681" y="2404"/>
                <a:ext cx="305" cy="448"/>
                <a:chOff x="1681" y="2404"/>
                <a:chExt cx="305" cy="448"/>
              </a:xfrm>
            </p:grpSpPr>
            <p:grpSp>
              <p:nvGrpSpPr>
                <p:cNvPr id="84" name="Group 90"/>
                <p:cNvGrpSpPr>
                  <a:grpSpLocks/>
                </p:cNvGrpSpPr>
                <p:nvPr/>
              </p:nvGrpSpPr>
              <p:grpSpPr bwMode="auto">
                <a:xfrm>
                  <a:off x="1681" y="2404"/>
                  <a:ext cx="305" cy="448"/>
                  <a:chOff x="1681" y="2404"/>
                  <a:chExt cx="305" cy="448"/>
                </a:xfrm>
              </p:grpSpPr>
              <p:grpSp>
                <p:nvGrpSpPr>
                  <p:cNvPr id="86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681" y="2475"/>
                    <a:ext cx="305" cy="377"/>
                    <a:chOff x="1681" y="2475"/>
                    <a:chExt cx="305" cy="377"/>
                  </a:xfrm>
                </p:grpSpPr>
                <p:sp>
                  <p:nvSpPr>
                    <p:cNvPr id="91" name="Freeform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345" y="1326"/>
                        </a:cxn>
                        <a:cxn ang="0">
                          <a:pos x="1008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92" name="Freeform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1" y="2475"/>
                      <a:ext cx="305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008" y="336"/>
                        </a:cxn>
                        <a:cxn ang="0">
                          <a:pos x="0" y="336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93" name="Freeform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09" y="2475"/>
                      <a:ext cx="77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7" y="0"/>
                        </a:cxn>
                        <a:cxn ang="0">
                          <a:pos x="337" y="1326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87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751" y="2404"/>
                    <a:ext cx="235" cy="78"/>
                    <a:chOff x="1751" y="2404"/>
                    <a:chExt cx="235" cy="78"/>
                  </a:xfrm>
                </p:grpSpPr>
                <p:sp>
                  <p:nvSpPr>
                    <p:cNvPr id="88" name="Freeform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6" y="0"/>
                        </a:cxn>
                        <a:cxn ang="0">
                          <a:pos x="1036" y="257"/>
                        </a:cxn>
                        <a:cxn ang="0">
                          <a:pos x="949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9" name="Freeform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1" y="2404"/>
                      <a:ext cx="235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6" y="0"/>
                        </a:cxn>
                        <a:cxn ang="0">
                          <a:pos x="949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90" name="Freeform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6" y="2404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85" name="Freeform 99"/>
                <p:cNvSpPr>
                  <a:spLocks noChangeArrowheads="1"/>
                </p:cNvSpPr>
                <p:nvPr/>
              </p:nvSpPr>
              <p:spPr bwMode="auto">
                <a:xfrm>
                  <a:off x="1743" y="2508"/>
                  <a:ext cx="158" cy="27"/>
                </a:xfrm>
                <a:custGeom>
                  <a:avLst/>
                  <a:gdLst/>
                  <a:ahLst/>
                  <a:cxnLst>
                    <a:cxn ang="0">
                      <a:pos x="173" y="0"/>
                    </a:cxn>
                    <a:cxn ang="0">
                      <a:pos x="697" y="0"/>
                    </a:cxn>
                    <a:cxn ang="0">
                      <a:pos x="522" y="119"/>
                    </a:cxn>
                    <a:cxn ang="0">
                      <a:pos x="0" y="119"/>
                    </a:cxn>
                    <a:cxn ang="0">
                      <a:pos x="173" y="0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65" name="Group 100"/>
              <p:cNvGrpSpPr>
                <a:grpSpLocks/>
              </p:cNvGrpSpPr>
              <p:nvPr/>
            </p:nvGrpSpPr>
            <p:grpSpPr bwMode="auto">
              <a:xfrm>
                <a:off x="1982" y="2404"/>
                <a:ext cx="378" cy="448"/>
                <a:chOff x="1982" y="2404"/>
                <a:chExt cx="378" cy="448"/>
              </a:xfrm>
            </p:grpSpPr>
            <p:grpSp>
              <p:nvGrpSpPr>
                <p:cNvPr id="73" name="Group 101"/>
                <p:cNvGrpSpPr>
                  <a:grpSpLocks/>
                </p:cNvGrpSpPr>
                <p:nvPr/>
              </p:nvGrpSpPr>
              <p:grpSpPr bwMode="auto">
                <a:xfrm>
                  <a:off x="1982" y="2404"/>
                  <a:ext cx="378" cy="448"/>
                  <a:chOff x="1982" y="2404"/>
                  <a:chExt cx="378" cy="448"/>
                </a:xfrm>
              </p:grpSpPr>
              <p:grpSp>
                <p:nvGrpSpPr>
                  <p:cNvPr id="7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982" y="2475"/>
                    <a:ext cx="378" cy="377"/>
                    <a:chOff x="1982" y="2475"/>
                    <a:chExt cx="378" cy="377"/>
                  </a:xfrm>
                </p:grpSpPr>
                <p:sp>
                  <p:nvSpPr>
                    <p:cNvPr id="81" name="Freeform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667" y="1247"/>
                        </a:cxn>
                        <a:cxn ang="0">
                          <a:pos x="1251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2" name="Freeform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2" y="2475"/>
                      <a:ext cx="3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251" y="415"/>
                        </a:cxn>
                        <a:cxn ang="0">
                          <a:pos x="0" y="415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3" name="Freeform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5" y="2475"/>
                      <a:ext cx="9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6" y="0"/>
                        </a:cxn>
                        <a:cxn ang="0">
                          <a:pos x="416" y="1247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77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068" y="2404"/>
                    <a:ext cx="292" cy="78"/>
                    <a:chOff x="2068" y="2404"/>
                    <a:chExt cx="292" cy="78"/>
                  </a:xfrm>
                </p:grpSpPr>
                <p:sp>
                  <p:nvSpPr>
                    <p:cNvPr id="78" name="Freeform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7" y="0"/>
                        </a:cxn>
                        <a:cxn ang="0">
                          <a:pos x="1287" y="257"/>
                        </a:cxn>
                        <a:cxn ang="0">
                          <a:pos x="1200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9" name="Freeform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8" y="2404"/>
                      <a:ext cx="292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7" y="0"/>
                        </a:cxn>
                        <a:cxn ang="0">
                          <a:pos x="1200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0" name="Freeform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2404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74" name="Oval 110"/>
                <p:cNvSpPr>
                  <a:spLocks noChangeArrowheads="1"/>
                </p:cNvSpPr>
                <p:nvPr/>
              </p:nvSpPr>
              <p:spPr bwMode="auto">
                <a:xfrm>
                  <a:off x="2097" y="24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5" name="Freeform 111"/>
                <p:cNvSpPr>
                  <a:spLocks noChangeArrowheads="1"/>
                </p:cNvSpPr>
                <p:nvPr/>
              </p:nvSpPr>
              <p:spPr bwMode="auto">
                <a:xfrm>
                  <a:off x="2029" y="2650"/>
                  <a:ext cx="198" cy="84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764" y="0"/>
                    </a:cxn>
                    <a:cxn ang="0">
                      <a:pos x="873" y="108"/>
                    </a:cxn>
                    <a:cxn ang="0">
                      <a:pos x="873" y="262"/>
                    </a:cxn>
                    <a:cxn ang="0">
                      <a:pos x="764" y="370"/>
                    </a:cxn>
                    <a:cxn ang="0">
                      <a:pos x="107" y="370"/>
                    </a:cxn>
                    <a:cxn ang="0">
                      <a:pos x="0" y="262"/>
                    </a:cxn>
                    <a:cxn ang="0">
                      <a:pos x="0" y="108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66" name="Freeform 112"/>
              <p:cNvSpPr>
                <a:spLocks noChangeArrowheads="1"/>
              </p:cNvSpPr>
              <p:nvPr/>
            </p:nvSpPr>
            <p:spPr bwMode="auto">
              <a:xfrm>
                <a:off x="2546" y="2633"/>
                <a:ext cx="85" cy="191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376" y="0"/>
                  </a:cxn>
                  <a:cxn ang="0">
                    <a:pos x="101" y="842"/>
                  </a:cxn>
                  <a:cxn ang="0">
                    <a:pos x="0" y="842"/>
                  </a:cxn>
                  <a:cxn ang="0">
                    <a:pos x="274" y="0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7" name="AutoShape 113"/>
              <p:cNvSpPr>
                <a:spLocks noChangeArrowheads="1"/>
              </p:cNvSpPr>
              <p:nvPr/>
            </p:nvSpPr>
            <p:spPr bwMode="auto">
              <a:xfrm>
                <a:off x="2542" y="26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8" name="AutoShape 114"/>
              <p:cNvSpPr>
                <a:spLocks noChangeArrowheads="1"/>
              </p:cNvSpPr>
              <p:nvPr/>
            </p:nvSpPr>
            <p:spPr bwMode="auto">
              <a:xfrm>
                <a:off x="2549" y="27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9" name="AutoShape 115"/>
              <p:cNvSpPr>
                <a:spLocks noChangeArrowheads="1"/>
              </p:cNvSpPr>
              <p:nvPr/>
            </p:nvSpPr>
            <p:spPr bwMode="auto">
              <a:xfrm>
                <a:off x="2366" y="27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70" name="Group 116"/>
              <p:cNvGrpSpPr>
                <a:grpSpLocks/>
              </p:cNvGrpSpPr>
              <p:nvPr/>
            </p:nvGrpSpPr>
            <p:grpSpPr bwMode="auto">
              <a:xfrm>
                <a:off x="2364" y="2461"/>
                <a:ext cx="194" cy="364"/>
                <a:chOff x="2364" y="2461"/>
                <a:chExt cx="194" cy="364"/>
              </a:xfrm>
            </p:grpSpPr>
            <p:sp>
              <p:nvSpPr>
                <p:cNvPr id="71" name="Oval 117"/>
                <p:cNvSpPr>
                  <a:spLocks noChangeArrowheads="1"/>
                </p:cNvSpPr>
                <p:nvPr/>
              </p:nvSpPr>
              <p:spPr bwMode="auto">
                <a:xfrm>
                  <a:off x="2440" y="24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2" name="Freeform 118"/>
                <p:cNvSpPr>
                  <a:spLocks noChangeArrowheads="1"/>
                </p:cNvSpPr>
                <p:nvPr/>
              </p:nvSpPr>
              <p:spPr bwMode="auto">
                <a:xfrm>
                  <a:off x="2364" y="252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8" y="605"/>
                    </a:cxn>
                    <a:cxn ang="0">
                      <a:pos x="4" y="618"/>
                    </a:cxn>
                    <a:cxn ang="0">
                      <a:pos x="0" y="640"/>
                    </a:cxn>
                    <a:cxn ang="0">
                      <a:pos x="0" y="662"/>
                    </a:cxn>
                    <a:cxn ang="0">
                      <a:pos x="8" y="684"/>
                    </a:cxn>
                    <a:cxn ang="0">
                      <a:pos x="17" y="703"/>
                    </a:cxn>
                    <a:cxn ang="0">
                      <a:pos x="35" y="721"/>
                    </a:cxn>
                    <a:cxn ang="0">
                      <a:pos x="52" y="730"/>
                    </a:cxn>
                    <a:cxn ang="0">
                      <a:pos x="70" y="734"/>
                    </a:cxn>
                    <a:cxn ang="0">
                      <a:pos x="92" y="734"/>
                    </a:cxn>
                    <a:cxn ang="0">
                      <a:pos x="558" y="1304"/>
                    </a:cxn>
                    <a:cxn ang="0">
                      <a:pos x="704" y="627"/>
                    </a:cxn>
                    <a:cxn ang="0">
                      <a:pos x="704" y="609"/>
                    </a:cxn>
                    <a:cxn ang="0">
                      <a:pos x="695" y="601"/>
                    </a:cxn>
                    <a:cxn ang="0">
                      <a:pos x="682" y="587"/>
                    </a:cxn>
                    <a:cxn ang="0">
                      <a:pos x="673" y="578"/>
                    </a:cxn>
                    <a:cxn ang="0">
                      <a:pos x="656" y="574"/>
                    </a:cxn>
                    <a:cxn ang="0">
                      <a:pos x="638" y="570"/>
                    </a:cxn>
                    <a:cxn ang="0">
                      <a:pos x="620" y="570"/>
                    </a:cxn>
                    <a:cxn ang="0">
                      <a:pos x="607" y="570"/>
                    </a:cxn>
                    <a:cxn ang="0">
                      <a:pos x="412" y="331"/>
                    </a:cxn>
                    <a:cxn ang="0">
                      <a:pos x="793" y="411"/>
                    </a:cxn>
                    <a:cxn ang="0">
                      <a:pos x="811" y="406"/>
                    </a:cxn>
                    <a:cxn ang="0">
                      <a:pos x="820" y="402"/>
                    </a:cxn>
                    <a:cxn ang="0">
                      <a:pos x="837" y="393"/>
                    </a:cxn>
                    <a:cxn ang="0">
                      <a:pos x="846" y="380"/>
                    </a:cxn>
                    <a:cxn ang="0">
                      <a:pos x="851" y="367"/>
                    </a:cxn>
                    <a:cxn ang="0">
                      <a:pos x="855" y="345"/>
                    </a:cxn>
                    <a:cxn ang="0">
                      <a:pos x="851" y="327"/>
                    </a:cxn>
                    <a:cxn ang="0">
                      <a:pos x="842" y="309"/>
                    </a:cxn>
                    <a:cxn ang="0">
                      <a:pos x="833" y="300"/>
                    </a:cxn>
                    <a:cxn ang="0">
                      <a:pos x="815" y="286"/>
                    </a:cxn>
                    <a:cxn ang="0">
                      <a:pos x="802" y="282"/>
                    </a:cxn>
                    <a:cxn ang="0">
                      <a:pos x="541" y="282"/>
                    </a:cxn>
                    <a:cxn ang="0">
                      <a:pos x="496" y="185"/>
                    </a:cxn>
                    <a:cxn ang="0">
                      <a:pos x="500" y="163"/>
                    </a:cxn>
                    <a:cxn ang="0">
                      <a:pos x="505" y="132"/>
                    </a:cxn>
                    <a:cxn ang="0">
                      <a:pos x="505" y="105"/>
                    </a:cxn>
                    <a:cxn ang="0">
                      <a:pos x="496" y="83"/>
                    </a:cxn>
                    <a:cxn ang="0">
                      <a:pos x="487" y="66"/>
                    </a:cxn>
                    <a:cxn ang="0">
                      <a:pos x="474" y="44"/>
                    </a:cxn>
                    <a:cxn ang="0">
                      <a:pos x="456" y="30"/>
                    </a:cxn>
                    <a:cxn ang="0">
                      <a:pos x="434" y="13"/>
                    </a:cxn>
                    <a:cxn ang="0">
                      <a:pos x="412" y="4"/>
                    </a:cxn>
                    <a:cxn ang="0">
                      <a:pos x="385" y="0"/>
                    </a:cxn>
                    <a:cxn ang="0">
                      <a:pos x="359" y="0"/>
                    </a:cxn>
                    <a:cxn ang="0">
                      <a:pos x="332" y="4"/>
                    </a:cxn>
                    <a:cxn ang="0">
                      <a:pos x="305" y="13"/>
                    </a:cxn>
                    <a:cxn ang="0">
                      <a:pos x="278" y="26"/>
                    </a:cxn>
                    <a:cxn ang="0">
                      <a:pos x="261" y="48"/>
                    </a:cxn>
                    <a:cxn ang="0">
                      <a:pos x="243" y="75"/>
                    </a:cxn>
                    <a:cxn ang="0">
                      <a:pos x="234" y="101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33" name="Group 119"/>
            <p:cNvGrpSpPr>
              <a:grpSpLocks/>
            </p:cNvGrpSpPr>
            <p:nvPr/>
          </p:nvGrpSpPr>
          <p:grpSpPr bwMode="auto">
            <a:xfrm>
              <a:off x="2097" y="2852"/>
              <a:ext cx="967" cy="448"/>
              <a:chOff x="2097" y="2852"/>
              <a:chExt cx="967" cy="448"/>
            </a:xfrm>
          </p:grpSpPr>
          <p:grpSp>
            <p:nvGrpSpPr>
              <p:cNvPr id="34" name="Group 120"/>
              <p:cNvGrpSpPr>
                <a:grpSpLocks/>
              </p:cNvGrpSpPr>
              <p:nvPr/>
            </p:nvGrpSpPr>
            <p:grpSpPr bwMode="auto">
              <a:xfrm>
                <a:off x="2097" y="2852"/>
                <a:ext cx="305" cy="448"/>
                <a:chOff x="2097" y="2852"/>
                <a:chExt cx="305" cy="448"/>
              </a:xfrm>
            </p:grpSpPr>
            <p:grpSp>
              <p:nvGrpSpPr>
                <p:cNvPr id="54" name="Group 121"/>
                <p:cNvGrpSpPr>
                  <a:grpSpLocks/>
                </p:cNvGrpSpPr>
                <p:nvPr/>
              </p:nvGrpSpPr>
              <p:grpSpPr bwMode="auto">
                <a:xfrm>
                  <a:off x="2097" y="2852"/>
                  <a:ext cx="305" cy="448"/>
                  <a:chOff x="2097" y="2852"/>
                  <a:chExt cx="305" cy="448"/>
                </a:xfrm>
              </p:grpSpPr>
              <p:grpSp>
                <p:nvGrpSpPr>
                  <p:cNvPr id="5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2097" y="2923"/>
                    <a:ext cx="305" cy="377"/>
                    <a:chOff x="2097" y="2923"/>
                    <a:chExt cx="305" cy="377"/>
                  </a:xfrm>
                </p:grpSpPr>
                <p:sp>
                  <p:nvSpPr>
                    <p:cNvPr id="61" name="Freeform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345" y="1326"/>
                        </a:cxn>
                        <a:cxn ang="0">
                          <a:pos x="1008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62" name="Freeform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7" y="2923"/>
                      <a:ext cx="305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008" y="336"/>
                        </a:cxn>
                        <a:cxn ang="0">
                          <a:pos x="0" y="336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63" name="Freeform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5" y="2923"/>
                      <a:ext cx="77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7" y="0"/>
                        </a:cxn>
                        <a:cxn ang="0">
                          <a:pos x="337" y="1326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57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2167" y="2852"/>
                    <a:ext cx="235" cy="78"/>
                    <a:chOff x="2167" y="2852"/>
                    <a:chExt cx="235" cy="78"/>
                  </a:xfrm>
                </p:grpSpPr>
                <p:sp>
                  <p:nvSpPr>
                    <p:cNvPr id="58" name="Freeform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6" y="0"/>
                        </a:cxn>
                        <a:cxn ang="0">
                          <a:pos x="1036" y="257"/>
                        </a:cxn>
                        <a:cxn ang="0">
                          <a:pos x="949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9" name="Freeform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7" y="2852"/>
                      <a:ext cx="235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6" y="0"/>
                        </a:cxn>
                        <a:cxn ang="0">
                          <a:pos x="949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60" name="Freeform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2" y="2852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55" name="Freeform 130"/>
                <p:cNvSpPr>
                  <a:spLocks noChangeArrowheads="1"/>
                </p:cNvSpPr>
                <p:nvPr/>
              </p:nvSpPr>
              <p:spPr bwMode="auto">
                <a:xfrm>
                  <a:off x="2159" y="2956"/>
                  <a:ext cx="158" cy="27"/>
                </a:xfrm>
                <a:custGeom>
                  <a:avLst/>
                  <a:gdLst/>
                  <a:ahLst/>
                  <a:cxnLst>
                    <a:cxn ang="0">
                      <a:pos x="173" y="0"/>
                    </a:cxn>
                    <a:cxn ang="0">
                      <a:pos x="697" y="0"/>
                    </a:cxn>
                    <a:cxn ang="0">
                      <a:pos x="522" y="119"/>
                    </a:cxn>
                    <a:cxn ang="0">
                      <a:pos x="0" y="119"/>
                    </a:cxn>
                    <a:cxn ang="0">
                      <a:pos x="173" y="0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5" name="Group 131"/>
              <p:cNvGrpSpPr>
                <a:grpSpLocks/>
              </p:cNvGrpSpPr>
              <p:nvPr/>
            </p:nvGrpSpPr>
            <p:grpSpPr bwMode="auto">
              <a:xfrm>
                <a:off x="2398" y="2852"/>
                <a:ext cx="379" cy="448"/>
                <a:chOff x="2398" y="2852"/>
                <a:chExt cx="379" cy="448"/>
              </a:xfrm>
            </p:grpSpPr>
            <p:grpSp>
              <p:nvGrpSpPr>
                <p:cNvPr id="43" name="Group 132"/>
                <p:cNvGrpSpPr>
                  <a:grpSpLocks/>
                </p:cNvGrpSpPr>
                <p:nvPr/>
              </p:nvGrpSpPr>
              <p:grpSpPr bwMode="auto">
                <a:xfrm>
                  <a:off x="2398" y="2852"/>
                  <a:ext cx="379" cy="448"/>
                  <a:chOff x="2398" y="2852"/>
                  <a:chExt cx="379" cy="448"/>
                </a:xfrm>
              </p:grpSpPr>
              <p:grpSp>
                <p:nvGrpSpPr>
                  <p:cNvPr id="46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398" y="2923"/>
                    <a:ext cx="379" cy="377"/>
                    <a:chOff x="2398" y="2923"/>
                    <a:chExt cx="379" cy="377"/>
                  </a:xfrm>
                </p:grpSpPr>
                <p:sp>
                  <p:nvSpPr>
                    <p:cNvPr id="51" name="Freeform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667" y="1247"/>
                        </a:cxn>
                        <a:cxn ang="0">
                          <a:pos x="1251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2" name="Freeform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2923"/>
                      <a:ext cx="3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251" y="415"/>
                        </a:cxn>
                        <a:cxn ang="0">
                          <a:pos x="0" y="415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3" name="Freeform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2" y="2923"/>
                      <a:ext cx="9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6" y="0"/>
                        </a:cxn>
                        <a:cxn ang="0">
                          <a:pos x="416" y="1247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47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484" y="2852"/>
                    <a:ext cx="292" cy="78"/>
                    <a:chOff x="2484" y="2852"/>
                    <a:chExt cx="292" cy="78"/>
                  </a:xfrm>
                </p:grpSpPr>
                <p:sp>
                  <p:nvSpPr>
                    <p:cNvPr id="48" name="Freeform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88" y="257"/>
                        </a:cxn>
                        <a:cxn ang="0">
                          <a:pos x="1201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49" name="Freeform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4" y="2852"/>
                      <a:ext cx="292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01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50" name="Freeform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6" y="2852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44" name="Oval 141"/>
                <p:cNvSpPr>
                  <a:spLocks noChangeArrowheads="1"/>
                </p:cNvSpPr>
                <p:nvPr/>
              </p:nvSpPr>
              <p:spPr bwMode="auto">
                <a:xfrm>
                  <a:off x="2513" y="28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5" name="Freeform 142"/>
                <p:cNvSpPr>
                  <a:spLocks noChangeArrowheads="1"/>
                </p:cNvSpPr>
                <p:nvPr/>
              </p:nvSpPr>
              <p:spPr bwMode="auto">
                <a:xfrm>
                  <a:off x="2445" y="3098"/>
                  <a:ext cx="198" cy="84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764" y="0"/>
                    </a:cxn>
                    <a:cxn ang="0">
                      <a:pos x="873" y="107"/>
                    </a:cxn>
                    <a:cxn ang="0">
                      <a:pos x="873" y="262"/>
                    </a:cxn>
                    <a:cxn ang="0">
                      <a:pos x="764" y="371"/>
                    </a:cxn>
                    <a:cxn ang="0">
                      <a:pos x="107" y="371"/>
                    </a:cxn>
                    <a:cxn ang="0">
                      <a:pos x="0" y="262"/>
                    </a:cxn>
                    <a:cxn ang="0">
                      <a:pos x="0" y="107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36" name="Freeform 143"/>
              <p:cNvSpPr>
                <a:spLocks noChangeArrowheads="1"/>
              </p:cNvSpPr>
              <p:nvPr/>
            </p:nvSpPr>
            <p:spPr bwMode="auto">
              <a:xfrm>
                <a:off x="2962" y="3081"/>
                <a:ext cx="85" cy="191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375" y="0"/>
                  </a:cxn>
                  <a:cxn ang="0">
                    <a:pos x="101" y="843"/>
                  </a:cxn>
                  <a:cxn ang="0">
                    <a:pos x="0" y="843"/>
                  </a:cxn>
                  <a:cxn ang="0">
                    <a:pos x="273" y="0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7" name="AutoShape 144"/>
              <p:cNvSpPr>
                <a:spLocks noChangeArrowheads="1"/>
              </p:cNvSpPr>
              <p:nvPr/>
            </p:nvSpPr>
            <p:spPr bwMode="auto">
              <a:xfrm>
                <a:off x="2958" y="30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8" name="AutoShape 145"/>
              <p:cNvSpPr>
                <a:spLocks noChangeArrowheads="1"/>
              </p:cNvSpPr>
              <p:nvPr/>
            </p:nvSpPr>
            <p:spPr bwMode="auto">
              <a:xfrm>
                <a:off x="2965" y="31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9" name="AutoShape 146"/>
              <p:cNvSpPr>
                <a:spLocks noChangeArrowheads="1"/>
              </p:cNvSpPr>
              <p:nvPr/>
            </p:nvSpPr>
            <p:spPr bwMode="auto">
              <a:xfrm>
                <a:off x="2782" y="31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40" name="Group 147"/>
              <p:cNvGrpSpPr>
                <a:grpSpLocks/>
              </p:cNvGrpSpPr>
              <p:nvPr/>
            </p:nvGrpSpPr>
            <p:grpSpPr bwMode="auto">
              <a:xfrm>
                <a:off x="2780" y="2909"/>
                <a:ext cx="194" cy="365"/>
                <a:chOff x="2780" y="2909"/>
                <a:chExt cx="194" cy="365"/>
              </a:xfrm>
            </p:grpSpPr>
            <p:sp>
              <p:nvSpPr>
                <p:cNvPr id="41" name="Oval 148"/>
                <p:cNvSpPr>
                  <a:spLocks noChangeArrowheads="1"/>
                </p:cNvSpPr>
                <p:nvPr/>
              </p:nvSpPr>
              <p:spPr bwMode="auto">
                <a:xfrm>
                  <a:off x="2856" y="29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2" name="Freeform 149"/>
                <p:cNvSpPr>
                  <a:spLocks noChangeArrowheads="1"/>
                </p:cNvSpPr>
                <p:nvPr/>
              </p:nvSpPr>
              <p:spPr bwMode="auto">
                <a:xfrm>
                  <a:off x="2780" y="2978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8" y="605"/>
                    </a:cxn>
                    <a:cxn ang="0">
                      <a:pos x="4" y="618"/>
                    </a:cxn>
                    <a:cxn ang="0">
                      <a:pos x="0" y="640"/>
                    </a:cxn>
                    <a:cxn ang="0">
                      <a:pos x="0" y="662"/>
                    </a:cxn>
                    <a:cxn ang="0">
                      <a:pos x="8" y="684"/>
                    </a:cxn>
                    <a:cxn ang="0">
                      <a:pos x="17" y="702"/>
                    </a:cxn>
                    <a:cxn ang="0">
                      <a:pos x="35" y="720"/>
                    </a:cxn>
                    <a:cxn ang="0">
                      <a:pos x="53" y="729"/>
                    </a:cxn>
                    <a:cxn ang="0">
                      <a:pos x="70" y="733"/>
                    </a:cxn>
                    <a:cxn ang="0">
                      <a:pos x="92" y="733"/>
                    </a:cxn>
                    <a:cxn ang="0">
                      <a:pos x="559" y="1303"/>
                    </a:cxn>
                    <a:cxn ang="0">
                      <a:pos x="705" y="627"/>
                    </a:cxn>
                    <a:cxn ang="0">
                      <a:pos x="705" y="609"/>
                    </a:cxn>
                    <a:cxn ang="0">
                      <a:pos x="696" y="601"/>
                    </a:cxn>
                    <a:cxn ang="0">
                      <a:pos x="683" y="587"/>
                    </a:cxn>
                    <a:cxn ang="0">
                      <a:pos x="674" y="578"/>
                    </a:cxn>
                    <a:cxn ang="0">
                      <a:pos x="656" y="574"/>
                    </a:cxn>
                    <a:cxn ang="0">
                      <a:pos x="639" y="570"/>
                    </a:cxn>
                    <a:cxn ang="0">
                      <a:pos x="621" y="570"/>
                    </a:cxn>
                    <a:cxn ang="0">
                      <a:pos x="608" y="570"/>
                    </a:cxn>
                    <a:cxn ang="0">
                      <a:pos x="412" y="330"/>
                    </a:cxn>
                    <a:cxn ang="0">
                      <a:pos x="794" y="410"/>
                    </a:cxn>
                    <a:cxn ang="0">
                      <a:pos x="812" y="405"/>
                    </a:cxn>
                    <a:cxn ang="0">
                      <a:pos x="821" y="401"/>
                    </a:cxn>
                    <a:cxn ang="0">
                      <a:pos x="838" y="392"/>
                    </a:cxn>
                    <a:cxn ang="0">
                      <a:pos x="847" y="379"/>
                    </a:cxn>
                    <a:cxn ang="0">
                      <a:pos x="852" y="366"/>
                    </a:cxn>
                    <a:cxn ang="0">
                      <a:pos x="856" y="344"/>
                    </a:cxn>
                    <a:cxn ang="0">
                      <a:pos x="852" y="326"/>
                    </a:cxn>
                    <a:cxn ang="0">
                      <a:pos x="843" y="308"/>
                    </a:cxn>
                    <a:cxn ang="0">
                      <a:pos x="834" y="300"/>
                    </a:cxn>
                    <a:cxn ang="0">
                      <a:pos x="816" y="286"/>
                    </a:cxn>
                    <a:cxn ang="0">
                      <a:pos x="803" y="282"/>
                    </a:cxn>
                    <a:cxn ang="0">
                      <a:pos x="541" y="282"/>
                    </a:cxn>
                    <a:cxn ang="0">
                      <a:pos x="496" y="185"/>
                    </a:cxn>
                    <a:cxn ang="0">
                      <a:pos x="501" y="163"/>
                    </a:cxn>
                    <a:cxn ang="0">
                      <a:pos x="505" y="132"/>
                    </a:cxn>
                    <a:cxn ang="0">
                      <a:pos x="505" y="105"/>
                    </a:cxn>
                    <a:cxn ang="0">
                      <a:pos x="496" y="83"/>
                    </a:cxn>
                    <a:cxn ang="0">
                      <a:pos x="487" y="66"/>
                    </a:cxn>
                    <a:cxn ang="0">
                      <a:pos x="474" y="44"/>
                    </a:cxn>
                    <a:cxn ang="0">
                      <a:pos x="457" y="30"/>
                    </a:cxn>
                    <a:cxn ang="0">
                      <a:pos x="434" y="13"/>
                    </a:cxn>
                    <a:cxn ang="0">
                      <a:pos x="412" y="4"/>
                    </a:cxn>
                    <a:cxn ang="0">
                      <a:pos x="386" y="0"/>
                    </a:cxn>
                    <a:cxn ang="0">
                      <a:pos x="359" y="0"/>
                    </a:cxn>
                    <a:cxn ang="0">
                      <a:pos x="333" y="4"/>
                    </a:cxn>
                    <a:cxn ang="0">
                      <a:pos x="305" y="13"/>
                    </a:cxn>
                    <a:cxn ang="0">
                      <a:pos x="279" y="26"/>
                    </a:cxn>
                    <a:cxn ang="0">
                      <a:pos x="261" y="48"/>
                    </a:cxn>
                    <a:cxn ang="0">
                      <a:pos x="243" y="75"/>
                    </a:cxn>
                    <a:cxn ang="0">
                      <a:pos x="235" y="101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  <p:sp>
        <p:nvSpPr>
          <p:cNvPr id="154" name="Text Box 150"/>
          <p:cNvSpPr txBox="1">
            <a:spLocks noChangeArrowheads="1"/>
          </p:cNvSpPr>
          <p:nvPr/>
        </p:nvSpPr>
        <p:spPr bwMode="auto">
          <a:xfrm>
            <a:off x="228600" y="2133600"/>
            <a:ext cx="350800" cy="384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i="1">
              <a:latin typeface="Calibri" pitchFamily="34" charset="0"/>
            </a:endParaRP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r</a:t>
            </a:r>
          </a:p>
        </p:txBody>
      </p:sp>
      <p:sp>
        <p:nvSpPr>
          <p:cNvPr id="155" name="Line 151"/>
          <p:cNvSpPr>
            <a:spLocks noChangeShapeType="1"/>
          </p:cNvSpPr>
          <p:nvPr/>
        </p:nvSpPr>
        <p:spPr bwMode="auto">
          <a:xfrm>
            <a:off x="722313" y="2782888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6" name="Text Box 152"/>
          <p:cNvSpPr txBox="1">
            <a:spLocks noChangeArrowheads="1"/>
          </p:cNvSpPr>
          <p:nvPr/>
        </p:nvSpPr>
        <p:spPr bwMode="auto">
          <a:xfrm>
            <a:off x="4206875" y="1998663"/>
            <a:ext cx="692240" cy="46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>
                <a:latin typeface="Calibri" pitchFamily="34" charset="0"/>
              </a:rPr>
              <a:t>Time</a:t>
            </a:r>
          </a:p>
        </p:txBody>
      </p:sp>
      <p:grpSp>
        <p:nvGrpSpPr>
          <p:cNvPr id="157" name="Group 153"/>
          <p:cNvGrpSpPr>
            <a:grpSpLocks/>
          </p:cNvGrpSpPr>
          <p:nvPr/>
        </p:nvGrpSpPr>
        <p:grpSpPr bwMode="auto">
          <a:xfrm>
            <a:off x="1585913" y="2376487"/>
            <a:ext cx="3498850" cy="641349"/>
            <a:chOff x="853" y="1092"/>
            <a:chExt cx="2204" cy="404"/>
          </a:xfrm>
        </p:grpSpPr>
        <p:sp>
          <p:nvSpPr>
            <p:cNvPr id="158" name="Text Box 154"/>
            <p:cNvSpPr txBox="1">
              <a:spLocks noChangeArrowheads="1"/>
            </p:cNvSpPr>
            <p:nvPr/>
          </p:nvSpPr>
          <p:spPr bwMode="auto">
            <a:xfrm>
              <a:off x="858" y="1203"/>
              <a:ext cx="27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latin typeface="Calibri" pitchFamily="34" charset="0"/>
                </a:rPr>
                <a:t>30</a:t>
              </a:r>
            </a:p>
          </p:txBody>
        </p:sp>
        <p:sp>
          <p:nvSpPr>
            <p:cNvPr id="159" name="Line 155"/>
            <p:cNvSpPr>
              <a:spLocks noChangeShapeType="1"/>
            </p:cNvSpPr>
            <p:nvPr/>
          </p:nvSpPr>
          <p:spPr bwMode="auto">
            <a:xfrm>
              <a:off x="853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0" name="Line 156"/>
            <p:cNvSpPr>
              <a:spLocks noChangeShapeType="1"/>
            </p:cNvSpPr>
            <p:nvPr/>
          </p:nvSpPr>
          <p:spPr bwMode="auto">
            <a:xfrm>
              <a:off x="117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61" name="Group 157"/>
            <p:cNvGrpSpPr>
              <a:grpSpLocks/>
            </p:cNvGrpSpPr>
            <p:nvPr/>
          </p:nvGrpSpPr>
          <p:grpSpPr bwMode="auto">
            <a:xfrm>
              <a:off x="1189" y="1092"/>
              <a:ext cx="385" cy="404"/>
              <a:chOff x="1189" y="1092"/>
              <a:chExt cx="385" cy="404"/>
            </a:xfrm>
          </p:grpSpPr>
          <p:sp>
            <p:nvSpPr>
              <p:cNvPr id="182" name="Line 158"/>
              <p:cNvSpPr>
                <a:spLocks noChangeShapeType="1"/>
              </p:cNvSpPr>
              <p:nvPr/>
            </p:nvSpPr>
            <p:spPr bwMode="auto">
              <a:xfrm>
                <a:off x="1189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83" name="Text Box 159"/>
              <p:cNvSpPr txBox="1">
                <a:spLocks noChangeArrowheads="1"/>
              </p:cNvSpPr>
              <p:nvPr/>
            </p:nvSpPr>
            <p:spPr bwMode="auto">
              <a:xfrm>
                <a:off x="1226" y="1203"/>
                <a:ext cx="279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>
                    <a:latin typeface="Calibri" pitchFamily="34" charset="0"/>
                  </a:rPr>
                  <a:t>40</a:t>
                </a:r>
              </a:p>
            </p:txBody>
          </p:sp>
          <p:sp>
            <p:nvSpPr>
              <p:cNvPr id="184" name="Line 160"/>
              <p:cNvSpPr>
                <a:spLocks noChangeShapeType="1"/>
              </p:cNvSpPr>
              <p:nvPr/>
            </p:nvSpPr>
            <p:spPr bwMode="auto">
              <a:xfrm>
                <a:off x="1573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grpSp>
          <p:nvGrpSpPr>
            <p:cNvPr id="162" name="Group 161"/>
            <p:cNvGrpSpPr>
              <a:grpSpLocks/>
            </p:cNvGrpSpPr>
            <p:nvPr/>
          </p:nvGrpSpPr>
          <p:grpSpPr bwMode="auto">
            <a:xfrm>
              <a:off x="1597" y="1092"/>
              <a:ext cx="385" cy="404"/>
              <a:chOff x="1597" y="1092"/>
              <a:chExt cx="385" cy="404"/>
            </a:xfrm>
          </p:grpSpPr>
          <p:sp>
            <p:nvSpPr>
              <p:cNvPr id="179" name="Line 162"/>
              <p:cNvSpPr>
                <a:spLocks noChangeShapeType="1"/>
              </p:cNvSpPr>
              <p:nvPr/>
            </p:nvSpPr>
            <p:spPr bwMode="auto">
              <a:xfrm>
                <a:off x="1597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80" name="Text Box 163"/>
              <p:cNvSpPr txBox="1">
                <a:spLocks noChangeArrowheads="1"/>
              </p:cNvSpPr>
              <p:nvPr/>
            </p:nvSpPr>
            <p:spPr bwMode="auto">
              <a:xfrm>
                <a:off x="1634" y="1203"/>
                <a:ext cx="279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>
                    <a:latin typeface="Calibri" pitchFamily="34" charset="0"/>
                  </a:rPr>
                  <a:t>40</a:t>
                </a:r>
              </a:p>
            </p:txBody>
          </p:sp>
          <p:sp>
            <p:nvSpPr>
              <p:cNvPr id="181" name="Line 164"/>
              <p:cNvSpPr>
                <a:spLocks noChangeShapeType="1"/>
              </p:cNvSpPr>
              <p:nvPr/>
            </p:nvSpPr>
            <p:spPr bwMode="auto">
              <a:xfrm>
                <a:off x="1981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grpSp>
          <p:nvGrpSpPr>
            <p:cNvPr id="163" name="Group 165"/>
            <p:cNvGrpSpPr>
              <a:grpSpLocks/>
            </p:cNvGrpSpPr>
            <p:nvPr/>
          </p:nvGrpSpPr>
          <p:grpSpPr bwMode="auto">
            <a:xfrm>
              <a:off x="2005" y="1092"/>
              <a:ext cx="385" cy="404"/>
              <a:chOff x="2005" y="1092"/>
              <a:chExt cx="385" cy="404"/>
            </a:xfrm>
          </p:grpSpPr>
          <p:sp>
            <p:nvSpPr>
              <p:cNvPr id="176" name="Line 166"/>
              <p:cNvSpPr>
                <a:spLocks noChangeShapeType="1"/>
              </p:cNvSpPr>
              <p:nvPr/>
            </p:nvSpPr>
            <p:spPr bwMode="auto">
              <a:xfrm>
                <a:off x="2005" y="1200"/>
                <a:ext cx="360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7" name="Text Box 167"/>
              <p:cNvSpPr txBox="1">
                <a:spLocks noChangeArrowheads="1"/>
              </p:cNvSpPr>
              <p:nvPr/>
            </p:nvSpPr>
            <p:spPr bwMode="auto">
              <a:xfrm>
                <a:off x="2042" y="1203"/>
                <a:ext cx="279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>
                    <a:latin typeface="Calibri" pitchFamily="34" charset="0"/>
                  </a:rPr>
                  <a:t>40</a:t>
                </a:r>
              </a:p>
            </p:txBody>
          </p:sp>
          <p:sp>
            <p:nvSpPr>
              <p:cNvPr id="178" name="Line 168"/>
              <p:cNvSpPr>
                <a:spLocks noChangeShapeType="1"/>
              </p:cNvSpPr>
              <p:nvPr/>
            </p:nvSpPr>
            <p:spPr bwMode="auto">
              <a:xfrm>
                <a:off x="2389" y="10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64" name="Line 169"/>
            <p:cNvSpPr>
              <a:spLocks noChangeShapeType="1"/>
            </p:cNvSpPr>
            <p:nvPr/>
          </p:nvSpPr>
          <p:spPr bwMode="auto">
            <a:xfrm>
              <a:off x="2413" y="1200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5" name="Line 170"/>
            <p:cNvSpPr>
              <a:spLocks noChangeShapeType="1"/>
            </p:cNvSpPr>
            <p:nvPr/>
          </p:nvSpPr>
          <p:spPr bwMode="auto">
            <a:xfrm>
              <a:off x="28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6" name="Text Box 171"/>
            <p:cNvSpPr txBox="1">
              <a:spLocks noChangeArrowheads="1"/>
            </p:cNvSpPr>
            <p:nvPr/>
          </p:nvSpPr>
          <p:spPr bwMode="auto">
            <a:xfrm>
              <a:off x="2450" y="1203"/>
              <a:ext cx="27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latin typeface="Calibri" pitchFamily="34" charset="0"/>
                </a:rPr>
                <a:t>40</a:t>
              </a:r>
            </a:p>
          </p:txBody>
        </p:sp>
        <p:sp>
          <p:nvSpPr>
            <p:cNvPr id="167" name="Text Box 172"/>
            <p:cNvSpPr txBox="1">
              <a:spLocks noChangeArrowheads="1"/>
            </p:cNvSpPr>
            <p:nvPr/>
          </p:nvSpPr>
          <p:spPr bwMode="auto">
            <a:xfrm>
              <a:off x="2778" y="1203"/>
              <a:ext cx="279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>
                  <a:latin typeface="Calibri" pitchFamily="34" charset="0"/>
                </a:rPr>
                <a:t>20</a:t>
              </a:r>
            </a:p>
          </p:txBody>
        </p:sp>
        <p:sp>
          <p:nvSpPr>
            <p:cNvPr id="168" name="Line 173"/>
            <p:cNvSpPr>
              <a:spLocks noChangeShapeType="1"/>
            </p:cNvSpPr>
            <p:nvPr/>
          </p:nvSpPr>
          <p:spPr bwMode="auto">
            <a:xfrm>
              <a:off x="2797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9" name="Line 174"/>
            <p:cNvSpPr>
              <a:spLocks noChangeShapeType="1"/>
            </p:cNvSpPr>
            <p:nvPr/>
          </p:nvSpPr>
          <p:spPr bwMode="auto">
            <a:xfrm>
              <a:off x="3053" y="10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0" name="Line 175"/>
            <p:cNvSpPr>
              <a:spLocks noChangeShapeType="1"/>
            </p:cNvSpPr>
            <p:nvPr/>
          </p:nvSpPr>
          <p:spPr bwMode="auto">
            <a:xfrm>
              <a:off x="1261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1" name="Line 176"/>
            <p:cNvSpPr>
              <a:spLocks noChangeShapeType="1"/>
            </p:cNvSpPr>
            <p:nvPr/>
          </p:nvSpPr>
          <p:spPr bwMode="auto">
            <a:xfrm>
              <a:off x="1669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2" name="Line 177"/>
            <p:cNvSpPr>
              <a:spLocks noChangeShapeType="1"/>
            </p:cNvSpPr>
            <p:nvPr/>
          </p:nvSpPr>
          <p:spPr bwMode="auto">
            <a:xfrm>
              <a:off x="2077" y="1168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3" name="Line 178"/>
            <p:cNvSpPr>
              <a:spLocks noChangeShapeType="1"/>
            </p:cNvSpPr>
            <p:nvPr/>
          </p:nvSpPr>
          <p:spPr bwMode="auto">
            <a:xfrm>
              <a:off x="1597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" name="Line 179"/>
            <p:cNvSpPr>
              <a:spLocks noChangeShapeType="1"/>
            </p:cNvSpPr>
            <p:nvPr/>
          </p:nvSpPr>
          <p:spPr bwMode="auto">
            <a:xfrm>
              <a:off x="2005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5" name="Line 180"/>
            <p:cNvSpPr>
              <a:spLocks noChangeShapeType="1"/>
            </p:cNvSpPr>
            <p:nvPr/>
          </p:nvSpPr>
          <p:spPr bwMode="auto">
            <a:xfrm>
              <a:off x="2413" y="1232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Traditional Pipeline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EB27-4224-4126-85B5-F3C3D36186C8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F44E-C6C4-4C20-9499-4F1A2A626885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550988" y="3141663"/>
            <a:ext cx="522287" cy="501650"/>
            <a:chOff x="532" y="1716"/>
            <a:chExt cx="329" cy="316"/>
          </a:xfrm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90" y="70"/>
                </a:cxn>
                <a:cxn ang="0">
                  <a:pos x="991" y="0"/>
                </a:cxn>
                <a:cxn ang="0">
                  <a:pos x="1350" y="0"/>
                </a:cxn>
                <a:cxn ang="0">
                  <a:pos x="951" y="370"/>
                </a:cxn>
                <a:cxn ang="0">
                  <a:pos x="1057" y="392"/>
                </a:cxn>
                <a:cxn ang="0">
                  <a:pos x="1163" y="436"/>
                </a:cxn>
                <a:cxn ang="0">
                  <a:pos x="1260" y="489"/>
                </a:cxn>
                <a:cxn ang="0">
                  <a:pos x="1336" y="556"/>
                </a:cxn>
                <a:cxn ang="0">
                  <a:pos x="1398" y="635"/>
                </a:cxn>
                <a:cxn ang="0">
                  <a:pos x="1438" y="728"/>
                </a:cxn>
                <a:cxn ang="0">
                  <a:pos x="1451" y="824"/>
                </a:cxn>
                <a:cxn ang="0">
                  <a:pos x="1433" y="925"/>
                </a:cxn>
                <a:cxn ang="0">
                  <a:pos x="1403" y="1005"/>
                </a:cxn>
                <a:cxn ang="0">
                  <a:pos x="1341" y="1089"/>
                </a:cxn>
                <a:cxn ang="0">
                  <a:pos x="1238" y="1177"/>
                </a:cxn>
                <a:cxn ang="0">
                  <a:pos x="1137" y="1230"/>
                </a:cxn>
                <a:cxn ang="0">
                  <a:pos x="1044" y="1265"/>
                </a:cxn>
                <a:cxn ang="0">
                  <a:pos x="951" y="1287"/>
                </a:cxn>
                <a:cxn ang="0">
                  <a:pos x="836" y="1296"/>
                </a:cxn>
                <a:cxn ang="0">
                  <a:pos x="539" y="1292"/>
                </a:cxn>
                <a:cxn ang="0">
                  <a:pos x="398" y="1265"/>
                </a:cxn>
                <a:cxn ang="0">
                  <a:pos x="248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5"/>
                </a:cxn>
                <a:cxn ang="0">
                  <a:pos x="61" y="622"/>
                </a:cxn>
                <a:cxn ang="0">
                  <a:pos x="154" y="520"/>
                </a:cxn>
                <a:cxn ang="0">
                  <a:pos x="279" y="436"/>
                </a:cxn>
                <a:cxn ang="0">
                  <a:pos x="451" y="379"/>
                </a:cxn>
                <a:cxn ang="0">
                  <a:pos x="176" y="17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00" y="1763"/>
              <a:ext cx="20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538288" y="3992563"/>
            <a:ext cx="522287" cy="501650"/>
            <a:chOff x="524" y="2252"/>
            <a:chExt cx="329" cy="316"/>
          </a:xfrm>
        </p:grpSpPr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90" y="70"/>
                </a:cxn>
                <a:cxn ang="0">
                  <a:pos x="990" y="0"/>
                </a:cxn>
                <a:cxn ang="0">
                  <a:pos x="1349" y="0"/>
                </a:cxn>
                <a:cxn ang="0">
                  <a:pos x="951" y="370"/>
                </a:cxn>
                <a:cxn ang="0">
                  <a:pos x="1057" y="392"/>
                </a:cxn>
                <a:cxn ang="0">
                  <a:pos x="1162" y="436"/>
                </a:cxn>
                <a:cxn ang="0">
                  <a:pos x="1259" y="489"/>
                </a:cxn>
                <a:cxn ang="0">
                  <a:pos x="1335" y="556"/>
                </a:cxn>
                <a:cxn ang="0">
                  <a:pos x="1397" y="635"/>
                </a:cxn>
                <a:cxn ang="0">
                  <a:pos x="1437" y="728"/>
                </a:cxn>
                <a:cxn ang="0">
                  <a:pos x="1450" y="824"/>
                </a:cxn>
                <a:cxn ang="0">
                  <a:pos x="1432" y="925"/>
                </a:cxn>
                <a:cxn ang="0">
                  <a:pos x="1402" y="1005"/>
                </a:cxn>
                <a:cxn ang="0">
                  <a:pos x="1340" y="1089"/>
                </a:cxn>
                <a:cxn ang="0">
                  <a:pos x="1237" y="1177"/>
                </a:cxn>
                <a:cxn ang="0">
                  <a:pos x="1136" y="1230"/>
                </a:cxn>
                <a:cxn ang="0">
                  <a:pos x="1043" y="1265"/>
                </a:cxn>
                <a:cxn ang="0">
                  <a:pos x="951" y="1287"/>
                </a:cxn>
                <a:cxn ang="0">
                  <a:pos x="835" y="1296"/>
                </a:cxn>
                <a:cxn ang="0">
                  <a:pos x="539" y="1292"/>
                </a:cxn>
                <a:cxn ang="0">
                  <a:pos x="397" y="1265"/>
                </a:cxn>
                <a:cxn ang="0">
                  <a:pos x="247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5"/>
                </a:cxn>
                <a:cxn ang="0">
                  <a:pos x="61" y="622"/>
                </a:cxn>
                <a:cxn ang="0">
                  <a:pos x="154" y="520"/>
                </a:cxn>
                <a:cxn ang="0">
                  <a:pos x="278" y="436"/>
                </a:cxn>
                <a:cxn ang="0">
                  <a:pos x="450" y="379"/>
                </a:cxn>
                <a:cxn ang="0">
                  <a:pos x="176" y="17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92" y="2299"/>
              <a:ext cx="19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B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500188" y="4741863"/>
            <a:ext cx="522287" cy="501650"/>
            <a:chOff x="500" y="2724"/>
            <a:chExt cx="329" cy="316"/>
          </a:xfrm>
        </p:grpSpPr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90" y="70"/>
                </a:cxn>
                <a:cxn ang="0">
                  <a:pos x="991" y="0"/>
                </a:cxn>
                <a:cxn ang="0">
                  <a:pos x="1350" y="0"/>
                </a:cxn>
                <a:cxn ang="0">
                  <a:pos x="951" y="370"/>
                </a:cxn>
                <a:cxn ang="0">
                  <a:pos x="1057" y="392"/>
                </a:cxn>
                <a:cxn ang="0">
                  <a:pos x="1163" y="436"/>
                </a:cxn>
                <a:cxn ang="0">
                  <a:pos x="1260" y="489"/>
                </a:cxn>
                <a:cxn ang="0">
                  <a:pos x="1336" y="556"/>
                </a:cxn>
                <a:cxn ang="0">
                  <a:pos x="1398" y="635"/>
                </a:cxn>
                <a:cxn ang="0">
                  <a:pos x="1438" y="728"/>
                </a:cxn>
                <a:cxn ang="0">
                  <a:pos x="1451" y="824"/>
                </a:cxn>
                <a:cxn ang="0">
                  <a:pos x="1433" y="925"/>
                </a:cxn>
                <a:cxn ang="0">
                  <a:pos x="1403" y="1005"/>
                </a:cxn>
                <a:cxn ang="0">
                  <a:pos x="1341" y="1089"/>
                </a:cxn>
                <a:cxn ang="0">
                  <a:pos x="1238" y="1177"/>
                </a:cxn>
                <a:cxn ang="0">
                  <a:pos x="1137" y="1230"/>
                </a:cxn>
                <a:cxn ang="0">
                  <a:pos x="1044" y="1265"/>
                </a:cxn>
                <a:cxn ang="0">
                  <a:pos x="951" y="1287"/>
                </a:cxn>
                <a:cxn ang="0">
                  <a:pos x="836" y="1296"/>
                </a:cxn>
                <a:cxn ang="0">
                  <a:pos x="539" y="1292"/>
                </a:cxn>
                <a:cxn ang="0">
                  <a:pos x="398" y="1265"/>
                </a:cxn>
                <a:cxn ang="0">
                  <a:pos x="248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5"/>
                </a:cxn>
                <a:cxn ang="0">
                  <a:pos x="61" y="622"/>
                </a:cxn>
                <a:cxn ang="0">
                  <a:pos x="154" y="520"/>
                </a:cxn>
                <a:cxn ang="0">
                  <a:pos x="279" y="436"/>
                </a:cxn>
                <a:cxn ang="0">
                  <a:pos x="451" y="379"/>
                </a:cxn>
                <a:cxn ang="0">
                  <a:pos x="176" y="17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68" y="2771"/>
              <a:ext cx="1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C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1500188" y="5465763"/>
            <a:ext cx="522287" cy="501650"/>
            <a:chOff x="500" y="3180"/>
            <a:chExt cx="329" cy="316"/>
          </a:xfrm>
        </p:grpSpPr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/>
              <a:ahLst/>
              <a:cxnLst>
                <a:cxn ang="0">
                  <a:pos x="411" y="61"/>
                </a:cxn>
                <a:cxn ang="0">
                  <a:pos x="690" y="70"/>
                </a:cxn>
                <a:cxn ang="0">
                  <a:pos x="991" y="0"/>
                </a:cxn>
                <a:cxn ang="0">
                  <a:pos x="1350" y="0"/>
                </a:cxn>
                <a:cxn ang="0">
                  <a:pos x="951" y="370"/>
                </a:cxn>
                <a:cxn ang="0">
                  <a:pos x="1057" y="392"/>
                </a:cxn>
                <a:cxn ang="0">
                  <a:pos x="1163" y="436"/>
                </a:cxn>
                <a:cxn ang="0">
                  <a:pos x="1260" y="489"/>
                </a:cxn>
                <a:cxn ang="0">
                  <a:pos x="1336" y="556"/>
                </a:cxn>
                <a:cxn ang="0">
                  <a:pos x="1398" y="635"/>
                </a:cxn>
                <a:cxn ang="0">
                  <a:pos x="1438" y="728"/>
                </a:cxn>
                <a:cxn ang="0">
                  <a:pos x="1451" y="824"/>
                </a:cxn>
                <a:cxn ang="0">
                  <a:pos x="1433" y="925"/>
                </a:cxn>
                <a:cxn ang="0">
                  <a:pos x="1403" y="1005"/>
                </a:cxn>
                <a:cxn ang="0">
                  <a:pos x="1341" y="1089"/>
                </a:cxn>
                <a:cxn ang="0">
                  <a:pos x="1238" y="1177"/>
                </a:cxn>
                <a:cxn ang="0">
                  <a:pos x="1137" y="1230"/>
                </a:cxn>
                <a:cxn ang="0">
                  <a:pos x="1044" y="1265"/>
                </a:cxn>
                <a:cxn ang="0">
                  <a:pos x="951" y="1287"/>
                </a:cxn>
                <a:cxn ang="0">
                  <a:pos x="836" y="1296"/>
                </a:cxn>
                <a:cxn ang="0">
                  <a:pos x="539" y="1292"/>
                </a:cxn>
                <a:cxn ang="0">
                  <a:pos x="398" y="1265"/>
                </a:cxn>
                <a:cxn ang="0">
                  <a:pos x="248" y="1199"/>
                </a:cxn>
                <a:cxn ang="0">
                  <a:pos x="132" y="1115"/>
                </a:cxn>
                <a:cxn ang="0">
                  <a:pos x="57" y="1022"/>
                </a:cxn>
                <a:cxn ang="0">
                  <a:pos x="17" y="925"/>
                </a:cxn>
                <a:cxn ang="0">
                  <a:pos x="0" y="841"/>
                </a:cxn>
                <a:cxn ang="0">
                  <a:pos x="13" y="745"/>
                </a:cxn>
                <a:cxn ang="0">
                  <a:pos x="61" y="622"/>
                </a:cxn>
                <a:cxn ang="0">
                  <a:pos x="154" y="520"/>
                </a:cxn>
                <a:cxn ang="0">
                  <a:pos x="279" y="436"/>
                </a:cxn>
                <a:cxn ang="0">
                  <a:pos x="451" y="379"/>
                </a:cxn>
                <a:cxn ang="0">
                  <a:pos x="176" y="17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68" y="3227"/>
              <a:ext cx="2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D</a:t>
              </a:r>
            </a:p>
          </p:txBody>
        </p:sp>
      </p:grp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816100" y="1539875"/>
            <a:ext cx="677813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6 PM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185988" y="2132013"/>
            <a:ext cx="34925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179638" y="1998663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48000" y="1552575"/>
            <a:ext cx="3079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7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114800" y="1552575"/>
            <a:ext cx="3079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8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30800" y="1552575"/>
            <a:ext cx="3079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</a:rPr>
              <a:t>9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857250" y="2408238"/>
            <a:ext cx="333167" cy="346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i="1">
              <a:latin typeface="Calibri" pitchFamily="34" charset="0"/>
            </a:endParaRP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r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341438" y="2874963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826000" y="2090738"/>
            <a:ext cx="640944" cy="4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>
                <a:latin typeface="Calibri" pitchFamily="34" charset="0"/>
              </a:rPr>
              <a:t>Time</a:t>
            </a:r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2198688" y="2468563"/>
            <a:ext cx="3506787" cy="603250"/>
            <a:chOff x="940" y="1292"/>
            <a:chExt cx="2209" cy="380"/>
          </a:xfrm>
        </p:grpSpPr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954" y="1403"/>
              <a:ext cx="2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30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94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126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32" name="Group 29"/>
            <p:cNvGrpSpPr>
              <a:grpSpLocks/>
            </p:cNvGrpSpPr>
            <p:nvPr/>
          </p:nvGrpSpPr>
          <p:grpSpPr bwMode="auto">
            <a:xfrm>
              <a:off x="1277" y="1292"/>
              <a:ext cx="387" cy="380"/>
              <a:chOff x="1277" y="1292"/>
              <a:chExt cx="387" cy="380"/>
            </a:xfrm>
          </p:grpSpPr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>
                <a:off x="127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4" name="Text Box 31"/>
              <p:cNvSpPr txBox="1">
                <a:spLocks noChangeArrowheads="1"/>
              </p:cNvSpPr>
              <p:nvPr/>
            </p:nvSpPr>
            <p:spPr bwMode="auto">
              <a:xfrm>
                <a:off x="1323" y="1403"/>
                <a:ext cx="2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latin typeface="Calibri" pitchFamily="34" charset="0"/>
                  </a:rPr>
                  <a:t>40</a:t>
                </a:r>
              </a:p>
            </p:txBody>
          </p:sp>
          <p:sp>
            <p:nvSpPr>
              <p:cNvPr id="55" name="Line 32"/>
              <p:cNvSpPr>
                <a:spLocks noChangeShapeType="1"/>
              </p:cNvSpPr>
              <p:nvPr/>
            </p:nvSpPr>
            <p:spPr bwMode="auto">
              <a:xfrm>
                <a:off x="1663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grpSp>
          <p:nvGrpSpPr>
            <p:cNvPr id="33" name="Group 33"/>
            <p:cNvGrpSpPr>
              <a:grpSpLocks/>
            </p:cNvGrpSpPr>
            <p:nvPr/>
          </p:nvGrpSpPr>
          <p:grpSpPr bwMode="auto">
            <a:xfrm>
              <a:off x="1687" y="1292"/>
              <a:ext cx="386" cy="380"/>
              <a:chOff x="1687" y="1292"/>
              <a:chExt cx="386" cy="380"/>
            </a:xfrm>
          </p:grpSpPr>
          <p:sp>
            <p:nvSpPr>
              <p:cNvPr id="50" name="Line 34"/>
              <p:cNvSpPr>
                <a:spLocks noChangeShapeType="1"/>
              </p:cNvSpPr>
              <p:nvPr/>
            </p:nvSpPr>
            <p:spPr bwMode="auto">
              <a:xfrm>
                <a:off x="168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" name="Text Box 35"/>
              <p:cNvSpPr txBox="1">
                <a:spLocks noChangeArrowheads="1"/>
              </p:cNvSpPr>
              <p:nvPr/>
            </p:nvSpPr>
            <p:spPr bwMode="auto">
              <a:xfrm>
                <a:off x="1733" y="1403"/>
                <a:ext cx="2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latin typeface="Calibri" pitchFamily="34" charset="0"/>
                  </a:rPr>
                  <a:t>40</a:t>
                </a:r>
              </a:p>
            </p:txBody>
          </p:sp>
          <p:sp>
            <p:nvSpPr>
              <p:cNvPr id="52" name="Line 36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2096" y="1292"/>
              <a:ext cx="387" cy="380"/>
              <a:chOff x="2096" y="1292"/>
              <a:chExt cx="387" cy="380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8" name="Text Box 39"/>
              <p:cNvSpPr txBox="1">
                <a:spLocks noChangeArrowheads="1"/>
              </p:cNvSpPr>
              <p:nvPr/>
            </p:nvSpPr>
            <p:spPr bwMode="auto">
              <a:xfrm>
                <a:off x="2143" y="1403"/>
                <a:ext cx="26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360" tIns="44280" rIns="90360" bIns="44280">
                <a:spAutoFit/>
              </a:bodyPr>
              <a:lstStyle/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b="1">
                    <a:latin typeface="Calibri" pitchFamily="34" charset="0"/>
                  </a:rPr>
                  <a:t>40</a:t>
                </a: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2506" y="1400"/>
              <a:ext cx="361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290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2552" y="1403"/>
              <a:ext cx="2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40</a:t>
              </a: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2881" y="1403"/>
              <a:ext cx="2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</a:rPr>
                <a:t>20</a:t>
              </a: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289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3148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135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1759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2168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68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209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250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56" name="Group 53"/>
          <p:cNvGrpSpPr>
            <a:grpSpLocks/>
          </p:cNvGrpSpPr>
          <p:nvPr/>
        </p:nvGrpSpPr>
        <p:grpSpPr bwMode="auto">
          <a:xfrm>
            <a:off x="2224088" y="3040063"/>
            <a:ext cx="3489325" cy="2932112"/>
            <a:chOff x="956" y="1652"/>
            <a:chExt cx="2198" cy="1847"/>
          </a:xfrm>
        </p:grpSpPr>
        <p:grpSp>
          <p:nvGrpSpPr>
            <p:cNvPr id="57" name="Group 54"/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151" name="Group 55"/>
              <p:cNvGrpSpPr>
                <a:grpSpLocks/>
              </p:cNvGrpSpPr>
              <p:nvPr/>
            </p:nvGrpSpPr>
            <p:grpSpPr bwMode="auto">
              <a:xfrm>
                <a:off x="956" y="1652"/>
                <a:ext cx="306" cy="448"/>
                <a:chOff x="956" y="1652"/>
                <a:chExt cx="306" cy="448"/>
              </a:xfrm>
            </p:grpSpPr>
            <p:grpSp>
              <p:nvGrpSpPr>
                <p:cNvPr id="171" name="Group 56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6" cy="448"/>
                  <a:chOff x="956" y="1652"/>
                  <a:chExt cx="306" cy="448"/>
                </a:xfrm>
              </p:grpSpPr>
              <p:grpSp>
                <p:nvGrpSpPr>
                  <p:cNvPr id="17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56" y="1723"/>
                    <a:ext cx="306" cy="377"/>
                    <a:chOff x="956" y="1723"/>
                    <a:chExt cx="306" cy="377"/>
                  </a:xfrm>
                </p:grpSpPr>
                <p:sp>
                  <p:nvSpPr>
                    <p:cNvPr id="178" name="Freeform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345" y="1326"/>
                        </a:cxn>
                        <a:cxn ang="0">
                          <a:pos x="1008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79" name="Freeform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6" y="1723"/>
                      <a:ext cx="305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008" y="336"/>
                        </a:cxn>
                        <a:cxn ang="0">
                          <a:pos x="0" y="336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80" name="Freeform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5" y="1723"/>
                      <a:ext cx="77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7" y="0"/>
                        </a:cxn>
                        <a:cxn ang="0">
                          <a:pos x="337" y="1326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74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026" y="1652"/>
                    <a:ext cx="235" cy="78"/>
                    <a:chOff x="1026" y="1652"/>
                    <a:chExt cx="235" cy="78"/>
                  </a:xfrm>
                </p:grpSpPr>
                <p:sp>
                  <p:nvSpPr>
                    <p:cNvPr id="175" name="Freeform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7" y="0"/>
                        </a:cxn>
                        <a:cxn ang="0">
                          <a:pos x="1037" y="257"/>
                        </a:cxn>
                        <a:cxn ang="0">
                          <a:pos x="950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76" name="Freeform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6" y="1652"/>
                      <a:ext cx="235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7" y="0"/>
                        </a:cxn>
                        <a:cxn ang="0">
                          <a:pos x="950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77" name="Freeform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1" y="1652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72" name="Freeform 65"/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custGeom>
                  <a:avLst/>
                  <a:gdLst/>
                  <a:ahLst/>
                  <a:cxnLst>
                    <a:cxn ang="0">
                      <a:pos x="173" y="0"/>
                    </a:cxn>
                    <a:cxn ang="0">
                      <a:pos x="697" y="0"/>
                    </a:cxn>
                    <a:cxn ang="0">
                      <a:pos x="522" y="120"/>
                    </a:cxn>
                    <a:cxn ang="0">
                      <a:pos x="0" y="120"/>
                    </a:cxn>
                    <a:cxn ang="0">
                      <a:pos x="173" y="0"/>
                    </a:cxn>
                  </a:cxnLst>
                  <a:rect l="0" t="0" r="r" b="b"/>
                  <a:pathLst>
                    <a:path w="698" h="121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20"/>
                      </a:lnTo>
                      <a:lnTo>
                        <a:pt x="0" y="120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52" name="Group 66"/>
              <p:cNvGrpSpPr>
                <a:grpSpLocks/>
              </p:cNvGrpSpPr>
              <p:nvPr/>
            </p:nvGrpSpPr>
            <p:grpSpPr bwMode="auto">
              <a:xfrm>
                <a:off x="1257" y="1652"/>
                <a:ext cx="379" cy="448"/>
                <a:chOff x="1257" y="1652"/>
                <a:chExt cx="379" cy="448"/>
              </a:xfrm>
            </p:grpSpPr>
            <p:grpSp>
              <p:nvGrpSpPr>
                <p:cNvPr id="160" name="Group 67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9" cy="448"/>
                  <a:chOff x="1257" y="1652"/>
                  <a:chExt cx="379" cy="448"/>
                </a:xfrm>
              </p:grpSpPr>
              <p:grpSp>
                <p:nvGrpSpPr>
                  <p:cNvPr id="163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257" y="1723"/>
                    <a:ext cx="379" cy="377"/>
                    <a:chOff x="1257" y="1723"/>
                    <a:chExt cx="379" cy="377"/>
                  </a:xfrm>
                </p:grpSpPr>
                <p:sp>
                  <p:nvSpPr>
                    <p:cNvPr id="168" name="Freeform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667" y="1247"/>
                        </a:cxn>
                        <a:cxn ang="0">
                          <a:pos x="1251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69" name="Freeform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7" y="1723"/>
                      <a:ext cx="3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251" y="415"/>
                        </a:cxn>
                        <a:cxn ang="0">
                          <a:pos x="0" y="415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70" name="Freeform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41" y="1723"/>
                      <a:ext cx="9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6" y="0"/>
                        </a:cxn>
                        <a:cxn ang="0">
                          <a:pos x="416" y="1247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64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343" y="1652"/>
                    <a:ext cx="292" cy="78"/>
                    <a:chOff x="1343" y="1652"/>
                    <a:chExt cx="292" cy="78"/>
                  </a:xfrm>
                </p:grpSpPr>
                <p:sp>
                  <p:nvSpPr>
                    <p:cNvPr id="165" name="Freeform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88" y="257"/>
                        </a:cxn>
                        <a:cxn ang="0">
                          <a:pos x="1201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66" name="Freeform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3" y="1652"/>
                      <a:ext cx="292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01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67" name="Freeform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5" y="1652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61" name="Oval 76"/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2" name="Freeform 77"/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764" y="0"/>
                    </a:cxn>
                    <a:cxn ang="0">
                      <a:pos x="873" y="108"/>
                    </a:cxn>
                    <a:cxn ang="0">
                      <a:pos x="873" y="262"/>
                    </a:cxn>
                    <a:cxn ang="0">
                      <a:pos x="764" y="370"/>
                    </a:cxn>
                    <a:cxn ang="0">
                      <a:pos x="107" y="370"/>
                    </a:cxn>
                    <a:cxn ang="0">
                      <a:pos x="0" y="262"/>
                    </a:cxn>
                    <a:cxn ang="0">
                      <a:pos x="0" y="108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53" name="Freeform 78"/>
              <p:cNvSpPr>
                <a:spLocks noChangeArrowheads="1"/>
              </p:cNvSpPr>
              <p:nvPr/>
            </p:nvSpPr>
            <p:spPr bwMode="auto">
              <a:xfrm>
                <a:off x="1821" y="1881"/>
                <a:ext cx="85" cy="191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375" y="0"/>
                  </a:cxn>
                  <a:cxn ang="0">
                    <a:pos x="101" y="842"/>
                  </a:cxn>
                  <a:cxn ang="0">
                    <a:pos x="0" y="842"/>
                  </a:cxn>
                  <a:cxn ang="0">
                    <a:pos x="273" y="0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4" name="AutoShape 79"/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5" name="AutoShape 80"/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6" name="AutoShape 81"/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57" name="Group 82"/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158" name="Oval 83"/>
                <p:cNvSpPr>
                  <a:spLocks noChangeArrowheads="1"/>
                </p:cNvSpPr>
                <p:nvPr/>
              </p:nvSpPr>
              <p:spPr bwMode="auto">
                <a:xfrm>
                  <a:off x="1716" y="1709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9" name="Freeform 84"/>
                <p:cNvSpPr>
                  <a:spLocks noChangeArrowheads="1"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8" y="605"/>
                    </a:cxn>
                    <a:cxn ang="0">
                      <a:pos x="4" y="618"/>
                    </a:cxn>
                    <a:cxn ang="0">
                      <a:pos x="0" y="640"/>
                    </a:cxn>
                    <a:cxn ang="0">
                      <a:pos x="0" y="662"/>
                    </a:cxn>
                    <a:cxn ang="0">
                      <a:pos x="8" y="684"/>
                    </a:cxn>
                    <a:cxn ang="0">
                      <a:pos x="17" y="703"/>
                    </a:cxn>
                    <a:cxn ang="0">
                      <a:pos x="35" y="721"/>
                    </a:cxn>
                    <a:cxn ang="0">
                      <a:pos x="52" y="730"/>
                    </a:cxn>
                    <a:cxn ang="0">
                      <a:pos x="70" y="734"/>
                    </a:cxn>
                    <a:cxn ang="0">
                      <a:pos x="92" y="734"/>
                    </a:cxn>
                    <a:cxn ang="0">
                      <a:pos x="558" y="1304"/>
                    </a:cxn>
                    <a:cxn ang="0">
                      <a:pos x="704" y="627"/>
                    </a:cxn>
                    <a:cxn ang="0">
                      <a:pos x="704" y="609"/>
                    </a:cxn>
                    <a:cxn ang="0">
                      <a:pos x="695" y="601"/>
                    </a:cxn>
                    <a:cxn ang="0">
                      <a:pos x="682" y="587"/>
                    </a:cxn>
                    <a:cxn ang="0">
                      <a:pos x="673" y="578"/>
                    </a:cxn>
                    <a:cxn ang="0">
                      <a:pos x="656" y="574"/>
                    </a:cxn>
                    <a:cxn ang="0">
                      <a:pos x="638" y="570"/>
                    </a:cxn>
                    <a:cxn ang="0">
                      <a:pos x="620" y="570"/>
                    </a:cxn>
                    <a:cxn ang="0">
                      <a:pos x="607" y="570"/>
                    </a:cxn>
                    <a:cxn ang="0">
                      <a:pos x="412" y="331"/>
                    </a:cxn>
                    <a:cxn ang="0">
                      <a:pos x="793" y="411"/>
                    </a:cxn>
                    <a:cxn ang="0">
                      <a:pos x="811" y="406"/>
                    </a:cxn>
                    <a:cxn ang="0">
                      <a:pos x="820" y="402"/>
                    </a:cxn>
                    <a:cxn ang="0">
                      <a:pos x="837" y="393"/>
                    </a:cxn>
                    <a:cxn ang="0">
                      <a:pos x="846" y="380"/>
                    </a:cxn>
                    <a:cxn ang="0">
                      <a:pos x="851" y="367"/>
                    </a:cxn>
                    <a:cxn ang="0">
                      <a:pos x="855" y="345"/>
                    </a:cxn>
                    <a:cxn ang="0">
                      <a:pos x="851" y="327"/>
                    </a:cxn>
                    <a:cxn ang="0">
                      <a:pos x="842" y="309"/>
                    </a:cxn>
                    <a:cxn ang="0">
                      <a:pos x="833" y="300"/>
                    </a:cxn>
                    <a:cxn ang="0">
                      <a:pos x="815" y="286"/>
                    </a:cxn>
                    <a:cxn ang="0">
                      <a:pos x="802" y="282"/>
                    </a:cxn>
                    <a:cxn ang="0">
                      <a:pos x="541" y="282"/>
                    </a:cxn>
                    <a:cxn ang="0">
                      <a:pos x="496" y="185"/>
                    </a:cxn>
                    <a:cxn ang="0">
                      <a:pos x="500" y="163"/>
                    </a:cxn>
                    <a:cxn ang="0">
                      <a:pos x="505" y="132"/>
                    </a:cxn>
                    <a:cxn ang="0">
                      <a:pos x="505" y="105"/>
                    </a:cxn>
                    <a:cxn ang="0">
                      <a:pos x="496" y="83"/>
                    </a:cxn>
                    <a:cxn ang="0">
                      <a:pos x="487" y="66"/>
                    </a:cxn>
                    <a:cxn ang="0">
                      <a:pos x="474" y="44"/>
                    </a:cxn>
                    <a:cxn ang="0">
                      <a:pos x="456" y="30"/>
                    </a:cxn>
                    <a:cxn ang="0">
                      <a:pos x="434" y="13"/>
                    </a:cxn>
                    <a:cxn ang="0">
                      <a:pos x="412" y="4"/>
                    </a:cxn>
                    <a:cxn ang="0">
                      <a:pos x="385" y="0"/>
                    </a:cxn>
                    <a:cxn ang="0">
                      <a:pos x="359" y="0"/>
                    </a:cxn>
                    <a:cxn ang="0">
                      <a:pos x="332" y="4"/>
                    </a:cxn>
                    <a:cxn ang="0">
                      <a:pos x="305" y="13"/>
                    </a:cxn>
                    <a:cxn ang="0">
                      <a:pos x="278" y="26"/>
                    </a:cxn>
                    <a:cxn ang="0">
                      <a:pos x="261" y="48"/>
                    </a:cxn>
                    <a:cxn ang="0">
                      <a:pos x="243" y="75"/>
                    </a:cxn>
                    <a:cxn ang="0">
                      <a:pos x="234" y="101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58" name="Group 85"/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121" name="Group 86"/>
              <p:cNvGrpSpPr>
                <a:grpSpLocks/>
              </p:cNvGrpSpPr>
              <p:nvPr/>
            </p:nvGrpSpPr>
            <p:grpSpPr bwMode="auto">
              <a:xfrm>
                <a:off x="1356" y="2116"/>
                <a:ext cx="306" cy="448"/>
                <a:chOff x="1356" y="2116"/>
                <a:chExt cx="306" cy="448"/>
              </a:xfrm>
            </p:grpSpPr>
            <p:grpSp>
              <p:nvGrpSpPr>
                <p:cNvPr id="141" name="Group 87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6" cy="448"/>
                  <a:chOff x="1356" y="2116"/>
                  <a:chExt cx="306" cy="448"/>
                </a:xfrm>
              </p:grpSpPr>
              <p:grpSp>
                <p:nvGrpSpPr>
                  <p:cNvPr id="143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1356" y="2187"/>
                    <a:ext cx="306" cy="377"/>
                    <a:chOff x="1356" y="2187"/>
                    <a:chExt cx="306" cy="377"/>
                  </a:xfrm>
                </p:grpSpPr>
                <p:sp>
                  <p:nvSpPr>
                    <p:cNvPr id="148" name="Freeform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3"/>
                        </a:cxn>
                        <a:cxn ang="0">
                          <a:pos x="0" y="335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345" y="1326"/>
                        </a:cxn>
                        <a:cxn ang="0">
                          <a:pos x="1008" y="1663"/>
                        </a:cxn>
                        <a:cxn ang="0">
                          <a:pos x="0" y="1663"/>
                        </a:cxn>
                      </a:cxnLst>
                      <a:rect l="0" t="0" r="r" b="b"/>
                      <a:pathLst>
                        <a:path w="1346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49" name="Freeform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6" y="2187"/>
                      <a:ext cx="305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5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008" y="335"/>
                        </a:cxn>
                        <a:cxn ang="0">
                          <a:pos x="0" y="335"/>
                        </a:cxn>
                      </a:cxnLst>
                      <a:rect l="0" t="0" r="r" b="b"/>
                      <a:pathLst>
                        <a:path w="1346" h="336">
                          <a:moveTo>
                            <a:pt x="0" y="335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5"/>
                          </a:lnTo>
                          <a:lnTo>
                            <a:pt x="0" y="33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50" name="Freeform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5" y="2187"/>
                      <a:ext cx="77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3"/>
                        </a:cxn>
                        <a:cxn ang="0">
                          <a:pos x="0" y="335"/>
                        </a:cxn>
                        <a:cxn ang="0">
                          <a:pos x="337" y="0"/>
                        </a:cxn>
                        <a:cxn ang="0">
                          <a:pos x="337" y="1326"/>
                        </a:cxn>
                        <a:cxn ang="0">
                          <a:pos x="0" y="1663"/>
                        </a:cxn>
                      </a:cxnLst>
                      <a:rect l="0" t="0" r="r" b="b"/>
                      <a:pathLst>
                        <a:path w="338" h="1664">
                          <a:moveTo>
                            <a:pt x="0" y="1663"/>
                          </a:moveTo>
                          <a:lnTo>
                            <a:pt x="0" y="335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44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426" y="2116"/>
                    <a:ext cx="235" cy="78"/>
                    <a:chOff x="1426" y="2116"/>
                    <a:chExt cx="235" cy="78"/>
                  </a:xfrm>
                </p:grpSpPr>
                <p:sp>
                  <p:nvSpPr>
                    <p:cNvPr id="145" name="Freeform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7" y="0"/>
                        </a:cxn>
                        <a:cxn ang="0">
                          <a:pos x="1037" y="257"/>
                        </a:cxn>
                        <a:cxn ang="0">
                          <a:pos x="950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03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1037" y="257"/>
                          </a:lnTo>
                          <a:lnTo>
                            <a:pt x="95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46" name="Freeform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26" y="2116"/>
                      <a:ext cx="235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7" y="0"/>
                        </a:cxn>
                        <a:cxn ang="0">
                          <a:pos x="950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03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7" y="0"/>
                          </a:lnTo>
                          <a:lnTo>
                            <a:pt x="95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47" name="Freeform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41" y="2116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42" name="Freeform 96"/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custGeom>
                  <a:avLst/>
                  <a:gdLst/>
                  <a:ahLst/>
                  <a:cxnLst>
                    <a:cxn ang="0">
                      <a:pos x="173" y="0"/>
                    </a:cxn>
                    <a:cxn ang="0">
                      <a:pos x="697" y="0"/>
                    </a:cxn>
                    <a:cxn ang="0">
                      <a:pos x="522" y="119"/>
                    </a:cxn>
                    <a:cxn ang="0">
                      <a:pos x="0" y="119"/>
                    </a:cxn>
                    <a:cxn ang="0">
                      <a:pos x="173" y="0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22" name="Group 97"/>
              <p:cNvGrpSpPr>
                <a:grpSpLocks/>
              </p:cNvGrpSpPr>
              <p:nvPr/>
            </p:nvGrpSpPr>
            <p:grpSpPr bwMode="auto">
              <a:xfrm>
                <a:off x="1657" y="2116"/>
                <a:ext cx="379" cy="448"/>
                <a:chOff x="1657" y="2116"/>
                <a:chExt cx="379" cy="448"/>
              </a:xfrm>
            </p:grpSpPr>
            <p:grpSp>
              <p:nvGrpSpPr>
                <p:cNvPr id="130" name="Group 98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9" cy="448"/>
                  <a:chOff x="1657" y="2116"/>
                  <a:chExt cx="379" cy="448"/>
                </a:xfrm>
              </p:grpSpPr>
              <p:grpSp>
                <p:nvGrpSpPr>
                  <p:cNvPr id="133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1657" y="2187"/>
                    <a:ext cx="379" cy="377"/>
                    <a:chOff x="1657" y="2187"/>
                    <a:chExt cx="379" cy="377"/>
                  </a:xfrm>
                </p:grpSpPr>
                <p:sp>
                  <p:nvSpPr>
                    <p:cNvPr id="138" name="Freeform 1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3"/>
                        </a:cxn>
                        <a:cxn ang="0">
                          <a:pos x="0" y="414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667" y="1247"/>
                        </a:cxn>
                        <a:cxn ang="0">
                          <a:pos x="1251" y="1663"/>
                        </a:cxn>
                        <a:cxn ang="0">
                          <a:pos x="0" y="1663"/>
                        </a:cxn>
                      </a:cxnLst>
                      <a:rect l="0" t="0" r="r" b="b"/>
                      <a:pathLst>
                        <a:path w="1668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3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39" name="Freeform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7" y="2187"/>
                      <a:ext cx="3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4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251" y="414"/>
                        </a:cxn>
                        <a:cxn ang="0">
                          <a:pos x="0" y="414"/>
                        </a:cxn>
                      </a:cxnLst>
                      <a:rect l="0" t="0" r="r" b="b"/>
                      <a:pathLst>
                        <a:path w="1668" h="415">
                          <a:moveTo>
                            <a:pt x="0" y="414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4"/>
                          </a:lnTo>
                          <a:lnTo>
                            <a:pt x="0" y="414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40" name="Freeform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1" y="2187"/>
                      <a:ext cx="9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3"/>
                        </a:cxn>
                        <a:cxn ang="0">
                          <a:pos x="0" y="414"/>
                        </a:cxn>
                        <a:cxn ang="0">
                          <a:pos x="416" y="0"/>
                        </a:cxn>
                        <a:cxn ang="0">
                          <a:pos x="416" y="1247"/>
                        </a:cxn>
                        <a:cxn ang="0">
                          <a:pos x="0" y="1663"/>
                        </a:cxn>
                      </a:cxnLst>
                      <a:rect l="0" t="0" r="r" b="b"/>
                      <a:pathLst>
                        <a:path w="417" h="1664">
                          <a:moveTo>
                            <a:pt x="0" y="1663"/>
                          </a:moveTo>
                          <a:lnTo>
                            <a:pt x="0" y="414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3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34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1743" y="2116"/>
                    <a:ext cx="292" cy="78"/>
                    <a:chOff x="1743" y="2116"/>
                    <a:chExt cx="292" cy="78"/>
                  </a:xfrm>
                </p:grpSpPr>
                <p:sp>
                  <p:nvSpPr>
                    <p:cNvPr id="135" name="Freeform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88" y="257"/>
                        </a:cxn>
                        <a:cxn ang="0">
                          <a:pos x="1201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36" name="Freeform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" y="2116"/>
                      <a:ext cx="292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01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37" name="Freeform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5" y="2116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31" name="Oval 107"/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2" name="Freeform 108"/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764" y="0"/>
                    </a:cxn>
                    <a:cxn ang="0">
                      <a:pos x="873" y="108"/>
                    </a:cxn>
                    <a:cxn ang="0">
                      <a:pos x="873" y="262"/>
                    </a:cxn>
                    <a:cxn ang="0">
                      <a:pos x="764" y="370"/>
                    </a:cxn>
                    <a:cxn ang="0">
                      <a:pos x="107" y="370"/>
                    </a:cxn>
                    <a:cxn ang="0">
                      <a:pos x="0" y="262"/>
                    </a:cxn>
                    <a:cxn ang="0">
                      <a:pos x="0" y="108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23" name="Freeform 109"/>
              <p:cNvSpPr>
                <a:spLocks noChangeArrowheads="1"/>
              </p:cNvSpPr>
              <p:nvPr/>
            </p:nvSpPr>
            <p:spPr bwMode="auto">
              <a:xfrm>
                <a:off x="2221" y="2345"/>
                <a:ext cx="85" cy="191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375" y="0"/>
                  </a:cxn>
                  <a:cxn ang="0">
                    <a:pos x="101" y="842"/>
                  </a:cxn>
                  <a:cxn ang="0">
                    <a:pos x="0" y="842"/>
                  </a:cxn>
                  <a:cxn ang="0">
                    <a:pos x="273" y="0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4" name="AutoShape 110"/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5" name="AutoShape 111"/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26" name="AutoShape 112"/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27" name="Group 113"/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128" name="Oval 114"/>
                <p:cNvSpPr>
                  <a:spLocks noChangeArrowheads="1"/>
                </p:cNvSpPr>
                <p:nvPr/>
              </p:nvSpPr>
              <p:spPr bwMode="auto">
                <a:xfrm>
                  <a:off x="2116" y="21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29" name="Freeform 115"/>
                <p:cNvSpPr>
                  <a:spLocks noChangeArrowheads="1"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8" y="605"/>
                    </a:cxn>
                    <a:cxn ang="0">
                      <a:pos x="4" y="618"/>
                    </a:cxn>
                    <a:cxn ang="0">
                      <a:pos x="0" y="640"/>
                    </a:cxn>
                    <a:cxn ang="0">
                      <a:pos x="0" y="662"/>
                    </a:cxn>
                    <a:cxn ang="0">
                      <a:pos x="8" y="684"/>
                    </a:cxn>
                    <a:cxn ang="0">
                      <a:pos x="17" y="703"/>
                    </a:cxn>
                    <a:cxn ang="0">
                      <a:pos x="35" y="721"/>
                    </a:cxn>
                    <a:cxn ang="0">
                      <a:pos x="53" y="730"/>
                    </a:cxn>
                    <a:cxn ang="0">
                      <a:pos x="70" y="734"/>
                    </a:cxn>
                    <a:cxn ang="0">
                      <a:pos x="92" y="734"/>
                    </a:cxn>
                    <a:cxn ang="0">
                      <a:pos x="559" y="1304"/>
                    </a:cxn>
                    <a:cxn ang="0">
                      <a:pos x="705" y="627"/>
                    </a:cxn>
                    <a:cxn ang="0">
                      <a:pos x="705" y="609"/>
                    </a:cxn>
                    <a:cxn ang="0">
                      <a:pos x="696" y="601"/>
                    </a:cxn>
                    <a:cxn ang="0">
                      <a:pos x="683" y="587"/>
                    </a:cxn>
                    <a:cxn ang="0">
                      <a:pos x="674" y="578"/>
                    </a:cxn>
                    <a:cxn ang="0">
                      <a:pos x="656" y="574"/>
                    </a:cxn>
                    <a:cxn ang="0">
                      <a:pos x="639" y="570"/>
                    </a:cxn>
                    <a:cxn ang="0">
                      <a:pos x="621" y="570"/>
                    </a:cxn>
                    <a:cxn ang="0">
                      <a:pos x="608" y="570"/>
                    </a:cxn>
                    <a:cxn ang="0">
                      <a:pos x="412" y="331"/>
                    </a:cxn>
                    <a:cxn ang="0">
                      <a:pos x="794" y="411"/>
                    </a:cxn>
                    <a:cxn ang="0">
                      <a:pos x="812" y="406"/>
                    </a:cxn>
                    <a:cxn ang="0">
                      <a:pos x="821" y="402"/>
                    </a:cxn>
                    <a:cxn ang="0">
                      <a:pos x="838" y="393"/>
                    </a:cxn>
                    <a:cxn ang="0">
                      <a:pos x="847" y="380"/>
                    </a:cxn>
                    <a:cxn ang="0">
                      <a:pos x="852" y="367"/>
                    </a:cxn>
                    <a:cxn ang="0">
                      <a:pos x="856" y="345"/>
                    </a:cxn>
                    <a:cxn ang="0">
                      <a:pos x="852" y="327"/>
                    </a:cxn>
                    <a:cxn ang="0">
                      <a:pos x="843" y="309"/>
                    </a:cxn>
                    <a:cxn ang="0">
                      <a:pos x="834" y="300"/>
                    </a:cxn>
                    <a:cxn ang="0">
                      <a:pos x="816" y="286"/>
                    </a:cxn>
                    <a:cxn ang="0">
                      <a:pos x="803" y="282"/>
                    </a:cxn>
                    <a:cxn ang="0">
                      <a:pos x="541" y="282"/>
                    </a:cxn>
                    <a:cxn ang="0">
                      <a:pos x="496" y="185"/>
                    </a:cxn>
                    <a:cxn ang="0">
                      <a:pos x="501" y="163"/>
                    </a:cxn>
                    <a:cxn ang="0">
                      <a:pos x="505" y="132"/>
                    </a:cxn>
                    <a:cxn ang="0">
                      <a:pos x="505" y="105"/>
                    </a:cxn>
                    <a:cxn ang="0">
                      <a:pos x="496" y="83"/>
                    </a:cxn>
                    <a:cxn ang="0">
                      <a:pos x="487" y="66"/>
                    </a:cxn>
                    <a:cxn ang="0">
                      <a:pos x="474" y="44"/>
                    </a:cxn>
                    <a:cxn ang="0">
                      <a:pos x="457" y="30"/>
                    </a:cxn>
                    <a:cxn ang="0">
                      <a:pos x="434" y="13"/>
                    </a:cxn>
                    <a:cxn ang="0">
                      <a:pos x="412" y="4"/>
                    </a:cxn>
                    <a:cxn ang="0">
                      <a:pos x="386" y="0"/>
                    </a:cxn>
                    <a:cxn ang="0">
                      <a:pos x="359" y="0"/>
                    </a:cxn>
                    <a:cxn ang="0">
                      <a:pos x="333" y="4"/>
                    </a:cxn>
                    <a:cxn ang="0">
                      <a:pos x="305" y="13"/>
                    </a:cxn>
                    <a:cxn ang="0">
                      <a:pos x="279" y="26"/>
                    </a:cxn>
                    <a:cxn ang="0">
                      <a:pos x="261" y="48"/>
                    </a:cxn>
                    <a:cxn ang="0">
                      <a:pos x="243" y="75"/>
                    </a:cxn>
                    <a:cxn ang="0">
                      <a:pos x="235" y="101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59" name="Group 116"/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91" name="Group 117"/>
              <p:cNvGrpSpPr>
                <a:grpSpLocks/>
              </p:cNvGrpSpPr>
              <p:nvPr/>
            </p:nvGrpSpPr>
            <p:grpSpPr bwMode="auto">
              <a:xfrm>
                <a:off x="1772" y="2604"/>
                <a:ext cx="306" cy="448"/>
                <a:chOff x="1772" y="2604"/>
                <a:chExt cx="306" cy="448"/>
              </a:xfrm>
            </p:grpSpPr>
            <p:grpSp>
              <p:nvGrpSpPr>
                <p:cNvPr id="111" name="Group 118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6" cy="448"/>
                  <a:chOff x="1772" y="2604"/>
                  <a:chExt cx="306" cy="448"/>
                </a:xfrm>
              </p:grpSpPr>
              <p:grpSp>
                <p:nvGrpSpPr>
                  <p:cNvPr id="113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772" y="2675"/>
                    <a:ext cx="306" cy="377"/>
                    <a:chOff x="1772" y="2675"/>
                    <a:chExt cx="306" cy="377"/>
                  </a:xfrm>
                </p:grpSpPr>
                <p:sp>
                  <p:nvSpPr>
                    <p:cNvPr id="118" name="Freeform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345" y="1326"/>
                        </a:cxn>
                        <a:cxn ang="0">
                          <a:pos x="1008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9" name="Freeform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2" y="2675"/>
                      <a:ext cx="305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008" y="336"/>
                        </a:cxn>
                        <a:cxn ang="0">
                          <a:pos x="0" y="336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20" name="Freeform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01" y="2675"/>
                      <a:ext cx="77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7" y="0"/>
                        </a:cxn>
                        <a:cxn ang="0">
                          <a:pos x="337" y="1326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14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1842" y="2604"/>
                    <a:ext cx="235" cy="78"/>
                    <a:chOff x="1842" y="2604"/>
                    <a:chExt cx="235" cy="78"/>
                  </a:xfrm>
                </p:grpSpPr>
                <p:sp>
                  <p:nvSpPr>
                    <p:cNvPr id="115" name="Freeform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6" y="0"/>
                        </a:cxn>
                        <a:cxn ang="0">
                          <a:pos x="1036" y="257"/>
                        </a:cxn>
                        <a:cxn ang="0">
                          <a:pos x="949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6" name="Freeform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2604"/>
                      <a:ext cx="235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6" y="0"/>
                        </a:cxn>
                        <a:cxn ang="0">
                          <a:pos x="949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7" name="Freeform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604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12" name="Freeform 127"/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custGeom>
                  <a:avLst/>
                  <a:gdLst/>
                  <a:ahLst/>
                  <a:cxnLst>
                    <a:cxn ang="0">
                      <a:pos x="173" y="0"/>
                    </a:cxn>
                    <a:cxn ang="0">
                      <a:pos x="697" y="0"/>
                    </a:cxn>
                    <a:cxn ang="0">
                      <a:pos x="522" y="119"/>
                    </a:cxn>
                    <a:cxn ang="0">
                      <a:pos x="0" y="119"/>
                    </a:cxn>
                    <a:cxn ang="0">
                      <a:pos x="173" y="0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92" name="Group 128"/>
              <p:cNvGrpSpPr>
                <a:grpSpLocks/>
              </p:cNvGrpSpPr>
              <p:nvPr/>
            </p:nvGrpSpPr>
            <p:grpSpPr bwMode="auto">
              <a:xfrm>
                <a:off x="2073" y="2604"/>
                <a:ext cx="379" cy="448"/>
                <a:chOff x="2073" y="2604"/>
                <a:chExt cx="379" cy="448"/>
              </a:xfrm>
            </p:grpSpPr>
            <p:grpSp>
              <p:nvGrpSpPr>
                <p:cNvPr id="100" name="Group 129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9" cy="448"/>
                  <a:chOff x="2073" y="2604"/>
                  <a:chExt cx="379" cy="448"/>
                </a:xfrm>
              </p:grpSpPr>
              <p:grpSp>
                <p:nvGrpSpPr>
                  <p:cNvPr id="10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73" y="2675"/>
                    <a:ext cx="379" cy="377"/>
                    <a:chOff x="2073" y="2675"/>
                    <a:chExt cx="379" cy="377"/>
                  </a:xfrm>
                </p:grpSpPr>
                <p:sp>
                  <p:nvSpPr>
                    <p:cNvPr id="108" name="Freeform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667" y="1247"/>
                        </a:cxn>
                        <a:cxn ang="0">
                          <a:pos x="1251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09" name="Freeform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3" y="2675"/>
                      <a:ext cx="3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251" y="415"/>
                        </a:cxn>
                        <a:cxn ang="0">
                          <a:pos x="0" y="415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0" name="Freeform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7" y="2675"/>
                      <a:ext cx="9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6" y="0"/>
                        </a:cxn>
                        <a:cxn ang="0">
                          <a:pos x="416" y="1247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104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159" y="2604"/>
                    <a:ext cx="292" cy="78"/>
                    <a:chOff x="2159" y="2604"/>
                    <a:chExt cx="292" cy="78"/>
                  </a:xfrm>
                </p:grpSpPr>
                <p:sp>
                  <p:nvSpPr>
                    <p:cNvPr id="105" name="Freeform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7" y="0"/>
                        </a:cxn>
                        <a:cxn ang="0">
                          <a:pos x="1287" y="257"/>
                        </a:cxn>
                        <a:cxn ang="0">
                          <a:pos x="1200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2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87" y="257"/>
                          </a:lnTo>
                          <a:lnTo>
                            <a:pt x="1200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06" name="Freeform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59" y="2604"/>
                      <a:ext cx="292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7" y="0"/>
                        </a:cxn>
                        <a:cxn ang="0">
                          <a:pos x="1200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288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7" y="0"/>
                          </a:lnTo>
                          <a:lnTo>
                            <a:pt x="1200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07" name="Freeform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1" y="2604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101" name="Oval 138"/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02" name="Freeform 139"/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764" y="0"/>
                    </a:cxn>
                    <a:cxn ang="0">
                      <a:pos x="873" y="108"/>
                    </a:cxn>
                    <a:cxn ang="0">
                      <a:pos x="873" y="262"/>
                    </a:cxn>
                    <a:cxn ang="0">
                      <a:pos x="764" y="370"/>
                    </a:cxn>
                    <a:cxn ang="0">
                      <a:pos x="107" y="370"/>
                    </a:cxn>
                    <a:cxn ang="0">
                      <a:pos x="0" y="262"/>
                    </a:cxn>
                    <a:cxn ang="0">
                      <a:pos x="0" y="108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874" h="371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8"/>
                      </a:lnTo>
                      <a:lnTo>
                        <a:pt x="873" y="262"/>
                      </a:lnTo>
                      <a:lnTo>
                        <a:pt x="764" y="370"/>
                      </a:lnTo>
                      <a:lnTo>
                        <a:pt x="107" y="370"/>
                      </a:lnTo>
                      <a:lnTo>
                        <a:pt x="0" y="262"/>
                      </a:lnTo>
                      <a:lnTo>
                        <a:pt x="0" y="108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93" name="Freeform 140"/>
              <p:cNvSpPr>
                <a:spLocks noChangeArrowheads="1"/>
              </p:cNvSpPr>
              <p:nvPr/>
            </p:nvSpPr>
            <p:spPr bwMode="auto">
              <a:xfrm>
                <a:off x="2637" y="2833"/>
                <a:ext cx="85" cy="191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376" y="0"/>
                  </a:cxn>
                  <a:cxn ang="0">
                    <a:pos x="101" y="842"/>
                  </a:cxn>
                  <a:cxn ang="0">
                    <a:pos x="0" y="842"/>
                  </a:cxn>
                  <a:cxn ang="0">
                    <a:pos x="274" y="0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4" name="AutoShape 141"/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5" name="AutoShape 142"/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96" name="AutoShape 143"/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97" name="Group 144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98" name="Oval 145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99" name="Freeform 146"/>
                <p:cNvSpPr>
                  <a:spLocks noChangeArrowheads="1"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8" y="605"/>
                    </a:cxn>
                    <a:cxn ang="0">
                      <a:pos x="4" y="618"/>
                    </a:cxn>
                    <a:cxn ang="0">
                      <a:pos x="0" y="640"/>
                    </a:cxn>
                    <a:cxn ang="0">
                      <a:pos x="0" y="662"/>
                    </a:cxn>
                    <a:cxn ang="0">
                      <a:pos x="8" y="684"/>
                    </a:cxn>
                    <a:cxn ang="0">
                      <a:pos x="17" y="703"/>
                    </a:cxn>
                    <a:cxn ang="0">
                      <a:pos x="35" y="721"/>
                    </a:cxn>
                    <a:cxn ang="0">
                      <a:pos x="52" y="730"/>
                    </a:cxn>
                    <a:cxn ang="0">
                      <a:pos x="70" y="734"/>
                    </a:cxn>
                    <a:cxn ang="0">
                      <a:pos x="92" y="734"/>
                    </a:cxn>
                    <a:cxn ang="0">
                      <a:pos x="558" y="1304"/>
                    </a:cxn>
                    <a:cxn ang="0">
                      <a:pos x="704" y="627"/>
                    </a:cxn>
                    <a:cxn ang="0">
                      <a:pos x="704" y="609"/>
                    </a:cxn>
                    <a:cxn ang="0">
                      <a:pos x="695" y="601"/>
                    </a:cxn>
                    <a:cxn ang="0">
                      <a:pos x="682" y="587"/>
                    </a:cxn>
                    <a:cxn ang="0">
                      <a:pos x="673" y="578"/>
                    </a:cxn>
                    <a:cxn ang="0">
                      <a:pos x="656" y="574"/>
                    </a:cxn>
                    <a:cxn ang="0">
                      <a:pos x="638" y="570"/>
                    </a:cxn>
                    <a:cxn ang="0">
                      <a:pos x="620" y="570"/>
                    </a:cxn>
                    <a:cxn ang="0">
                      <a:pos x="607" y="570"/>
                    </a:cxn>
                    <a:cxn ang="0">
                      <a:pos x="412" y="331"/>
                    </a:cxn>
                    <a:cxn ang="0">
                      <a:pos x="793" y="411"/>
                    </a:cxn>
                    <a:cxn ang="0">
                      <a:pos x="811" y="406"/>
                    </a:cxn>
                    <a:cxn ang="0">
                      <a:pos x="820" y="402"/>
                    </a:cxn>
                    <a:cxn ang="0">
                      <a:pos x="837" y="393"/>
                    </a:cxn>
                    <a:cxn ang="0">
                      <a:pos x="846" y="380"/>
                    </a:cxn>
                    <a:cxn ang="0">
                      <a:pos x="851" y="367"/>
                    </a:cxn>
                    <a:cxn ang="0">
                      <a:pos x="855" y="345"/>
                    </a:cxn>
                    <a:cxn ang="0">
                      <a:pos x="851" y="327"/>
                    </a:cxn>
                    <a:cxn ang="0">
                      <a:pos x="842" y="309"/>
                    </a:cxn>
                    <a:cxn ang="0">
                      <a:pos x="833" y="300"/>
                    </a:cxn>
                    <a:cxn ang="0">
                      <a:pos x="815" y="286"/>
                    </a:cxn>
                    <a:cxn ang="0">
                      <a:pos x="802" y="282"/>
                    </a:cxn>
                    <a:cxn ang="0">
                      <a:pos x="541" y="282"/>
                    </a:cxn>
                    <a:cxn ang="0">
                      <a:pos x="496" y="185"/>
                    </a:cxn>
                    <a:cxn ang="0">
                      <a:pos x="500" y="163"/>
                    </a:cxn>
                    <a:cxn ang="0">
                      <a:pos x="505" y="132"/>
                    </a:cxn>
                    <a:cxn ang="0">
                      <a:pos x="505" y="105"/>
                    </a:cxn>
                    <a:cxn ang="0">
                      <a:pos x="496" y="83"/>
                    </a:cxn>
                    <a:cxn ang="0">
                      <a:pos x="487" y="66"/>
                    </a:cxn>
                    <a:cxn ang="0">
                      <a:pos x="474" y="44"/>
                    </a:cxn>
                    <a:cxn ang="0">
                      <a:pos x="456" y="30"/>
                    </a:cxn>
                    <a:cxn ang="0">
                      <a:pos x="434" y="13"/>
                    </a:cxn>
                    <a:cxn ang="0">
                      <a:pos x="412" y="4"/>
                    </a:cxn>
                    <a:cxn ang="0">
                      <a:pos x="385" y="0"/>
                    </a:cxn>
                    <a:cxn ang="0">
                      <a:pos x="359" y="0"/>
                    </a:cxn>
                    <a:cxn ang="0">
                      <a:pos x="332" y="4"/>
                    </a:cxn>
                    <a:cxn ang="0">
                      <a:pos x="305" y="13"/>
                    </a:cxn>
                    <a:cxn ang="0">
                      <a:pos x="278" y="26"/>
                    </a:cxn>
                    <a:cxn ang="0">
                      <a:pos x="261" y="48"/>
                    </a:cxn>
                    <a:cxn ang="0">
                      <a:pos x="243" y="75"/>
                    </a:cxn>
                    <a:cxn ang="0">
                      <a:pos x="234" y="101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60" name="Group 147"/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61" name="Group 148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81" name="Group 149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grpSp>
                <p:nvGrpSpPr>
                  <p:cNvPr id="83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188" y="3123"/>
                    <a:ext cx="305" cy="377"/>
                    <a:chOff x="2188" y="3123"/>
                    <a:chExt cx="305" cy="377"/>
                  </a:xfrm>
                </p:grpSpPr>
                <p:sp>
                  <p:nvSpPr>
                    <p:cNvPr id="88" name="Freeform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345" y="1326"/>
                        </a:cxn>
                        <a:cxn ang="0">
                          <a:pos x="1008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346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345" y="1326"/>
                          </a:lnTo>
                          <a:lnTo>
                            <a:pt x="1008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9" name="Freeform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8" y="3123"/>
                      <a:ext cx="305" cy="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6"/>
                        </a:cxn>
                        <a:cxn ang="0">
                          <a:pos x="335" y="0"/>
                        </a:cxn>
                        <a:cxn ang="0">
                          <a:pos x="1345" y="0"/>
                        </a:cxn>
                        <a:cxn ang="0">
                          <a:pos x="1008" y="336"/>
                        </a:cxn>
                        <a:cxn ang="0">
                          <a:pos x="0" y="336"/>
                        </a:cxn>
                      </a:cxnLst>
                      <a:rect l="0" t="0" r="r" b="b"/>
                      <a:pathLst>
                        <a:path w="1346" h="337">
                          <a:moveTo>
                            <a:pt x="0" y="336"/>
                          </a:moveTo>
                          <a:lnTo>
                            <a:pt x="335" y="0"/>
                          </a:lnTo>
                          <a:lnTo>
                            <a:pt x="1345" y="0"/>
                          </a:lnTo>
                          <a:lnTo>
                            <a:pt x="1008" y="336"/>
                          </a:lnTo>
                          <a:lnTo>
                            <a:pt x="0" y="336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90" name="Freeform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6" y="3123"/>
                      <a:ext cx="77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336"/>
                        </a:cxn>
                        <a:cxn ang="0">
                          <a:pos x="337" y="0"/>
                        </a:cxn>
                        <a:cxn ang="0">
                          <a:pos x="337" y="1326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338" h="1663">
                          <a:moveTo>
                            <a:pt x="0" y="1662"/>
                          </a:moveTo>
                          <a:lnTo>
                            <a:pt x="0" y="336"/>
                          </a:lnTo>
                          <a:lnTo>
                            <a:pt x="337" y="0"/>
                          </a:lnTo>
                          <a:lnTo>
                            <a:pt x="337" y="1326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84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2258" y="3052"/>
                    <a:ext cx="235" cy="78"/>
                    <a:chOff x="2258" y="3052"/>
                    <a:chExt cx="235" cy="78"/>
                  </a:xfrm>
                </p:grpSpPr>
                <p:sp>
                  <p:nvSpPr>
                    <p:cNvPr id="85" name="Freeform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6" y="0"/>
                        </a:cxn>
                        <a:cxn ang="0">
                          <a:pos x="1036" y="257"/>
                        </a:cxn>
                        <a:cxn ang="0">
                          <a:pos x="949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037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1036" y="257"/>
                          </a:lnTo>
                          <a:lnTo>
                            <a:pt x="949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F6BF69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6" name="Freeform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8" y="3052"/>
                      <a:ext cx="235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036" y="0"/>
                        </a:cxn>
                        <a:cxn ang="0">
                          <a:pos x="949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037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036" y="0"/>
                          </a:lnTo>
                          <a:lnTo>
                            <a:pt x="949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FFD072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7" name="Freeform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3" y="3052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D3A45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82" name="Freeform 158"/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custGeom>
                  <a:avLst/>
                  <a:gdLst/>
                  <a:ahLst/>
                  <a:cxnLst>
                    <a:cxn ang="0">
                      <a:pos x="173" y="0"/>
                    </a:cxn>
                    <a:cxn ang="0">
                      <a:pos x="697" y="0"/>
                    </a:cxn>
                    <a:cxn ang="0">
                      <a:pos x="522" y="119"/>
                    </a:cxn>
                    <a:cxn ang="0">
                      <a:pos x="0" y="119"/>
                    </a:cxn>
                    <a:cxn ang="0">
                      <a:pos x="173" y="0"/>
                    </a:cxn>
                  </a:cxnLst>
                  <a:rect l="0" t="0" r="r" b="b"/>
                  <a:pathLst>
                    <a:path w="698" h="120">
                      <a:moveTo>
                        <a:pt x="173" y="0"/>
                      </a:moveTo>
                      <a:lnTo>
                        <a:pt x="697" y="0"/>
                      </a:lnTo>
                      <a:lnTo>
                        <a:pt x="522" y="119"/>
                      </a:lnTo>
                      <a:lnTo>
                        <a:pt x="0" y="119"/>
                      </a:lnTo>
                      <a:lnTo>
                        <a:pt x="173" y="0"/>
                      </a:lnTo>
                    </a:path>
                  </a:pathLst>
                </a:custGeom>
                <a:solidFill>
                  <a:srgbClr val="F6BF69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62" name="Group 15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9" cy="448"/>
                <a:chOff x="2489" y="3052"/>
                <a:chExt cx="379" cy="448"/>
              </a:xfrm>
            </p:grpSpPr>
            <p:grpSp>
              <p:nvGrpSpPr>
                <p:cNvPr id="70" name="Group 16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9" cy="448"/>
                  <a:chOff x="2489" y="3052"/>
                  <a:chExt cx="379" cy="448"/>
                </a:xfrm>
              </p:grpSpPr>
              <p:grpSp>
                <p:nvGrpSpPr>
                  <p:cNvPr id="73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2489" y="3123"/>
                    <a:ext cx="379" cy="377"/>
                    <a:chOff x="2489" y="3123"/>
                    <a:chExt cx="379" cy="377"/>
                  </a:xfrm>
                </p:grpSpPr>
                <p:sp>
                  <p:nvSpPr>
                    <p:cNvPr id="78" name="Freeform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667" y="1247"/>
                        </a:cxn>
                        <a:cxn ang="0">
                          <a:pos x="1251" y="1662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1668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667" y="1247"/>
                          </a:lnTo>
                          <a:lnTo>
                            <a:pt x="1251" y="1662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9" name="Freeform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9" y="3123"/>
                      <a:ext cx="3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5"/>
                        </a:cxn>
                        <a:cxn ang="0">
                          <a:pos x="414" y="0"/>
                        </a:cxn>
                        <a:cxn ang="0">
                          <a:pos x="1667" y="0"/>
                        </a:cxn>
                        <a:cxn ang="0">
                          <a:pos x="1251" y="415"/>
                        </a:cxn>
                        <a:cxn ang="0">
                          <a:pos x="0" y="415"/>
                        </a:cxn>
                      </a:cxnLst>
                      <a:rect l="0" t="0" r="r" b="b"/>
                      <a:pathLst>
                        <a:path w="1668" h="416">
                          <a:moveTo>
                            <a:pt x="0" y="415"/>
                          </a:moveTo>
                          <a:lnTo>
                            <a:pt x="414" y="0"/>
                          </a:lnTo>
                          <a:lnTo>
                            <a:pt x="1667" y="0"/>
                          </a:lnTo>
                          <a:lnTo>
                            <a:pt x="1251" y="415"/>
                          </a:lnTo>
                          <a:lnTo>
                            <a:pt x="0" y="41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0" name="Freeform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3" y="3123"/>
                      <a:ext cx="95" cy="3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62"/>
                        </a:cxn>
                        <a:cxn ang="0">
                          <a:pos x="0" y="415"/>
                        </a:cxn>
                        <a:cxn ang="0">
                          <a:pos x="416" y="0"/>
                        </a:cxn>
                        <a:cxn ang="0">
                          <a:pos x="416" y="1247"/>
                        </a:cxn>
                        <a:cxn ang="0">
                          <a:pos x="0" y="1662"/>
                        </a:cxn>
                      </a:cxnLst>
                      <a:rect l="0" t="0" r="r" b="b"/>
                      <a:pathLst>
                        <a:path w="417" h="1663">
                          <a:moveTo>
                            <a:pt x="0" y="1662"/>
                          </a:moveTo>
                          <a:lnTo>
                            <a:pt x="0" y="415"/>
                          </a:lnTo>
                          <a:lnTo>
                            <a:pt x="416" y="0"/>
                          </a:lnTo>
                          <a:lnTo>
                            <a:pt x="416" y="1247"/>
                          </a:lnTo>
                          <a:lnTo>
                            <a:pt x="0" y="1662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  <p:grpSp>
                <p:nvGrpSpPr>
                  <p:cNvPr id="7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2575" y="3052"/>
                    <a:ext cx="292" cy="78"/>
                    <a:chOff x="2575" y="3052"/>
                    <a:chExt cx="292" cy="78"/>
                  </a:xfrm>
                </p:grpSpPr>
                <p:sp>
                  <p:nvSpPr>
                    <p:cNvPr id="75" name="Freeform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88" y="257"/>
                        </a:cxn>
                        <a:cxn ang="0">
                          <a:pos x="1201" y="344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1289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88" y="257"/>
                          </a:lnTo>
                          <a:lnTo>
                            <a:pt x="1201" y="344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A2C1FE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6" name="Freeform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5" y="3052"/>
                      <a:ext cx="292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5"/>
                        </a:cxn>
                        <a:cxn ang="0">
                          <a:pos x="85" y="0"/>
                        </a:cxn>
                        <a:cxn ang="0">
                          <a:pos x="1288" y="0"/>
                        </a:cxn>
                        <a:cxn ang="0">
                          <a:pos x="1201" y="85"/>
                        </a:cxn>
                        <a:cxn ang="0">
                          <a:pos x="0" y="85"/>
                        </a:cxn>
                      </a:cxnLst>
                      <a:rect l="0" t="0" r="r" b="b"/>
                      <a:pathLst>
                        <a:path w="1289" h="86">
                          <a:moveTo>
                            <a:pt x="0" y="85"/>
                          </a:moveTo>
                          <a:lnTo>
                            <a:pt x="85" y="0"/>
                          </a:lnTo>
                          <a:lnTo>
                            <a:pt x="1288" y="0"/>
                          </a:lnTo>
                          <a:lnTo>
                            <a:pt x="1201" y="85"/>
                          </a:lnTo>
                          <a:lnTo>
                            <a:pt x="0" y="85"/>
                          </a:lnTo>
                        </a:path>
                      </a:pathLst>
                    </a:custGeom>
                    <a:solidFill>
                      <a:srgbClr val="B1D3FF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7" name="Freeform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47" y="3052"/>
                      <a:ext cx="20" cy="7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44"/>
                        </a:cxn>
                        <a:cxn ang="0">
                          <a:pos x="0" y="85"/>
                        </a:cxn>
                        <a:cxn ang="0">
                          <a:pos x="87" y="0"/>
                        </a:cxn>
                        <a:cxn ang="0">
                          <a:pos x="87" y="257"/>
                        </a:cxn>
                        <a:cxn ang="0">
                          <a:pos x="0" y="344"/>
                        </a:cxn>
                      </a:cxnLst>
                      <a:rect l="0" t="0" r="r" b="b"/>
                      <a:pathLst>
                        <a:path w="88" h="345">
                          <a:moveTo>
                            <a:pt x="0" y="344"/>
                          </a:moveTo>
                          <a:lnTo>
                            <a:pt x="0" y="85"/>
                          </a:lnTo>
                          <a:lnTo>
                            <a:pt x="87" y="0"/>
                          </a:lnTo>
                          <a:lnTo>
                            <a:pt x="87" y="257"/>
                          </a:lnTo>
                          <a:lnTo>
                            <a:pt x="0" y="344"/>
                          </a:lnTo>
                        </a:path>
                      </a:pathLst>
                    </a:custGeom>
                    <a:solidFill>
                      <a:srgbClr val="8BA5DA"/>
                    </a:solidFill>
                    <a:ln w="126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</p:grpSp>
            </p:grpSp>
            <p:sp>
              <p:nvSpPr>
                <p:cNvPr id="71" name="Oval 169"/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rgbClr val="FFFF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72" name="Freeform 170"/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764" y="0"/>
                    </a:cxn>
                    <a:cxn ang="0">
                      <a:pos x="873" y="107"/>
                    </a:cxn>
                    <a:cxn ang="0">
                      <a:pos x="873" y="262"/>
                    </a:cxn>
                    <a:cxn ang="0">
                      <a:pos x="764" y="371"/>
                    </a:cxn>
                    <a:cxn ang="0">
                      <a:pos x="107" y="371"/>
                    </a:cxn>
                    <a:cxn ang="0">
                      <a:pos x="0" y="262"/>
                    </a:cxn>
                    <a:cxn ang="0">
                      <a:pos x="0" y="107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874" h="372">
                      <a:moveTo>
                        <a:pt x="107" y="0"/>
                      </a:moveTo>
                      <a:lnTo>
                        <a:pt x="764" y="0"/>
                      </a:lnTo>
                      <a:lnTo>
                        <a:pt x="873" y="107"/>
                      </a:lnTo>
                      <a:lnTo>
                        <a:pt x="873" y="262"/>
                      </a:lnTo>
                      <a:lnTo>
                        <a:pt x="764" y="371"/>
                      </a:lnTo>
                      <a:lnTo>
                        <a:pt x="107" y="371"/>
                      </a:lnTo>
                      <a:lnTo>
                        <a:pt x="0" y="262"/>
                      </a:lnTo>
                      <a:lnTo>
                        <a:pt x="0" y="107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A2C1FE"/>
                </a:solidFill>
                <a:ln w="255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63" name="Freeform 171"/>
              <p:cNvSpPr>
                <a:spLocks noChangeArrowheads="1"/>
              </p:cNvSpPr>
              <p:nvPr/>
            </p:nvSpPr>
            <p:spPr bwMode="auto">
              <a:xfrm>
                <a:off x="3053" y="3281"/>
                <a:ext cx="85" cy="191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375" y="0"/>
                  </a:cxn>
                  <a:cxn ang="0">
                    <a:pos x="101" y="843"/>
                  </a:cxn>
                  <a:cxn ang="0">
                    <a:pos x="0" y="843"/>
                  </a:cxn>
                  <a:cxn ang="0">
                    <a:pos x="273" y="0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4" name="AutoShape 172"/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5" name="AutoShape 173"/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66" name="AutoShape 174"/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67" name="Group 175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5"/>
                <a:chOff x="2871" y="3109"/>
                <a:chExt cx="194" cy="365"/>
              </a:xfrm>
            </p:grpSpPr>
            <p:sp>
              <p:nvSpPr>
                <p:cNvPr id="68" name="Oval 176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9" name="Freeform 177"/>
                <p:cNvSpPr>
                  <a:spLocks noChangeArrowheads="1"/>
                </p:cNvSpPr>
                <p:nvPr/>
              </p:nvSpPr>
              <p:spPr bwMode="auto">
                <a:xfrm>
                  <a:off x="2871" y="3178"/>
                  <a:ext cx="194" cy="296"/>
                </a:xfrm>
                <a:custGeom>
                  <a:avLst/>
                  <a:gdLst/>
                  <a:ahLst/>
                  <a:cxnLst>
                    <a:cxn ang="0">
                      <a:pos x="8" y="605"/>
                    </a:cxn>
                    <a:cxn ang="0">
                      <a:pos x="4" y="618"/>
                    </a:cxn>
                    <a:cxn ang="0">
                      <a:pos x="0" y="640"/>
                    </a:cxn>
                    <a:cxn ang="0">
                      <a:pos x="0" y="662"/>
                    </a:cxn>
                    <a:cxn ang="0">
                      <a:pos x="8" y="684"/>
                    </a:cxn>
                    <a:cxn ang="0">
                      <a:pos x="17" y="702"/>
                    </a:cxn>
                    <a:cxn ang="0">
                      <a:pos x="35" y="720"/>
                    </a:cxn>
                    <a:cxn ang="0">
                      <a:pos x="53" y="729"/>
                    </a:cxn>
                    <a:cxn ang="0">
                      <a:pos x="70" y="733"/>
                    </a:cxn>
                    <a:cxn ang="0">
                      <a:pos x="92" y="733"/>
                    </a:cxn>
                    <a:cxn ang="0">
                      <a:pos x="559" y="1303"/>
                    </a:cxn>
                    <a:cxn ang="0">
                      <a:pos x="705" y="627"/>
                    </a:cxn>
                    <a:cxn ang="0">
                      <a:pos x="705" y="609"/>
                    </a:cxn>
                    <a:cxn ang="0">
                      <a:pos x="696" y="601"/>
                    </a:cxn>
                    <a:cxn ang="0">
                      <a:pos x="683" y="587"/>
                    </a:cxn>
                    <a:cxn ang="0">
                      <a:pos x="674" y="578"/>
                    </a:cxn>
                    <a:cxn ang="0">
                      <a:pos x="656" y="574"/>
                    </a:cxn>
                    <a:cxn ang="0">
                      <a:pos x="639" y="570"/>
                    </a:cxn>
                    <a:cxn ang="0">
                      <a:pos x="621" y="570"/>
                    </a:cxn>
                    <a:cxn ang="0">
                      <a:pos x="608" y="570"/>
                    </a:cxn>
                    <a:cxn ang="0">
                      <a:pos x="412" y="330"/>
                    </a:cxn>
                    <a:cxn ang="0">
                      <a:pos x="794" y="410"/>
                    </a:cxn>
                    <a:cxn ang="0">
                      <a:pos x="812" y="405"/>
                    </a:cxn>
                    <a:cxn ang="0">
                      <a:pos x="821" y="401"/>
                    </a:cxn>
                    <a:cxn ang="0">
                      <a:pos x="838" y="392"/>
                    </a:cxn>
                    <a:cxn ang="0">
                      <a:pos x="847" y="379"/>
                    </a:cxn>
                    <a:cxn ang="0">
                      <a:pos x="852" y="366"/>
                    </a:cxn>
                    <a:cxn ang="0">
                      <a:pos x="856" y="344"/>
                    </a:cxn>
                    <a:cxn ang="0">
                      <a:pos x="852" y="326"/>
                    </a:cxn>
                    <a:cxn ang="0">
                      <a:pos x="843" y="308"/>
                    </a:cxn>
                    <a:cxn ang="0">
                      <a:pos x="834" y="300"/>
                    </a:cxn>
                    <a:cxn ang="0">
                      <a:pos x="816" y="286"/>
                    </a:cxn>
                    <a:cxn ang="0">
                      <a:pos x="803" y="282"/>
                    </a:cxn>
                    <a:cxn ang="0">
                      <a:pos x="541" y="282"/>
                    </a:cxn>
                    <a:cxn ang="0">
                      <a:pos x="496" y="185"/>
                    </a:cxn>
                    <a:cxn ang="0">
                      <a:pos x="501" y="163"/>
                    </a:cxn>
                    <a:cxn ang="0">
                      <a:pos x="505" y="132"/>
                    </a:cxn>
                    <a:cxn ang="0">
                      <a:pos x="505" y="105"/>
                    </a:cxn>
                    <a:cxn ang="0">
                      <a:pos x="496" y="83"/>
                    </a:cxn>
                    <a:cxn ang="0">
                      <a:pos x="487" y="66"/>
                    </a:cxn>
                    <a:cxn ang="0">
                      <a:pos x="474" y="44"/>
                    </a:cxn>
                    <a:cxn ang="0">
                      <a:pos x="457" y="30"/>
                    </a:cxn>
                    <a:cxn ang="0">
                      <a:pos x="434" y="13"/>
                    </a:cxn>
                    <a:cxn ang="0">
                      <a:pos x="412" y="4"/>
                    </a:cxn>
                    <a:cxn ang="0">
                      <a:pos x="386" y="0"/>
                    </a:cxn>
                    <a:cxn ang="0">
                      <a:pos x="359" y="0"/>
                    </a:cxn>
                    <a:cxn ang="0">
                      <a:pos x="333" y="4"/>
                    </a:cxn>
                    <a:cxn ang="0">
                      <a:pos x="305" y="13"/>
                    </a:cxn>
                    <a:cxn ang="0">
                      <a:pos x="279" y="26"/>
                    </a:cxn>
                    <a:cxn ang="0">
                      <a:pos x="261" y="48"/>
                    </a:cxn>
                    <a:cxn ang="0">
                      <a:pos x="243" y="75"/>
                    </a:cxn>
                    <a:cxn ang="0">
                      <a:pos x="235" y="101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06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and Super Scalar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60437"/>
            <a:ext cx="8915400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Instructions are executed one after another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 performance – by overlapping the execution of successive instructions, using a technique called pipelining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Add R1, R2, R3;  R3 </a:t>
            </a:r>
            <a:r>
              <a:rPr lang="en-US" dirty="0" smtClean="0">
                <a:sym typeface="Wingdings" pitchFamily="2" charset="2"/>
              </a:rPr>
              <a:t> R1+R2;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processor can read the next instruction from memory while the addition operation is being performed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One instruction is completed in each clock cycle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 = 1; can not be attained in practice for variety of reasons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However, pipelining increases the rate of executing instructions significantly and causes the effective value of 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59DE-0DF8-4E98-B62B-C936D89571C0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Pipelining and Super Scalar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Higher degree of concurrency can be achieved if multiple instruction pipelines are implemented in the processor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means multiple functional units are used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Creating parallel paths through which different instructions can be executed in parallel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 is possible to execution of several instructions in every clock cycle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mode of operation is called super scalar execution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09D2-61AB-4E57-9EA2-85DA0348F8CB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Differs 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Computational Power</a:t>
            </a:r>
          </a:p>
          <a:p>
            <a:pPr lvl="1"/>
            <a:r>
              <a:rPr lang="en-US" dirty="0" smtClean="0"/>
              <a:t>Intended Use</a:t>
            </a:r>
          </a:p>
          <a:p>
            <a:r>
              <a:rPr lang="en-US" dirty="0" smtClean="0"/>
              <a:t>Desktops</a:t>
            </a:r>
          </a:p>
          <a:p>
            <a:r>
              <a:rPr lang="en-US" dirty="0" smtClean="0"/>
              <a:t>Portable Notebook</a:t>
            </a:r>
          </a:p>
          <a:p>
            <a:r>
              <a:rPr lang="en-US" dirty="0" smtClean="0"/>
              <a:t>Workstations</a:t>
            </a:r>
          </a:p>
          <a:p>
            <a:pPr lvl="1"/>
            <a:r>
              <a:rPr lang="en-US" dirty="0" smtClean="0"/>
              <a:t>Engineering and Scientific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E5C3-11D7-41C2-B2E4-24DDD1A1EEB3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Improving the Integrated Circuit (IC) technology makes logic circuits faster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Which reduces the time needed to complete a basic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allows clock period P to reduced and the clock rate to R to be increased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Reducing the amount of processing done in one basic step also makes it possible to reduce the clock period 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CFAF-F898-4B1A-B37C-58FCFAECD136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Set: CISC and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instructions require a small number of basic steps to execute</a:t>
            </a:r>
          </a:p>
          <a:p>
            <a:r>
              <a:rPr lang="en-US" dirty="0" smtClean="0"/>
              <a:t>Complex instructions involve a large number of steps</a:t>
            </a:r>
          </a:p>
          <a:p>
            <a:r>
              <a:rPr lang="en-US" dirty="0" smtClean="0"/>
              <a:t>The processors that has only simple instructions</a:t>
            </a:r>
          </a:p>
          <a:p>
            <a:pPr lvl="1"/>
            <a:r>
              <a:rPr lang="en-US" dirty="0" smtClean="0"/>
              <a:t>A large number of instructions may be need to perform a given programming tasks</a:t>
            </a:r>
          </a:p>
          <a:p>
            <a:pPr lvl="1"/>
            <a:r>
              <a:rPr lang="en-US" dirty="0" smtClean="0"/>
              <a:t>This could lead to a large value of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and a small value of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E652-D70D-4471-8981-10721EA716B2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Set: CISC and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individual instructions perform more complex operations</a:t>
            </a:r>
          </a:p>
          <a:p>
            <a:pPr lvl="1"/>
            <a:r>
              <a:rPr lang="en-US" dirty="0" smtClean="0"/>
              <a:t>Fewer instructions will be needed</a:t>
            </a:r>
          </a:p>
          <a:p>
            <a:pPr lvl="1"/>
            <a:r>
              <a:rPr lang="en-US" dirty="0" smtClean="0"/>
              <a:t>Leading to a lower value of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and a larger value of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dirty="0" smtClean="0"/>
              <a:t>It is obvious if one choice is better than the other</a:t>
            </a:r>
          </a:p>
          <a:p>
            <a:r>
              <a:rPr lang="en-US" dirty="0" smtClean="0"/>
              <a:t>A key consideration in comparing the two choices is the use of pipelining (S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1)</a:t>
            </a:r>
          </a:p>
          <a:p>
            <a:r>
              <a:rPr lang="en-US" dirty="0" smtClean="0"/>
              <a:t>Complex instructions combined with pipelining would achieve the best performance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92D5-FC13-420E-82AD-9E65F238FFF7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Translates a high level language program into a sequence of machine instructions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 reduce </a:t>
            </a:r>
            <a:r>
              <a:rPr lang="en-US" dirty="0" smtClean="0">
                <a:solidFill>
                  <a:schemeClr val="hlink"/>
                </a:solidFill>
              </a:rPr>
              <a:t>N</a:t>
            </a:r>
            <a:r>
              <a:rPr lang="en-US" dirty="0" smtClean="0"/>
              <a:t> – A suitable machine instruction set and a compiler that makes good use of it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optimizing compiler takes advantage of various features of the target processor to reduce the product </a:t>
            </a:r>
            <a:r>
              <a:rPr lang="en-US" dirty="0" err="1" smtClean="0">
                <a:solidFill>
                  <a:schemeClr val="hlink"/>
                </a:solidFill>
              </a:rPr>
              <a:t>NxS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(total number clock cycles to execute)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compiler may rearrange the program instructions to achieve better performance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CA8D-04FB-4A76-B49B-73FFEB871BA3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time it takes a computer to execute a given benchmark (Program)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System Performance Evaluation Corporation (SPEC) develops benchmark programs for different application programs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program selection range from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Game playing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Compiler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base applications to numerically intensive programs astrophysics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Quantum chemistry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6F-A332-4BC2-90F5-AD1E9DB8CAEB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each of the case program is compiled for computer under test and the running time on a real computer is measured</a:t>
            </a:r>
          </a:p>
          <a:p>
            <a:r>
              <a:rPr lang="en-US" dirty="0" smtClean="0"/>
              <a:t>SPEC rating = (running time on the reference computer )/(running time on the computer under test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DB2E-EE89-46C7-B2A6-3325D4E1DD38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Computer system that has more than one processors called Multiprocessors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These systems either execute a number of different application tasks in parallel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Or they execute subtasks of a single large task in parallel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the processors usually have access to all of the memory in such systems – Shared memory multiprocessor systems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 performance of these systems comes with much increased complexity and cost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Cost is increased because of more complex interconnection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5C7A-0ED4-41A2-BE4F-02E163073C7E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It is also possible to use an interconnected group of complete computers to achieve high total computational power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computers normally have access only to their own memory units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the tasks they are executing need to communicate data, they do so by exchanging message over a communication network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Shared memory concepts of multi processor different the Message passing multi-computers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0F2C-F5CA-4945-94C5-7E0502B5C7C1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Noor</a:t>
            </a:r>
            <a:r>
              <a:rPr lang="en-US" dirty="0" smtClean="0"/>
              <a:t> </a:t>
            </a:r>
            <a:r>
              <a:rPr lang="en-US" dirty="0" err="1" smtClean="0"/>
              <a:t>Mahammad</a:t>
            </a:r>
            <a:r>
              <a:rPr lang="en-US" dirty="0" smtClean="0"/>
              <a:t> </a:t>
            </a:r>
            <a:r>
              <a:rPr lang="en-US" dirty="0" err="1" smtClean="0"/>
              <a:t>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a Computer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7266A6C-18AA-431B-ADE0-E44109853D5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a Computers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connections between Data/program Memory and Processors</a:t>
            </a:r>
          </a:p>
          <a:p>
            <a:r>
              <a:rPr lang="en-US" dirty="0" smtClean="0"/>
              <a:t>Two</a:t>
            </a:r>
          </a:p>
          <a:p>
            <a:pPr lvl="1"/>
            <a:r>
              <a:rPr lang="en-US" dirty="0" smtClean="0"/>
              <a:t>Von Neumann Architectures</a:t>
            </a:r>
          </a:p>
          <a:p>
            <a:pPr lvl="1"/>
            <a:r>
              <a:rPr lang="en-US" dirty="0" smtClean="0"/>
              <a:t>Harvard Architectures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E85-E5A5-4D71-9515-77E9D71F4DB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System (Mainframes)</a:t>
            </a:r>
          </a:p>
          <a:p>
            <a:pPr lvl="1"/>
            <a:r>
              <a:rPr lang="en-US" dirty="0" smtClean="0"/>
              <a:t>Used for business data processing</a:t>
            </a:r>
          </a:p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Education, business and personal user communities</a:t>
            </a:r>
          </a:p>
          <a:p>
            <a:r>
              <a:rPr lang="en-US" dirty="0" smtClean="0"/>
              <a:t>Super Computers</a:t>
            </a:r>
          </a:p>
          <a:p>
            <a:pPr lvl="1"/>
            <a:r>
              <a:rPr lang="en-US" dirty="0" smtClean="0"/>
              <a:t>Large scale numerical calculations</a:t>
            </a:r>
          </a:p>
          <a:p>
            <a:pPr lvl="1"/>
            <a:r>
              <a:rPr lang="en-US" dirty="0" smtClean="0"/>
              <a:t>Applications like:</a:t>
            </a:r>
          </a:p>
          <a:p>
            <a:pPr lvl="2"/>
            <a:r>
              <a:rPr lang="en-US" dirty="0" smtClean="0"/>
              <a:t>Weather forecasting</a:t>
            </a:r>
          </a:p>
          <a:p>
            <a:pPr lvl="2"/>
            <a:r>
              <a:rPr lang="en-US" dirty="0" smtClean="0"/>
              <a:t>Aircraft design and simulation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7CD-FE1D-46E0-9F6A-4F41E9DB949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Neumann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van Neumann architecture has only one memory space to store both program and data Memory</a:t>
            </a:r>
          </a:p>
          <a:p>
            <a:r>
              <a:rPr lang="en-US" dirty="0" smtClean="0"/>
              <a:t>Fetches instructions and data from one memory</a:t>
            </a:r>
          </a:p>
          <a:p>
            <a:r>
              <a:rPr lang="en-US" dirty="0" smtClean="0"/>
              <a:t>Limits Operating Bandwidth</a:t>
            </a:r>
          </a:p>
          <a:p>
            <a:pPr lvl="1"/>
            <a:r>
              <a:rPr lang="en-US" dirty="0" smtClean="0"/>
              <a:t>One piece of data or One instruction at a one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E85-E5A5-4D71-9515-77E9D71F4DB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33600" y="4038600"/>
            <a:ext cx="4495800" cy="1981200"/>
            <a:chOff x="2133600" y="4038600"/>
            <a:chExt cx="4495800" cy="1981200"/>
          </a:xfrm>
        </p:grpSpPr>
        <p:sp>
          <p:nvSpPr>
            <p:cNvPr id="7" name="Rectangle 6"/>
            <p:cNvSpPr/>
            <p:nvPr/>
          </p:nvSpPr>
          <p:spPr>
            <a:xfrm>
              <a:off x="2133600" y="4572000"/>
              <a:ext cx="1371600" cy="838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CPU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29200" y="4038600"/>
              <a:ext cx="1600200" cy="990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3505200" y="4800600"/>
              <a:ext cx="1524000" cy="457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5029200"/>
              <a:ext cx="1600200" cy="990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Instructions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Harvard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819400"/>
          </a:xfrm>
        </p:spPr>
        <p:txBody>
          <a:bodyPr/>
          <a:lstStyle/>
          <a:p>
            <a:r>
              <a:rPr lang="en-US" dirty="0" smtClean="0"/>
              <a:t>There are two separate Memory spaces, one for instruction and one for data</a:t>
            </a:r>
          </a:p>
          <a:p>
            <a:r>
              <a:rPr lang="en-US" dirty="0" smtClean="0"/>
              <a:t>Increased Through put</a:t>
            </a:r>
          </a:p>
          <a:p>
            <a:pPr lvl="1"/>
            <a:r>
              <a:rPr lang="en-US" dirty="0" smtClean="0"/>
              <a:t>While you are executing one instruction, you can be fetching the next instruction </a:t>
            </a:r>
          </a:p>
          <a:p>
            <a:pPr lvl="1"/>
            <a:r>
              <a:rPr lang="en-US" dirty="0" smtClean="0"/>
              <a:t>Different program and data bus width are possible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E85-E5A5-4D71-9515-77E9D71F4DB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648200"/>
            <a:ext cx="1371600" cy="838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4419600"/>
            <a:ext cx="1600200" cy="1143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4953000" y="4876800"/>
            <a:ext cx="14478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800" y="4495800"/>
            <a:ext cx="16002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Instructions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2438400" y="4876800"/>
            <a:ext cx="1143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Organization by Carl </a:t>
            </a:r>
            <a:r>
              <a:rPr lang="en-US" dirty="0" err="1" smtClean="0"/>
              <a:t>Hamacher</a:t>
            </a:r>
            <a:r>
              <a:rPr lang="en-US" dirty="0" smtClean="0"/>
              <a:t>, </a:t>
            </a:r>
            <a:r>
              <a:rPr lang="en-US" dirty="0" err="1" smtClean="0"/>
              <a:t>Zvonko</a:t>
            </a:r>
            <a:r>
              <a:rPr lang="en-US" dirty="0" smtClean="0"/>
              <a:t> </a:t>
            </a:r>
            <a:r>
              <a:rPr lang="en-US" dirty="0" err="1" smtClean="0"/>
              <a:t>Vranesic</a:t>
            </a:r>
            <a:r>
              <a:rPr lang="en-US" dirty="0" smtClean="0"/>
              <a:t>, </a:t>
            </a:r>
            <a:r>
              <a:rPr lang="en-US" dirty="0" err="1" smtClean="0"/>
              <a:t>Safwat</a:t>
            </a:r>
            <a:r>
              <a:rPr lang="en-US" dirty="0" smtClean="0"/>
              <a:t> </a:t>
            </a:r>
            <a:r>
              <a:rPr lang="en-US" dirty="0" err="1" smtClean="0"/>
              <a:t>Zaky</a:t>
            </a:r>
            <a:r>
              <a:rPr lang="en-US" dirty="0" smtClean="0"/>
              <a:t>, Mc </a:t>
            </a:r>
            <a:r>
              <a:rPr lang="en-US" dirty="0" err="1" smtClean="0"/>
              <a:t>Graw</a:t>
            </a:r>
            <a:r>
              <a:rPr lang="en-US" dirty="0" smtClean="0"/>
              <a:t> Hill Publications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2E85-E5A5-4D71-9515-77E9D71F4DB9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Units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828800"/>
            <a:ext cx="2209800" cy="320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0" y="2057400"/>
            <a:ext cx="16764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00400"/>
            <a:ext cx="16764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Arial" charset="0"/>
              </a:rPr>
              <a:t>OUT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49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I/O Unit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429000" y="2819400"/>
            <a:ext cx="16764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MEMORY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1676400"/>
            <a:ext cx="1371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91200" y="1828800"/>
            <a:ext cx="2209800" cy="320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4495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Processor  Unit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1981200"/>
            <a:ext cx="16002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ALU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172200" y="3200400"/>
            <a:ext cx="14478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400" y="5410200"/>
            <a:ext cx="505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Basic Functional Units of a Computer</a:t>
            </a:r>
            <a:endParaRPr lang="en-US" sz="2400" b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AD6F-E454-49AB-B9DF-12635FD631DD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coded information through input units</a:t>
            </a:r>
          </a:p>
          <a:p>
            <a:r>
              <a:rPr lang="en-US" dirty="0" smtClean="0"/>
              <a:t>Input devices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Joysticks</a:t>
            </a:r>
          </a:p>
          <a:p>
            <a:pPr lvl="1"/>
            <a:r>
              <a:rPr lang="en-US" dirty="0" smtClean="0"/>
              <a:t>Track balls</a:t>
            </a:r>
          </a:p>
          <a:p>
            <a:pPr lvl="1"/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Microphone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5566-E724-4872-8116-3AF9426348DE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Stores programs and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Two types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Primary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Secondary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Primary 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Fast and operates at electronic speeds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Programs must be stored in the memory while they are being executed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Large number of semiconductor storage cells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0919-1B0C-4A2E-87E2-E422D20D1208}" type="datetime3">
              <a:rPr lang="en-US" smtClean="0"/>
              <a:pPr/>
              <a:t>24 January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E4E6-F9A7-4E2A-8D28-02B15878F4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Noor Mahammad Sk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port presentatio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noorseP</Template>
  <TotalTime>656</TotalTime>
  <Words>3639</Words>
  <Application>Microsoft Office PowerPoint</Application>
  <PresentationFormat>On-screen Show (4:3)</PresentationFormat>
  <Paragraphs>690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SimSun</vt:lpstr>
      <vt:lpstr>Arial</vt:lpstr>
      <vt:lpstr>Calibri</vt:lpstr>
      <vt:lpstr>Corbel</vt:lpstr>
      <vt:lpstr>Times New Roman</vt:lpstr>
      <vt:lpstr>Verdana</vt:lpstr>
      <vt:lpstr>Wingdings</vt:lpstr>
      <vt:lpstr>report presentation</vt:lpstr>
      <vt:lpstr>Computer Organization &amp; Design</vt:lpstr>
      <vt:lpstr>Grading Policy</vt:lpstr>
      <vt:lpstr>Outline</vt:lpstr>
      <vt:lpstr>Digital Computer/ Simply Computer</vt:lpstr>
      <vt:lpstr>Computer Types</vt:lpstr>
      <vt:lpstr>Computer Types</vt:lpstr>
      <vt:lpstr>Functional Units</vt:lpstr>
      <vt:lpstr>Input Unit</vt:lpstr>
      <vt:lpstr>Memory Unit</vt:lpstr>
      <vt:lpstr>Terminology</vt:lpstr>
      <vt:lpstr>Primary Memory</vt:lpstr>
      <vt:lpstr>Secondary Memory</vt:lpstr>
      <vt:lpstr>Arithmetic Logic Unit (ALU)</vt:lpstr>
      <vt:lpstr>Output Unit</vt:lpstr>
      <vt:lpstr>Control Unit</vt:lpstr>
      <vt:lpstr>Summary</vt:lpstr>
      <vt:lpstr>Basic Operational Concepts</vt:lpstr>
      <vt:lpstr>Basic Operational Concepts</vt:lpstr>
      <vt:lpstr>Basic Operational Concepts</vt:lpstr>
      <vt:lpstr>Basic Operational Concepts</vt:lpstr>
      <vt:lpstr>Processor</vt:lpstr>
      <vt:lpstr>Processor </vt:lpstr>
      <vt:lpstr>Processor</vt:lpstr>
      <vt:lpstr>Processor – Typical operational Steps</vt:lpstr>
      <vt:lpstr>Processor – Typical operational steps (If it uses ALU)</vt:lpstr>
      <vt:lpstr>Bus Structures</vt:lpstr>
      <vt:lpstr>Bus Structure</vt:lpstr>
      <vt:lpstr>Bus Structure</vt:lpstr>
      <vt:lpstr>Bus Structure</vt:lpstr>
      <vt:lpstr>Software</vt:lpstr>
      <vt:lpstr>Software</vt:lpstr>
      <vt:lpstr>Software</vt:lpstr>
      <vt:lpstr>Software – Operating System </vt:lpstr>
      <vt:lpstr>User Program and OS routine sharing of the Processor</vt:lpstr>
      <vt:lpstr>User Program and OS routine sharing of the Processor</vt:lpstr>
      <vt:lpstr>Software</vt:lpstr>
      <vt:lpstr>Software</vt:lpstr>
      <vt:lpstr>Performance</vt:lpstr>
      <vt:lpstr>Performance</vt:lpstr>
      <vt:lpstr>Performance</vt:lpstr>
      <vt:lpstr>Processor Clock</vt:lpstr>
      <vt:lpstr>Basic Performance Equation</vt:lpstr>
      <vt:lpstr>Basic Performance Equation</vt:lpstr>
      <vt:lpstr>Traditional Pipeline Concept</vt:lpstr>
      <vt:lpstr>Traditional Pipeline Concept</vt:lpstr>
      <vt:lpstr>Traditional Pipeline Concept</vt:lpstr>
      <vt:lpstr>Traditional Pipeline Concept</vt:lpstr>
      <vt:lpstr>Pipelining and Super Scalar Operation</vt:lpstr>
      <vt:lpstr>Pipelining and Super Scalar Operations</vt:lpstr>
      <vt:lpstr>Clock Rate</vt:lpstr>
      <vt:lpstr>Instruction Set: CISC and RISC</vt:lpstr>
      <vt:lpstr>Instruction Set: CISC and RISC</vt:lpstr>
      <vt:lpstr>Compiler</vt:lpstr>
      <vt:lpstr>Performance Measurement</vt:lpstr>
      <vt:lpstr>Performance Measurement</vt:lpstr>
      <vt:lpstr>Multiprocessors</vt:lpstr>
      <vt:lpstr>Multi-Computers</vt:lpstr>
      <vt:lpstr>Organization of a Computer</vt:lpstr>
      <vt:lpstr>Organization of a Computers </vt:lpstr>
      <vt:lpstr>Van Neumann</vt:lpstr>
      <vt:lpstr>Harvard Architecture</vt:lpstr>
      <vt:lpstr>Reference </vt:lpstr>
    </vt:vector>
  </TitlesOfParts>
  <Company>IIITDM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Noor</cp:lastModifiedBy>
  <cp:revision>106</cp:revision>
  <dcterms:created xsi:type="dcterms:W3CDTF">2010-06-25T09:49:04Z</dcterms:created>
  <dcterms:modified xsi:type="dcterms:W3CDTF">2017-01-24T04:22:20Z</dcterms:modified>
</cp:coreProperties>
</file>