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334" y="4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1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792F0E-A402-4F0F-B5E0-85C4C6E3E0E3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F1909B-D284-4E89-991A-F35DD299F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9514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735416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19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8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33400"/>
            <a:ext cx="7772400" cy="1470025"/>
          </a:xfrm>
        </p:spPr>
        <p:txBody>
          <a:bodyPr/>
          <a:lstStyle/>
          <a:p>
            <a:r>
              <a:rPr lang="en-US" b="1" dirty="0" smtClean="0">
                <a:solidFill>
                  <a:schemeClr val="tx2"/>
                </a:solidFill>
              </a:rPr>
              <a:t>Engineering Graphics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6573" y="3048000"/>
            <a:ext cx="6400800" cy="1143000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chemeClr val="accent1"/>
                </a:solidFill>
              </a:rPr>
              <a:t>Sections of Solids</a:t>
            </a:r>
            <a:endParaRPr lang="en-US" sz="2400" b="1" dirty="0">
              <a:solidFill>
                <a:schemeClr val="accent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03073" y="2281535"/>
            <a:ext cx="1447800" cy="46166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INT 109 P</a:t>
            </a:r>
            <a:endParaRPr lang="en-US" sz="2400" b="1" dirty="0"/>
          </a:p>
        </p:txBody>
      </p:sp>
      <p:pic>
        <p:nvPicPr>
          <p:cNvPr id="5" name="Picture 4" descr="C:\Users\Cheeta\Downloads\Insigni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3352800"/>
            <a:ext cx="2381018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ubtitle 2"/>
          <p:cNvSpPr txBox="1">
            <a:spLocks/>
          </p:cNvSpPr>
          <p:nvPr/>
        </p:nvSpPr>
        <p:spPr>
          <a:xfrm>
            <a:off x="1495309" y="5715000"/>
            <a:ext cx="6400800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600" b="1" dirty="0" smtClean="0">
                <a:solidFill>
                  <a:schemeClr val="tx1"/>
                </a:solidFill>
              </a:rPr>
              <a:t>Dr. </a:t>
            </a:r>
            <a:r>
              <a:rPr lang="en-US" sz="2600" b="1" dirty="0" smtClean="0"/>
              <a:t>Vik</a:t>
            </a:r>
            <a:r>
              <a:rPr lang="en-US" sz="2600" b="1" dirty="0" smtClean="0">
                <a:solidFill>
                  <a:schemeClr val="tx1"/>
                </a:solidFill>
              </a:rPr>
              <a:t>ash </a:t>
            </a:r>
            <a:r>
              <a:rPr lang="en-US" sz="2600" b="1" dirty="0" smtClean="0">
                <a:solidFill>
                  <a:schemeClr val="tx1"/>
                </a:solidFill>
              </a:rPr>
              <a:t>Kumar</a:t>
            </a:r>
            <a:endParaRPr lang="en-US" sz="2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9785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Oval 2"/>
          <p:cNvSpPr>
            <a:spLocks noChangeArrowheads="1"/>
          </p:cNvSpPr>
          <p:nvPr/>
        </p:nvSpPr>
        <p:spPr bwMode="auto">
          <a:xfrm>
            <a:off x="3752850" y="5867400"/>
            <a:ext cx="762000" cy="2460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latin typeface="Calibri" pitchFamily="34" charset="0"/>
            </a:endParaRPr>
          </a:p>
        </p:txBody>
      </p:sp>
      <p:grpSp>
        <p:nvGrpSpPr>
          <p:cNvPr id="1030" name="Group 3"/>
          <p:cNvGrpSpPr>
            <a:grpSpLocks/>
          </p:cNvGrpSpPr>
          <p:nvPr/>
        </p:nvGrpSpPr>
        <p:grpSpPr bwMode="auto">
          <a:xfrm>
            <a:off x="3676650" y="152400"/>
            <a:ext cx="1931988" cy="1600200"/>
            <a:chOff x="3024" y="2064"/>
            <a:chExt cx="1217" cy="1008"/>
          </a:xfrm>
        </p:grpSpPr>
        <p:sp>
          <p:nvSpPr>
            <p:cNvPr id="1087" name="AutoShape 4"/>
            <p:cNvSpPr>
              <a:spLocks noChangeArrowheads="1"/>
            </p:cNvSpPr>
            <p:nvPr/>
          </p:nvSpPr>
          <p:spPr bwMode="auto">
            <a:xfrm>
              <a:off x="3024" y="2160"/>
              <a:ext cx="624" cy="816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latin typeface="Calibri" pitchFamily="34" charset="0"/>
              </a:endParaRPr>
            </a:p>
          </p:txBody>
        </p:sp>
        <p:sp>
          <p:nvSpPr>
            <p:cNvPr id="1088" name="Line 5"/>
            <p:cNvSpPr>
              <a:spLocks noChangeShapeType="1"/>
            </p:cNvSpPr>
            <p:nvPr/>
          </p:nvSpPr>
          <p:spPr bwMode="auto">
            <a:xfrm flipH="1">
              <a:off x="3204" y="2064"/>
              <a:ext cx="144" cy="100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lgDashDot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1028" name="Object 6"/>
            <p:cNvGraphicFramePr>
              <a:graphicFrameLocks noChangeAspect="1"/>
            </p:cNvGraphicFramePr>
            <p:nvPr/>
          </p:nvGraphicFramePr>
          <p:xfrm>
            <a:off x="3648" y="2112"/>
            <a:ext cx="593" cy="9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94" name="CorelDRAW" r:id="rId4" imgW="841320" imgH="1287360" progId="">
                    <p:embed/>
                  </p:oleObj>
                </mc:Choice>
                <mc:Fallback>
                  <p:oleObj name="CorelDRAW" r:id="rId4" imgW="841320" imgH="1287360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48" y="2112"/>
                          <a:ext cx="593" cy="9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026" name="Object 7"/>
          <p:cNvGraphicFramePr>
            <a:graphicFrameLocks noChangeAspect="1"/>
          </p:cNvGraphicFramePr>
          <p:nvPr/>
        </p:nvGraphicFramePr>
        <p:xfrm>
          <a:off x="4514850" y="2457450"/>
          <a:ext cx="984250" cy="1352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5" name="Bitmap Image" r:id="rId6" imgW="638264" imgH="876190" progId="PBrush">
                  <p:embed/>
                </p:oleObj>
              </mc:Choice>
              <mc:Fallback>
                <p:oleObj name="Bitmap Image" r:id="rId6" imgW="638264" imgH="876190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2457450"/>
                        <a:ext cx="984250" cy="1352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31" name="Group 8"/>
          <p:cNvGrpSpPr>
            <a:grpSpLocks/>
          </p:cNvGrpSpPr>
          <p:nvPr/>
        </p:nvGrpSpPr>
        <p:grpSpPr bwMode="auto">
          <a:xfrm>
            <a:off x="3600450" y="2381250"/>
            <a:ext cx="990600" cy="1419225"/>
            <a:chOff x="2688" y="1596"/>
            <a:chExt cx="624" cy="894"/>
          </a:xfrm>
        </p:grpSpPr>
        <p:sp>
          <p:nvSpPr>
            <p:cNvPr id="1085" name="AutoShape 9"/>
            <p:cNvSpPr>
              <a:spLocks noChangeArrowheads="1"/>
            </p:cNvSpPr>
            <p:nvPr/>
          </p:nvSpPr>
          <p:spPr bwMode="auto">
            <a:xfrm>
              <a:off x="2688" y="1596"/>
              <a:ext cx="624" cy="816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latin typeface="Calibri" pitchFamily="34" charset="0"/>
              </a:endParaRPr>
            </a:p>
          </p:txBody>
        </p:sp>
        <p:sp>
          <p:nvSpPr>
            <p:cNvPr id="1086" name="Line 10"/>
            <p:cNvSpPr>
              <a:spLocks noChangeShapeType="1"/>
            </p:cNvSpPr>
            <p:nvPr/>
          </p:nvSpPr>
          <p:spPr bwMode="auto">
            <a:xfrm flipH="1">
              <a:off x="2826" y="1686"/>
              <a:ext cx="258" cy="8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lgDashDot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32" name="Group 12"/>
          <p:cNvGrpSpPr>
            <a:grpSpLocks/>
          </p:cNvGrpSpPr>
          <p:nvPr/>
        </p:nvGrpSpPr>
        <p:grpSpPr bwMode="auto">
          <a:xfrm>
            <a:off x="7065963" y="2305050"/>
            <a:ext cx="1087437" cy="1562100"/>
            <a:chOff x="5075" y="1056"/>
            <a:chExt cx="685" cy="984"/>
          </a:xfrm>
        </p:grpSpPr>
        <p:graphicFrame>
          <p:nvGraphicFramePr>
            <p:cNvPr id="1027" name="Object 13"/>
            <p:cNvGraphicFramePr>
              <a:graphicFrameLocks noChangeAspect="1"/>
            </p:cNvGraphicFramePr>
            <p:nvPr/>
          </p:nvGraphicFramePr>
          <p:xfrm>
            <a:off x="5075" y="1056"/>
            <a:ext cx="685" cy="9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96" name="Bitmap Image" r:id="rId8" imgW="609524" imgH="876190" progId="PBrush">
                    <p:embed/>
                  </p:oleObj>
                </mc:Choice>
                <mc:Fallback>
                  <p:oleObj name="Bitmap Image" r:id="rId8" imgW="609524" imgH="876190" progId="PBrush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75" y="1056"/>
                          <a:ext cx="685" cy="9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84" name="Line 14"/>
            <p:cNvSpPr>
              <a:spLocks noChangeShapeType="1"/>
            </p:cNvSpPr>
            <p:nvPr/>
          </p:nvSpPr>
          <p:spPr bwMode="auto">
            <a:xfrm rot="117133">
              <a:off x="5136" y="1956"/>
              <a:ext cx="528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33" name="AutoShape 15"/>
          <p:cNvSpPr>
            <a:spLocks noChangeArrowheads="1"/>
          </p:cNvSpPr>
          <p:nvPr/>
        </p:nvSpPr>
        <p:spPr bwMode="auto">
          <a:xfrm>
            <a:off x="5962650" y="228600"/>
            <a:ext cx="990600" cy="12954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latin typeface="Calibri" pitchFamily="34" charset="0"/>
            </a:endParaRPr>
          </a:p>
        </p:txBody>
      </p:sp>
      <p:sp>
        <p:nvSpPr>
          <p:cNvPr id="1034" name="Line 16"/>
          <p:cNvSpPr>
            <a:spLocks noChangeShapeType="1"/>
          </p:cNvSpPr>
          <p:nvPr/>
        </p:nvSpPr>
        <p:spPr bwMode="auto">
          <a:xfrm flipH="1">
            <a:off x="5810250" y="533400"/>
            <a:ext cx="1066800" cy="838200"/>
          </a:xfrm>
          <a:prstGeom prst="line">
            <a:avLst/>
          </a:prstGeom>
          <a:noFill/>
          <a:ln w="19050">
            <a:solidFill>
              <a:schemeClr val="tx1"/>
            </a:solidFill>
            <a:prstDash val="lgDashDot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5" name="Oval 17"/>
          <p:cNvSpPr>
            <a:spLocks noChangeArrowheads="1"/>
          </p:cNvSpPr>
          <p:nvPr/>
        </p:nvSpPr>
        <p:spPr bwMode="auto">
          <a:xfrm>
            <a:off x="7029450" y="1279525"/>
            <a:ext cx="962025" cy="2952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latin typeface="Calibri" pitchFamily="34" charset="0"/>
            </a:endParaRPr>
          </a:p>
        </p:txBody>
      </p:sp>
      <p:sp>
        <p:nvSpPr>
          <p:cNvPr id="1036" name="Oval 18"/>
          <p:cNvSpPr>
            <a:spLocks noChangeArrowheads="1"/>
          </p:cNvSpPr>
          <p:nvPr/>
        </p:nvSpPr>
        <p:spPr bwMode="auto">
          <a:xfrm rot="2655357">
            <a:off x="7319963" y="533400"/>
            <a:ext cx="207962" cy="654050"/>
          </a:xfrm>
          <a:prstGeom prst="ellipse">
            <a:avLst/>
          </a:prstGeom>
          <a:solidFill>
            <a:srgbClr val="FF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latin typeface="Calibri" pitchFamily="34" charset="0"/>
            </a:endParaRPr>
          </a:p>
        </p:txBody>
      </p:sp>
      <p:sp>
        <p:nvSpPr>
          <p:cNvPr id="1037" name="Line 19"/>
          <p:cNvSpPr>
            <a:spLocks noChangeShapeType="1"/>
          </p:cNvSpPr>
          <p:nvPr/>
        </p:nvSpPr>
        <p:spPr bwMode="auto">
          <a:xfrm>
            <a:off x="7680325" y="669925"/>
            <a:ext cx="330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8" name="Line 20"/>
          <p:cNvSpPr>
            <a:spLocks noChangeShapeType="1"/>
          </p:cNvSpPr>
          <p:nvPr/>
        </p:nvSpPr>
        <p:spPr bwMode="auto">
          <a:xfrm flipH="1">
            <a:off x="7045325" y="1006475"/>
            <a:ext cx="152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9" name="Oval 21"/>
          <p:cNvSpPr>
            <a:spLocks noChangeArrowheads="1"/>
          </p:cNvSpPr>
          <p:nvPr/>
        </p:nvSpPr>
        <p:spPr bwMode="auto">
          <a:xfrm>
            <a:off x="7048500" y="1270000"/>
            <a:ext cx="927100" cy="24765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latin typeface="Calibri" pitchFamily="34" charset="0"/>
            </a:endParaRPr>
          </a:p>
        </p:txBody>
      </p:sp>
      <p:sp>
        <p:nvSpPr>
          <p:cNvPr id="1040" name="Line 22"/>
          <p:cNvSpPr>
            <a:spLocks noChangeShapeType="1"/>
          </p:cNvSpPr>
          <p:nvPr/>
        </p:nvSpPr>
        <p:spPr bwMode="auto">
          <a:xfrm flipH="1">
            <a:off x="7029450" y="1066800"/>
            <a:ext cx="152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41" name="Oval 23"/>
          <p:cNvSpPr>
            <a:spLocks noChangeArrowheads="1"/>
          </p:cNvSpPr>
          <p:nvPr/>
        </p:nvSpPr>
        <p:spPr bwMode="auto">
          <a:xfrm>
            <a:off x="4800600" y="5708650"/>
            <a:ext cx="647700" cy="28098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latin typeface="Calibri" pitchFamily="34" charset="0"/>
            </a:endParaRPr>
          </a:p>
        </p:txBody>
      </p:sp>
      <p:sp>
        <p:nvSpPr>
          <p:cNvPr id="1042" name="Oval 24"/>
          <p:cNvSpPr>
            <a:spLocks noChangeArrowheads="1"/>
          </p:cNvSpPr>
          <p:nvPr/>
        </p:nvSpPr>
        <p:spPr bwMode="auto">
          <a:xfrm rot="-2122203">
            <a:off x="4743450" y="4999038"/>
            <a:ext cx="762000" cy="304800"/>
          </a:xfrm>
          <a:prstGeom prst="ellipse">
            <a:avLst/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latin typeface="Calibri" pitchFamily="34" charset="0"/>
            </a:endParaRPr>
          </a:p>
        </p:txBody>
      </p:sp>
      <p:sp>
        <p:nvSpPr>
          <p:cNvPr id="1043" name="Line 25"/>
          <p:cNvSpPr>
            <a:spLocks noChangeShapeType="1"/>
          </p:cNvSpPr>
          <p:nvPr/>
        </p:nvSpPr>
        <p:spPr bwMode="auto">
          <a:xfrm>
            <a:off x="4800600" y="53038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4" name="Rectangle 26"/>
          <p:cNvSpPr>
            <a:spLocks noChangeArrowheads="1"/>
          </p:cNvSpPr>
          <p:nvPr/>
        </p:nvSpPr>
        <p:spPr bwMode="auto">
          <a:xfrm>
            <a:off x="4810125" y="5684838"/>
            <a:ext cx="638175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latin typeface="Calibri" pitchFamily="34" charset="0"/>
            </a:endParaRPr>
          </a:p>
        </p:txBody>
      </p:sp>
      <p:sp>
        <p:nvSpPr>
          <p:cNvPr id="1045" name="Line 27"/>
          <p:cNvSpPr>
            <a:spLocks noChangeShapeType="1"/>
          </p:cNvSpPr>
          <p:nvPr/>
        </p:nvSpPr>
        <p:spPr bwMode="auto">
          <a:xfrm>
            <a:off x="5448300" y="4999038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6" name="Rectangle 28"/>
          <p:cNvSpPr>
            <a:spLocks noChangeArrowheads="1"/>
          </p:cNvSpPr>
          <p:nvPr/>
        </p:nvSpPr>
        <p:spPr bwMode="auto">
          <a:xfrm>
            <a:off x="3752850" y="4724400"/>
            <a:ext cx="762000" cy="1295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latin typeface="Calibri" pitchFamily="34" charset="0"/>
            </a:endParaRPr>
          </a:p>
        </p:txBody>
      </p:sp>
      <p:sp>
        <p:nvSpPr>
          <p:cNvPr id="1047" name="Line 29"/>
          <p:cNvSpPr>
            <a:spLocks noChangeShapeType="1"/>
          </p:cNvSpPr>
          <p:nvPr/>
        </p:nvSpPr>
        <p:spPr bwMode="auto">
          <a:xfrm flipH="1">
            <a:off x="3514725" y="4799013"/>
            <a:ext cx="1143000" cy="914400"/>
          </a:xfrm>
          <a:prstGeom prst="line">
            <a:avLst/>
          </a:prstGeom>
          <a:noFill/>
          <a:ln w="19050">
            <a:solidFill>
              <a:schemeClr val="tx1"/>
            </a:solidFill>
            <a:prstDash val="lgDashDot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48" name="AutoShape 30"/>
          <p:cNvSpPr>
            <a:spLocks noChangeArrowheads="1"/>
          </p:cNvSpPr>
          <p:nvPr/>
        </p:nvSpPr>
        <p:spPr bwMode="auto">
          <a:xfrm>
            <a:off x="7105650" y="5629275"/>
            <a:ext cx="990600" cy="457200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latin typeface="Calibri" pitchFamily="34" charset="0"/>
            </a:endParaRPr>
          </a:p>
        </p:txBody>
      </p:sp>
      <p:sp>
        <p:nvSpPr>
          <p:cNvPr id="1049" name="Line 31"/>
          <p:cNvSpPr>
            <a:spLocks noChangeShapeType="1"/>
          </p:cNvSpPr>
          <p:nvPr/>
        </p:nvSpPr>
        <p:spPr bwMode="auto">
          <a:xfrm flipH="1">
            <a:off x="7124700" y="5429250"/>
            <a:ext cx="100013" cy="428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50" name="AutoShape 32"/>
          <p:cNvSpPr>
            <a:spLocks noChangeArrowheads="1"/>
          </p:cNvSpPr>
          <p:nvPr/>
        </p:nvSpPr>
        <p:spPr bwMode="auto">
          <a:xfrm>
            <a:off x="7153275" y="5595938"/>
            <a:ext cx="942975" cy="466725"/>
          </a:xfrm>
          <a:prstGeom prst="diamond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latin typeface="Calibri" pitchFamily="34" charset="0"/>
            </a:endParaRPr>
          </a:p>
        </p:txBody>
      </p:sp>
      <p:sp>
        <p:nvSpPr>
          <p:cNvPr id="1051" name="Line 33"/>
          <p:cNvSpPr>
            <a:spLocks noChangeShapeType="1"/>
          </p:cNvSpPr>
          <p:nvPr/>
        </p:nvSpPr>
        <p:spPr bwMode="auto">
          <a:xfrm>
            <a:off x="7610475" y="5581650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52" name="Line 34"/>
          <p:cNvSpPr>
            <a:spLocks noChangeShapeType="1"/>
          </p:cNvSpPr>
          <p:nvPr/>
        </p:nvSpPr>
        <p:spPr bwMode="auto">
          <a:xfrm>
            <a:off x="7229475" y="5429250"/>
            <a:ext cx="3810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53" name="Line 35"/>
          <p:cNvSpPr>
            <a:spLocks noChangeShapeType="1"/>
          </p:cNvSpPr>
          <p:nvPr/>
        </p:nvSpPr>
        <p:spPr bwMode="auto">
          <a:xfrm flipV="1">
            <a:off x="7234238" y="4972050"/>
            <a:ext cx="481012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54" name="Line 36"/>
          <p:cNvSpPr>
            <a:spLocks noChangeShapeType="1"/>
          </p:cNvSpPr>
          <p:nvPr/>
        </p:nvSpPr>
        <p:spPr bwMode="auto">
          <a:xfrm rot="88327">
            <a:off x="7713663" y="4970463"/>
            <a:ext cx="369887" cy="8778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55" name="AutoShape 37"/>
          <p:cNvSpPr>
            <a:spLocks noChangeArrowheads="1"/>
          </p:cNvSpPr>
          <p:nvPr/>
        </p:nvSpPr>
        <p:spPr bwMode="auto">
          <a:xfrm rot="-9526876">
            <a:off x="7334250" y="4922838"/>
            <a:ext cx="395288" cy="614362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383 w 21600"/>
              <a:gd name="T13" fmla="*/ 4383 h 21600"/>
              <a:gd name="T14" fmla="*/ 17217 w 21600"/>
              <a:gd name="T15" fmla="*/ 1721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166" y="21600"/>
                </a:lnTo>
                <a:lnTo>
                  <a:pt x="16434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latin typeface="Calibri" pitchFamily="34" charset="0"/>
            </a:endParaRPr>
          </a:p>
        </p:txBody>
      </p:sp>
      <p:sp>
        <p:nvSpPr>
          <p:cNvPr id="1056" name="AutoShape 38"/>
          <p:cNvSpPr>
            <a:spLocks noChangeArrowheads="1"/>
          </p:cNvSpPr>
          <p:nvPr/>
        </p:nvSpPr>
        <p:spPr bwMode="auto">
          <a:xfrm>
            <a:off x="6038850" y="4618038"/>
            <a:ext cx="914400" cy="13716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latin typeface="Calibri" pitchFamily="34" charset="0"/>
            </a:endParaRPr>
          </a:p>
        </p:txBody>
      </p:sp>
      <p:sp>
        <p:nvSpPr>
          <p:cNvPr id="1057" name="Line 39"/>
          <p:cNvSpPr>
            <a:spLocks noChangeShapeType="1"/>
          </p:cNvSpPr>
          <p:nvPr/>
        </p:nvSpPr>
        <p:spPr bwMode="auto">
          <a:xfrm flipH="1">
            <a:off x="5962650" y="4770438"/>
            <a:ext cx="914400" cy="1066800"/>
          </a:xfrm>
          <a:prstGeom prst="line">
            <a:avLst/>
          </a:prstGeom>
          <a:noFill/>
          <a:ln w="19050">
            <a:solidFill>
              <a:schemeClr val="tx1"/>
            </a:solidFill>
            <a:prstDash val="lgDashDot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0184" name="Text Box 40"/>
          <p:cNvSpPr txBox="1">
            <a:spLocks noChangeArrowheads="1"/>
          </p:cNvSpPr>
          <p:nvPr/>
        </p:nvSpPr>
        <p:spPr bwMode="auto">
          <a:xfrm>
            <a:off x="3394075" y="1700213"/>
            <a:ext cx="149225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Section Plane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Through Apex</a:t>
            </a:r>
          </a:p>
        </p:txBody>
      </p:sp>
      <p:sp>
        <p:nvSpPr>
          <p:cNvPr id="390185" name="Text Box 41"/>
          <p:cNvSpPr txBox="1">
            <a:spLocks noChangeArrowheads="1"/>
          </p:cNvSpPr>
          <p:nvPr/>
        </p:nvSpPr>
        <p:spPr bwMode="auto">
          <a:xfrm>
            <a:off x="5513388" y="1547813"/>
            <a:ext cx="2014537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Section Plane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Through Generators</a:t>
            </a:r>
          </a:p>
        </p:txBody>
      </p:sp>
      <p:sp>
        <p:nvSpPr>
          <p:cNvPr id="390186" name="Text Box 42"/>
          <p:cNvSpPr txBox="1">
            <a:spLocks noChangeArrowheads="1"/>
          </p:cNvSpPr>
          <p:nvPr/>
        </p:nvSpPr>
        <p:spPr bwMode="auto">
          <a:xfrm>
            <a:off x="3043238" y="3757613"/>
            <a:ext cx="2224087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Section Plane Parallel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to end generator.</a:t>
            </a:r>
          </a:p>
        </p:txBody>
      </p:sp>
      <p:grpSp>
        <p:nvGrpSpPr>
          <p:cNvPr id="1061" name="Group 43"/>
          <p:cNvGrpSpPr>
            <a:grpSpLocks/>
          </p:cNvGrpSpPr>
          <p:nvPr/>
        </p:nvGrpSpPr>
        <p:grpSpPr bwMode="auto">
          <a:xfrm>
            <a:off x="6038850" y="2438400"/>
            <a:ext cx="990600" cy="1295400"/>
            <a:chOff x="4224" y="1632"/>
            <a:chExt cx="624" cy="816"/>
          </a:xfrm>
        </p:grpSpPr>
        <p:sp>
          <p:nvSpPr>
            <p:cNvPr id="1082" name="AutoShape 44"/>
            <p:cNvSpPr>
              <a:spLocks noChangeArrowheads="1"/>
            </p:cNvSpPr>
            <p:nvPr/>
          </p:nvSpPr>
          <p:spPr bwMode="auto">
            <a:xfrm>
              <a:off x="4224" y="1632"/>
              <a:ext cx="624" cy="816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latin typeface="Calibri" pitchFamily="34" charset="0"/>
              </a:endParaRPr>
            </a:p>
          </p:txBody>
        </p:sp>
        <p:sp>
          <p:nvSpPr>
            <p:cNvPr id="1083" name="Line 45"/>
            <p:cNvSpPr>
              <a:spLocks noChangeShapeType="1"/>
            </p:cNvSpPr>
            <p:nvPr/>
          </p:nvSpPr>
          <p:spPr bwMode="auto">
            <a:xfrm>
              <a:off x="4536" y="1632"/>
              <a:ext cx="0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90190" name="Text Box 46"/>
          <p:cNvSpPr txBox="1">
            <a:spLocks noChangeArrowheads="1"/>
          </p:cNvSpPr>
          <p:nvPr/>
        </p:nvSpPr>
        <p:spPr bwMode="auto">
          <a:xfrm>
            <a:off x="5691188" y="3690938"/>
            <a:ext cx="1582737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Section Plane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Parallel to Axis.</a:t>
            </a:r>
          </a:p>
        </p:txBody>
      </p:sp>
      <p:sp>
        <p:nvSpPr>
          <p:cNvPr id="390191" name="Text Box 47"/>
          <p:cNvSpPr txBox="1">
            <a:spLocks noChangeArrowheads="1"/>
          </p:cNvSpPr>
          <p:nvPr/>
        </p:nvSpPr>
        <p:spPr bwMode="auto">
          <a:xfrm>
            <a:off x="4637088" y="1604963"/>
            <a:ext cx="91598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Triangle</a:t>
            </a:r>
          </a:p>
        </p:txBody>
      </p:sp>
      <p:sp>
        <p:nvSpPr>
          <p:cNvPr id="390192" name="Text Box 48"/>
          <p:cNvSpPr txBox="1">
            <a:spLocks noChangeArrowheads="1"/>
          </p:cNvSpPr>
          <p:nvPr/>
        </p:nvSpPr>
        <p:spPr bwMode="auto">
          <a:xfrm>
            <a:off x="7516813" y="1585913"/>
            <a:ext cx="7794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Ellipse</a:t>
            </a:r>
          </a:p>
        </p:txBody>
      </p:sp>
      <p:sp>
        <p:nvSpPr>
          <p:cNvPr id="390193" name="Text Box 49"/>
          <p:cNvSpPr txBox="1">
            <a:spLocks noChangeArrowheads="1"/>
          </p:cNvSpPr>
          <p:nvPr/>
        </p:nvSpPr>
        <p:spPr bwMode="auto">
          <a:xfrm rot="-3954753">
            <a:off x="4166393" y="2577307"/>
            <a:ext cx="9953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Parabola</a:t>
            </a:r>
          </a:p>
        </p:txBody>
      </p:sp>
      <p:sp>
        <p:nvSpPr>
          <p:cNvPr id="390194" name="Text Box 50"/>
          <p:cNvSpPr txBox="1">
            <a:spLocks noChangeArrowheads="1"/>
          </p:cNvSpPr>
          <p:nvPr/>
        </p:nvSpPr>
        <p:spPr bwMode="auto">
          <a:xfrm>
            <a:off x="7129463" y="3776663"/>
            <a:ext cx="11080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Hyperbola</a:t>
            </a:r>
          </a:p>
        </p:txBody>
      </p:sp>
      <p:sp>
        <p:nvSpPr>
          <p:cNvPr id="1067" name="Line 51"/>
          <p:cNvSpPr>
            <a:spLocks noChangeShapeType="1"/>
          </p:cNvSpPr>
          <p:nvPr/>
        </p:nvSpPr>
        <p:spPr bwMode="auto">
          <a:xfrm flipV="1">
            <a:off x="4743450" y="1371600"/>
            <a:ext cx="76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8" name="Line 52"/>
          <p:cNvSpPr>
            <a:spLocks noChangeShapeType="1"/>
          </p:cNvSpPr>
          <p:nvPr/>
        </p:nvSpPr>
        <p:spPr bwMode="auto">
          <a:xfrm flipH="1" flipV="1">
            <a:off x="7410450" y="990600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9" name="Line 53"/>
          <p:cNvSpPr>
            <a:spLocks noChangeShapeType="1"/>
          </p:cNvSpPr>
          <p:nvPr/>
        </p:nvSpPr>
        <p:spPr bwMode="auto">
          <a:xfrm flipV="1">
            <a:off x="7181850" y="35814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70" name="Line 54"/>
          <p:cNvSpPr>
            <a:spLocks noChangeShapeType="1"/>
          </p:cNvSpPr>
          <p:nvPr/>
        </p:nvSpPr>
        <p:spPr bwMode="auto">
          <a:xfrm>
            <a:off x="4591050" y="31242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71" name="Line 55"/>
          <p:cNvSpPr>
            <a:spLocks noChangeShapeType="1"/>
          </p:cNvSpPr>
          <p:nvPr/>
        </p:nvSpPr>
        <p:spPr bwMode="auto">
          <a:xfrm>
            <a:off x="4972050" y="4724400"/>
            <a:ext cx="152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72" name="Line 56"/>
          <p:cNvSpPr>
            <a:spLocks noChangeShapeType="1"/>
          </p:cNvSpPr>
          <p:nvPr/>
        </p:nvSpPr>
        <p:spPr bwMode="auto">
          <a:xfrm>
            <a:off x="7258050" y="4876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0201" name="Text Box 57"/>
          <p:cNvSpPr txBox="1">
            <a:spLocks noChangeArrowheads="1"/>
          </p:cNvSpPr>
          <p:nvPr/>
        </p:nvSpPr>
        <p:spPr bwMode="auto">
          <a:xfrm>
            <a:off x="4819650" y="4443413"/>
            <a:ext cx="7794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Ellipse</a:t>
            </a:r>
          </a:p>
        </p:txBody>
      </p:sp>
      <p:sp>
        <p:nvSpPr>
          <p:cNvPr id="390202" name="Text Box 58"/>
          <p:cNvSpPr txBox="1">
            <a:spLocks noChangeArrowheads="1"/>
          </p:cNvSpPr>
          <p:nvPr/>
        </p:nvSpPr>
        <p:spPr bwMode="auto">
          <a:xfrm>
            <a:off x="3455988" y="6043613"/>
            <a:ext cx="167322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Cylinder through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 generators.</a:t>
            </a:r>
          </a:p>
        </p:txBody>
      </p:sp>
      <p:sp>
        <p:nvSpPr>
          <p:cNvPr id="390203" name="Text Box 59"/>
          <p:cNvSpPr txBox="1">
            <a:spLocks noChangeArrowheads="1"/>
          </p:cNvSpPr>
          <p:nvPr/>
        </p:nvSpPr>
        <p:spPr bwMode="auto">
          <a:xfrm>
            <a:off x="5661025" y="6043613"/>
            <a:ext cx="2093913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Sq. Pyramid through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all slant edges</a:t>
            </a:r>
          </a:p>
        </p:txBody>
      </p:sp>
      <p:sp>
        <p:nvSpPr>
          <p:cNvPr id="390204" name="Text Box 60"/>
          <p:cNvSpPr txBox="1">
            <a:spLocks noChangeArrowheads="1"/>
          </p:cNvSpPr>
          <p:nvPr/>
        </p:nvSpPr>
        <p:spPr bwMode="auto">
          <a:xfrm>
            <a:off x="6953250" y="4519613"/>
            <a:ext cx="1143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Trapezium</a:t>
            </a:r>
          </a:p>
        </p:txBody>
      </p:sp>
      <p:sp>
        <p:nvSpPr>
          <p:cNvPr id="1077" name="Oval 61"/>
          <p:cNvSpPr>
            <a:spLocks noChangeArrowheads="1"/>
          </p:cNvSpPr>
          <p:nvPr/>
        </p:nvSpPr>
        <p:spPr bwMode="auto">
          <a:xfrm>
            <a:off x="3752850" y="4629150"/>
            <a:ext cx="762000" cy="2460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latin typeface="Calibri" pitchFamily="34" charset="0"/>
            </a:endParaRPr>
          </a:p>
        </p:txBody>
      </p:sp>
      <p:sp>
        <p:nvSpPr>
          <p:cNvPr id="1078" name="Rectangle 62"/>
          <p:cNvSpPr>
            <a:spLocks noChangeArrowheads="1"/>
          </p:cNvSpPr>
          <p:nvPr/>
        </p:nvSpPr>
        <p:spPr bwMode="auto">
          <a:xfrm>
            <a:off x="3752850" y="5949950"/>
            <a:ext cx="762000" cy="76200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latin typeface="Calibri" pitchFamily="34" charset="0"/>
            </a:endParaRPr>
          </a:p>
        </p:txBody>
      </p:sp>
      <p:sp>
        <p:nvSpPr>
          <p:cNvPr id="1081" name="Line 11"/>
          <p:cNvSpPr>
            <a:spLocks noChangeShapeType="1"/>
          </p:cNvSpPr>
          <p:nvPr/>
        </p:nvSpPr>
        <p:spPr bwMode="auto">
          <a:xfrm>
            <a:off x="6400800" y="2457450"/>
            <a:ext cx="19050" cy="1371600"/>
          </a:xfrm>
          <a:prstGeom prst="line">
            <a:avLst/>
          </a:prstGeom>
          <a:noFill/>
          <a:ln w="19050">
            <a:solidFill>
              <a:schemeClr val="tx1"/>
            </a:solidFill>
            <a:prstDash val="lgDashDot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81000" y="421838"/>
            <a:ext cx="2662238" cy="707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Typical section places and shape of sections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44403579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901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90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90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901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901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901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0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0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0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0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0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0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0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3901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901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901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10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0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0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3901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901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901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3901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3901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390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3901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3901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3901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10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10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10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10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10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10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3901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3901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3901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1000"/>
                                        <p:tgtEl>
                                          <p:spTgt spid="3901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390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390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1000"/>
                                        <p:tgtEl>
                                          <p:spTgt spid="10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10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10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1000"/>
                                        <p:tgtEl>
                                          <p:spTgt spid="10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10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10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10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1000"/>
                                        <p:tgtEl>
                                          <p:spTgt spid="10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10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10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1000"/>
                                        <p:tgtEl>
                                          <p:spTgt spid="10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6" dur="1000" fill="hold"/>
                                        <p:tgtEl>
                                          <p:spTgt spid="10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1000" fill="hold"/>
                                        <p:tgtEl>
                                          <p:spTgt spid="10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1000"/>
                                        <p:tgtEl>
                                          <p:spTgt spid="10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1" dur="1000" fill="hold"/>
                                        <p:tgtEl>
                                          <p:spTgt spid="10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1000" fill="hold"/>
                                        <p:tgtEl>
                                          <p:spTgt spid="10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1000"/>
                                        <p:tgtEl>
                                          <p:spTgt spid="10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10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1000" fill="hold"/>
                                        <p:tgtEl>
                                          <p:spTgt spid="10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1000"/>
                                        <p:tgtEl>
                                          <p:spTgt spid="10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1" dur="1000" fill="hold"/>
                                        <p:tgtEl>
                                          <p:spTgt spid="10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1000" fill="hold"/>
                                        <p:tgtEl>
                                          <p:spTgt spid="10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1000"/>
                                        <p:tgtEl>
                                          <p:spTgt spid="10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10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1000" fill="hold"/>
                                        <p:tgtEl>
                                          <p:spTgt spid="10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1000"/>
                                        <p:tgtEl>
                                          <p:spTgt spid="10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1" dur="1000" fill="hold"/>
                                        <p:tgtEl>
                                          <p:spTgt spid="10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1000" fill="hold"/>
                                        <p:tgtEl>
                                          <p:spTgt spid="10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1000"/>
                                        <p:tgtEl>
                                          <p:spTgt spid="10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6" dur="1000" fill="hold"/>
                                        <p:tgtEl>
                                          <p:spTgt spid="10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1000" fill="hold"/>
                                        <p:tgtEl>
                                          <p:spTgt spid="10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1000"/>
                                        <p:tgtEl>
                                          <p:spTgt spid="3902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1" dur="1000" fill="hold"/>
                                        <p:tgtEl>
                                          <p:spTgt spid="390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1000" fill="hold"/>
                                        <p:tgtEl>
                                          <p:spTgt spid="390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1000"/>
                                        <p:tgtEl>
                                          <p:spTgt spid="10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6" dur="1000" fill="hold"/>
                                        <p:tgtEl>
                                          <p:spTgt spid="10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1000" fill="hold"/>
                                        <p:tgtEl>
                                          <p:spTgt spid="10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1000"/>
                                        <p:tgtEl>
                                          <p:spTgt spid="10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1" dur="1000" fill="hold"/>
                                        <p:tgtEl>
                                          <p:spTgt spid="10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1000" fill="hold"/>
                                        <p:tgtEl>
                                          <p:spTgt spid="10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1000"/>
                                        <p:tgtEl>
                                          <p:spTgt spid="3902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6" dur="1000" fill="hold"/>
                                        <p:tgtEl>
                                          <p:spTgt spid="3902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1000" fill="hold"/>
                                        <p:tgtEl>
                                          <p:spTgt spid="3902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1000"/>
                                        <p:tgtEl>
                                          <p:spTgt spid="10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3" dur="1000" fill="hold"/>
                                        <p:tgtEl>
                                          <p:spTgt spid="10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4" dur="1000" fill="hold"/>
                                        <p:tgtEl>
                                          <p:spTgt spid="10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1000"/>
                                        <p:tgtEl>
                                          <p:spTgt spid="10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8" dur="1000" fill="hold"/>
                                        <p:tgtEl>
                                          <p:spTgt spid="10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9" dur="1000" fill="hold"/>
                                        <p:tgtEl>
                                          <p:spTgt spid="10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2" dur="1000"/>
                                        <p:tgtEl>
                                          <p:spTgt spid="1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3" dur="1000" fill="hold"/>
                                        <p:tgtEl>
                                          <p:spTgt spid="1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4" dur="1000" fill="hold"/>
                                        <p:tgtEl>
                                          <p:spTgt spid="1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1000"/>
                                        <p:tgtEl>
                                          <p:spTgt spid="10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8" dur="1000" fill="hold"/>
                                        <p:tgtEl>
                                          <p:spTgt spid="1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9" dur="1000" fill="hold"/>
                                        <p:tgtEl>
                                          <p:spTgt spid="1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2" dur="1000"/>
                                        <p:tgtEl>
                                          <p:spTgt spid="10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3" dur="1000" fill="hold"/>
                                        <p:tgtEl>
                                          <p:spTgt spid="1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4" dur="1000" fill="hold"/>
                                        <p:tgtEl>
                                          <p:spTgt spid="1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7" dur="1000"/>
                                        <p:tgtEl>
                                          <p:spTgt spid="10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8" dur="1000" fill="hold"/>
                                        <p:tgtEl>
                                          <p:spTgt spid="10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9" dur="1000" fill="hold"/>
                                        <p:tgtEl>
                                          <p:spTgt spid="1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2" dur="1000"/>
                                        <p:tgtEl>
                                          <p:spTgt spid="10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3" dur="1000" fill="hold"/>
                                        <p:tgtEl>
                                          <p:spTgt spid="1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4" dur="1000" fill="hold"/>
                                        <p:tgtEl>
                                          <p:spTgt spid="1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7" dur="1000"/>
                                        <p:tgtEl>
                                          <p:spTgt spid="10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8" dur="1000" fill="hold"/>
                                        <p:tgtEl>
                                          <p:spTgt spid="10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9" dur="1000" fill="hold"/>
                                        <p:tgtEl>
                                          <p:spTgt spid="10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2" dur="1000"/>
                                        <p:tgtEl>
                                          <p:spTgt spid="10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3" dur="1000" fill="hold"/>
                                        <p:tgtEl>
                                          <p:spTgt spid="10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4" dur="1000" fill="hold"/>
                                        <p:tgtEl>
                                          <p:spTgt spid="10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7" dur="1000"/>
                                        <p:tgtEl>
                                          <p:spTgt spid="10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8" dur="1000" fill="hold"/>
                                        <p:tgtEl>
                                          <p:spTgt spid="10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9" dur="1000" fill="hold"/>
                                        <p:tgtEl>
                                          <p:spTgt spid="10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2" dur="1000"/>
                                        <p:tgtEl>
                                          <p:spTgt spid="10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3" dur="1000" fill="hold"/>
                                        <p:tgtEl>
                                          <p:spTgt spid="10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4" dur="1000" fill="hold"/>
                                        <p:tgtEl>
                                          <p:spTgt spid="10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7" dur="1000"/>
                                        <p:tgtEl>
                                          <p:spTgt spid="3902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8" dur="1000" fill="hold"/>
                                        <p:tgtEl>
                                          <p:spTgt spid="3902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9" dur="1000" fill="hold"/>
                                        <p:tgtEl>
                                          <p:spTgt spid="390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2" dur="1000"/>
                                        <p:tgtEl>
                                          <p:spTgt spid="3902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3" dur="1000" fill="hold"/>
                                        <p:tgtEl>
                                          <p:spTgt spid="390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4" dur="1000" fill="hold"/>
                                        <p:tgtEl>
                                          <p:spTgt spid="390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9" grpId="0" animBg="1"/>
      <p:bldP spid="1033" grpId="0" animBg="1"/>
      <p:bldP spid="1034" grpId="0" animBg="1"/>
      <p:bldP spid="1035" grpId="0" animBg="1"/>
      <p:bldP spid="1036" grpId="0" animBg="1"/>
      <p:bldP spid="1037" grpId="0" animBg="1"/>
      <p:bldP spid="1038" grpId="0" animBg="1"/>
      <p:bldP spid="1039" grpId="0" animBg="1"/>
      <p:bldP spid="1040" grpId="0" animBg="1"/>
      <p:bldP spid="1041" grpId="0" animBg="1"/>
      <p:bldP spid="1042" grpId="0" animBg="1"/>
      <p:bldP spid="1043" grpId="0" animBg="1"/>
      <p:bldP spid="1044" grpId="0" animBg="1"/>
      <p:bldP spid="1045" grpId="0" animBg="1"/>
      <p:bldP spid="1046" grpId="0" animBg="1"/>
      <p:bldP spid="1047" grpId="0" animBg="1"/>
      <p:bldP spid="1048" grpId="0" animBg="1"/>
      <p:bldP spid="1049" grpId="0" animBg="1"/>
      <p:bldP spid="1050" grpId="0" animBg="1"/>
      <p:bldP spid="1051" grpId="0" animBg="1"/>
      <p:bldP spid="1052" grpId="0" animBg="1"/>
      <p:bldP spid="1053" grpId="0" animBg="1"/>
      <p:bldP spid="1054" grpId="0" animBg="1"/>
      <p:bldP spid="1055" grpId="0" animBg="1"/>
      <p:bldP spid="1056" grpId="0" animBg="1"/>
      <p:bldP spid="1057" grpId="0" animBg="1"/>
      <p:bldP spid="390184" grpId="0"/>
      <p:bldP spid="390185" grpId="0"/>
      <p:bldP spid="390186" grpId="0"/>
      <p:bldP spid="390190" grpId="0"/>
      <p:bldP spid="390191" grpId="0"/>
      <p:bldP spid="390192" grpId="0"/>
      <p:bldP spid="390193" grpId="0"/>
      <p:bldP spid="390194" grpId="0"/>
      <p:bldP spid="1067" grpId="0" animBg="1"/>
      <p:bldP spid="1068" grpId="0" animBg="1"/>
      <p:bldP spid="1069" grpId="0" animBg="1"/>
      <p:bldP spid="1070" grpId="0" animBg="1"/>
      <p:bldP spid="1071" grpId="0" animBg="1"/>
      <p:bldP spid="1072" grpId="0" animBg="1"/>
      <p:bldP spid="390201" grpId="0"/>
      <p:bldP spid="390202" grpId="0"/>
      <p:bldP spid="390203" grpId="0"/>
      <p:bldP spid="390204" grpId="0"/>
      <p:bldP spid="1077" grpId="0" animBg="1"/>
      <p:bldP spid="1078" grpId="0" animBg="1"/>
      <p:bldP spid="108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67000"/>
            <a:ext cx="7772400" cy="1470025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Thank You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085466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990600"/>
            <a:ext cx="2209800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Section plane</a:t>
            </a:r>
            <a:endParaRPr lang="en-US" sz="2800" b="1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09600" y="1"/>
            <a:ext cx="7772400" cy="106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smtClean="0"/>
              <a:t>Introduction</a:t>
            </a:r>
            <a:endParaRPr lang="en-US" sz="32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838200" y="1524000"/>
            <a:ext cx="75438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itchFamily="34" charset="0"/>
              <a:buChar char="•"/>
            </a:pPr>
            <a:r>
              <a:rPr lang="en-US" sz="2400" b="1" dirty="0" smtClean="0"/>
              <a:t>Interior hollow portions are represented by dashed lines.</a:t>
            </a:r>
          </a:p>
          <a:p>
            <a:pPr marL="342900" indent="-342900" algn="just">
              <a:buFont typeface="Arial" pitchFamily="34" charset="0"/>
              <a:buChar char="•"/>
            </a:pPr>
            <a:endParaRPr lang="en-US" sz="1400" b="1" dirty="0"/>
          </a:p>
          <a:p>
            <a:pPr marL="342900" indent="-342900" algn="just">
              <a:buFont typeface="Arial" pitchFamily="34" charset="0"/>
              <a:buChar char="•"/>
            </a:pPr>
            <a:r>
              <a:rPr lang="en-US" sz="2400" b="1" dirty="0" smtClean="0"/>
              <a:t>When the interior is complex , these dashed </a:t>
            </a:r>
            <a:r>
              <a:rPr lang="en-US" sz="2400" b="1" dirty="0" smtClean="0">
                <a:solidFill>
                  <a:schemeClr val="tx2"/>
                </a:solidFill>
              </a:rPr>
              <a:t>lines are numerous</a:t>
            </a:r>
            <a:r>
              <a:rPr lang="en-US" sz="2400" b="1" dirty="0" smtClean="0"/>
              <a:t> (</a:t>
            </a:r>
            <a:r>
              <a:rPr lang="en-US" sz="2400" b="1" dirty="0" smtClean="0">
                <a:solidFill>
                  <a:srgbClr val="FF0000"/>
                </a:solidFill>
              </a:rPr>
              <a:t>Drawing is difficult to interpret</a:t>
            </a:r>
            <a:r>
              <a:rPr lang="en-US" sz="2400" b="1" dirty="0" smtClean="0"/>
              <a:t>).</a:t>
            </a:r>
          </a:p>
          <a:p>
            <a:pPr marL="342900" indent="-342900" algn="just">
              <a:buFont typeface="Arial" pitchFamily="34" charset="0"/>
              <a:buChar char="•"/>
            </a:pPr>
            <a:endParaRPr lang="en-US" sz="1400" b="1" dirty="0"/>
          </a:p>
          <a:p>
            <a:pPr marL="342900" indent="-342900" algn="just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B050"/>
                </a:solidFill>
              </a:rPr>
              <a:t>To overcome this difficulty</a:t>
            </a:r>
            <a:r>
              <a:rPr lang="en-US" sz="2400" b="1" dirty="0" smtClean="0"/>
              <a:t>, it is imagined that object is being cut through </a:t>
            </a:r>
            <a:r>
              <a:rPr lang="en-US" sz="2400" b="1" i="1" dirty="0" smtClean="0"/>
              <a:t>completely</a:t>
            </a:r>
            <a:r>
              <a:rPr lang="en-US" sz="2400" b="1" dirty="0" smtClean="0"/>
              <a:t> or </a:t>
            </a:r>
            <a:r>
              <a:rPr lang="en-US" sz="2400" b="1" i="1" dirty="0" smtClean="0"/>
              <a:t>partially</a:t>
            </a:r>
            <a:r>
              <a:rPr lang="en-US" sz="2400" b="1" dirty="0" smtClean="0"/>
              <a:t> by plane called </a:t>
            </a:r>
            <a:r>
              <a:rPr lang="en-US" sz="2400" b="1" i="1" dirty="0" smtClean="0"/>
              <a:t>cutting or ‘</a:t>
            </a:r>
            <a:r>
              <a:rPr lang="en-US" sz="2400" b="1" i="1" dirty="0" smtClean="0">
                <a:solidFill>
                  <a:schemeClr val="accent1"/>
                </a:solidFill>
              </a:rPr>
              <a:t>’section plane</a:t>
            </a:r>
            <a:r>
              <a:rPr lang="en-US" sz="2400" b="1" i="1" dirty="0" smtClean="0"/>
              <a:t>’’.</a:t>
            </a:r>
            <a:endParaRPr lang="en-US" sz="24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1101436" y="5112603"/>
            <a:ext cx="2743200" cy="83099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Cut surface of the object</a:t>
            </a:r>
            <a:endParaRPr lang="en-US" sz="2400" b="1" dirty="0"/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4038600" y="5528101"/>
            <a:ext cx="1413164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3994271" y="5158769"/>
            <a:ext cx="13809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 smtClean="0">
                <a:solidFill>
                  <a:schemeClr val="accent1"/>
                </a:solidFill>
              </a:rPr>
              <a:t>Represented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791200" y="5112602"/>
            <a:ext cx="2743200" cy="830997"/>
          </a:xfrm>
          <a:prstGeom prst="rect">
            <a:avLst/>
          </a:prstGeom>
          <a:solidFill>
            <a:schemeClr val="accent3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Section lines inclined at 45°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735242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/>
      <p:bldP spid="2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Cheeta\Downloads\New Doc 2019-09-23 18.21.12_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1217" y="1857345"/>
            <a:ext cx="4174435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Cheeta\Downloads\New Doc 2019-09-23 18.21.12_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852835"/>
            <a:ext cx="3556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609600" y="1"/>
            <a:ext cx="7772400" cy="106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smtClean="0"/>
              <a:t>Hatching </a:t>
            </a:r>
            <a:endParaRPr lang="en-US" sz="3200" b="1" dirty="0"/>
          </a:p>
        </p:txBody>
      </p:sp>
      <p:sp>
        <p:nvSpPr>
          <p:cNvPr id="5" name="Rectangle 4"/>
          <p:cNvSpPr/>
          <p:nvPr/>
        </p:nvSpPr>
        <p:spPr>
          <a:xfrm>
            <a:off x="762000" y="902542"/>
            <a:ext cx="7315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b="1" dirty="0" smtClean="0"/>
              <a:t>The process of drawing section lines is called </a:t>
            </a:r>
            <a:r>
              <a:rPr lang="en-US" sz="2400" b="1" dirty="0" smtClean="0">
                <a:solidFill>
                  <a:schemeClr val="accent1"/>
                </a:solidFill>
              </a:rPr>
              <a:t>Hatching</a:t>
            </a:r>
            <a:endParaRPr lang="en-US" sz="2400" b="1" dirty="0">
              <a:solidFill>
                <a:schemeClr val="accent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19200" y="1652780"/>
            <a:ext cx="1828800" cy="4001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Spacing of lines</a:t>
            </a:r>
            <a:endParaRPr lang="en-US" sz="2000" b="1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200400" y="1852835"/>
            <a:ext cx="685800" cy="0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038600" y="1657290"/>
            <a:ext cx="3505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Should not be less than 0.7 mm</a:t>
            </a:r>
            <a:endParaRPr lang="en-US" sz="2000" b="1" dirty="0"/>
          </a:p>
        </p:txBody>
      </p:sp>
      <p:pic>
        <p:nvPicPr>
          <p:cNvPr id="1028" name="Picture 4" descr="C:\Users\Cheeta\Downloads\New Doc 2019-09-23 18.21.12_3 (1)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8085" y="4558145"/>
            <a:ext cx="254103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871167" y="4128324"/>
            <a:ext cx="2641600" cy="36933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Continuous narrow lines</a:t>
            </a:r>
            <a:endParaRPr 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5309115" y="4143345"/>
            <a:ext cx="3218600" cy="36933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Different direction for hatching </a:t>
            </a:r>
            <a:endParaRPr lang="en-US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5392000" y="5377979"/>
            <a:ext cx="3218600" cy="64633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Hatching Interruption to place inscriptions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15812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09600" y="76200"/>
            <a:ext cx="7772400" cy="1066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smtClean="0"/>
              <a:t>Section plane Parallel to one plane</a:t>
            </a:r>
            <a:endParaRPr lang="en-US" sz="3200" b="1" dirty="0"/>
          </a:p>
        </p:txBody>
      </p:sp>
      <p:sp>
        <p:nvSpPr>
          <p:cNvPr id="5" name="Rectangle 4"/>
          <p:cNvSpPr/>
          <p:nvPr/>
        </p:nvSpPr>
        <p:spPr>
          <a:xfrm>
            <a:off x="381000" y="1219200"/>
            <a:ext cx="84582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100" b="1" dirty="0" smtClean="0"/>
              <a:t>A rectangular prism, side of base </a:t>
            </a:r>
            <a:r>
              <a:rPr lang="en-US" sz="2100" b="1" dirty="0" smtClean="0">
                <a:solidFill>
                  <a:schemeClr val="accent4"/>
                </a:solidFill>
              </a:rPr>
              <a:t>40 mm X 25 mm </a:t>
            </a:r>
            <a:r>
              <a:rPr lang="en-US" sz="2100" b="1" dirty="0" smtClean="0"/>
              <a:t>and </a:t>
            </a:r>
            <a:r>
              <a:rPr lang="en-US" sz="2100" b="1" dirty="0" smtClean="0">
                <a:solidFill>
                  <a:schemeClr val="accent4"/>
                </a:solidFill>
              </a:rPr>
              <a:t>height 60 mm</a:t>
            </a:r>
            <a:r>
              <a:rPr lang="en-US" sz="2100" b="1" dirty="0" smtClean="0"/>
              <a:t> , rests with its base on </a:t>
            </a:r>
            <a:r>
              <a:rPr lang="en-US" sz="2100" b="1" dirty="0" smtClean="0">
                <a:solidFill>
                  <a:schemeClr val="accent1"/>
                </a:solidFill>
              </a:rPr>
              <a:t>HP</a:t>
            </a:r>
            <a:r>
              <a:rPr lang="en-US" sz="2100" b="1" dirty="0" smtClean="0"/>
              <a:t> such that one of its larger rectangular faces is parallel to </a:t>
            </a:r>
            <a:r>
              <a:rPr lang="en-US" sz="2100" b="1" dirty="0" smtClean="0">
                <a:solidFill>
                  <a:schemeClr val="accent1"/>
                </a:solidFill>
              </a:rPr>
              <a:t>VP</a:t>
            </a:r>
            <a:r>
              <a:rPr lang="en-US" sz="2100" b="1" dirty="0" smtClean="0"/>
              <a:t>. A </a:t>
            </a:r>
            <a:r>
              <a:rPr lang="en-US" sz="2100" b="1" dirty="0" smtClean="0">
                <a:solidFill>
                  <a:schemeClr val="accent4"/>
                </a:solidFill>
              </a:rPr>
              <a:t>section plane perpendicular </a:t>
            </a:r>
            <a:r>
              <a:rPr lang="en-US" sz="2100" b="1" dirty="0" smtClean="0"/>
              <a:t>to </a:t>
            </a:r>
            <a:r>
              <a:rPr lang="en-US" sz="2100" b="1" dirty="0" smtClean="0">
                <a:solidFill>
                  <a:schemeClr val="accent1"/>
                </a:solidFill>
              </a:rPr>
              <a:t>HP</a:t>
            </a:r>
            <a:r>
              <a:rPr lang="en-US" sz="2100" b="1" dirty="0" smtClean="0"/>
              <a:t> and </a:t>
            </a:r>
            <a:r>
              <a:rPr lang="en-US" sz="2100" b="1" dirty="0" smtClean="0">
                <a:solidFill>
                  <a:schemeClr val="accent4"/>
                </a:solidFill>
              </a:rPr>
              <a:t>parallel</a:t>
            </a:r>
            <a:r>
              <a:rPr lang="en-US" sz="2100" b="1" dirty="0" smtClean="0"/>
              <a:t> to </a:t>
            </a:r>
            <a:r>
              <a:rPr lang="en-US" sz="2100" b="1" dirty="0" smtClean="0">
                <a:solidFill>
                  <a:schemeClr val="accent1"/>
                </a:solidFill>
              </a:rPr>
              <a:t>VP</a:t>
            </a:r>
            <a:r>
              <a:rPr lang="en-US" sz="2100" b="1" dirty="0" smtClean="0"/>
              <a:t> cuts the prism into two equal halves. Draw its top view and sectional front view.</a:t>
            </a:r>
            <a:endParaRPr lang="en-US" sz="2100" b="1" dirty="0"/>
          </a:p>
        </p:txBody>
      </p:sp>
      <p:grpSp>
        <p:nvGrpSpPr>
          <p:cNvPr id="8" name="Group 7"/>
          <p:cNvGrpSpPr/>
          <p:nvPr/>
        </p:nvGrpSpPr>
        <p:grpSpPr>
          <a:xfrm>
            <a:off x="5687290" y="2604195"/>
            <a:ext cx="2657302" cy="3657600"/>
            <a:chOff x="5687290" y="2604195"/>
            <a:chExt cx="2657302" cy="3657600"/>
          </a:xfrm>
        </p:grpSpPr>
        <p:pic>
          <p:nvPicPr>
            <p:cNvPr id="2050" name="Picture 2" descr="C:\Users\Cheeta\Downloads\New Doc 2019-09-24 10.01.10_2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0527" y="2604195"/>
              <a:ext cx="2394065" cy="3657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Rectangle 8"/>
            <p:cNvSpPr/>
            <p:nvPr/>
          </p:nvSpPr>
          <p:spPr>
            <a:xfrm>
              <a:off x="5687290" y="3352800"/>
              <a:ext cx="381000" cy="1524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721529" y="3657600"/>
              <a:ext cx="693521" cy="3255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28600" y="2604195"/>
            <a:ext cx="4973782" cy="4025205"/>
            <a:chOff x="228600" y="2604195"/>
            <a:chExt cx="4973782" cy="4025205"/>
          </a:xfrm>
        </p:grpSpPr>
        <p:grpSp>
          <p:nvGrpSpPr>
            <p:cNvPr id="10" name="Group 9"/>
            <p:cNvGrpSpPr/>
            <p:nvPr/>
          </p:nvGrpSpPr>
          <p:grpSpPr>
            <a:xfrm>
              <a:off x="228600" y="2604195"/>
              <a:ext cx="4973782" cy="3657600"/>
              <a:chOff x="228600" y="2604195"/>
              <a:chExt cx="4973782" cy="3657600"/>
            </a:xfrm>
          </p:grpSpPr>
          <p:pic>
            <p:nvPicPr>
              <p:cNvPr id="2051" name="Picture 3" descr="C:\Users\Cheeta\Downloads\New Doc 2019-09-24 10.01.10_1.jp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8600" y="2604195"/>
                <a:ext cx="4640479" cy="36576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" name="Rectangle 5"/>
              <p:cNvSpPr/>
              <p:nvPr/>
            </p:nvSpPr>
            <p:spPr>
              <a:xfrm>
                <a:off x="4821382" y="4412213"/>
                <a:ext cx="381000" cy="1524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1219200" y="6261795"/>
              <a:ext cx="2286000" cy="3676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Pictorial view</a:t>
              </a:r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795894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81000" y="1219200"/>
            <a:ext cx="84582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100" b="1" dirty="0" smtClean="0"/>
              <a:t>A cube of </a:t>
            </a:r>
            <a:r>
              <a:rPr lang="en-US" sz="2100" b="1" dirty="0" smtClean="0">
                <a:solidFill>
                  <a:schemeClr val="accent4"/>
                </a:solidFill>
              </a:rPr>
              <a:t>45 mm side rest with a face on </a:t>
            </a:r>
            <a:r>
              <a:rPr lang="en-US" sz="2100" b="1" dirty="0" smtClean="0">
                <a:solidFill>
                  <a:schemeClr val="accent1"/>
                </a:solidFill>
              </a:rPr>
              <a:t>HP</a:t>
            </a:r>
            <a:r>
              <a:rPr lang="en-US" sz="2100" b="1" dirty="0" smtClean="0"/>
              <a:t>, such that one of its vertical faces is inclined at  </a:t>
            </a:r>
            <a:r>
              <a:rPr lang="en-US" sz="2100" b="1" dirty="0" smtClean="0">
                <a:solidFill>
                  <a:schemeClr val="accent4"/>
                </a:solidFill>
              </a:rPr>
              <a:t>30°</a:t>
            </a:r>
            <a:r>
              <a:rPr lang="en-US" sz="2100" b="1" dirty="0" smtClean="0"/>
              <a:t> to </a:t>
            </a:r>
            <a:r>
              <a:rPr lang="en-US" sz="2100" b="1" dirty="0" smtClean="0">
                <a:solidFill>
                  <a:schemeClr val="accent1"/>
                </a:solidFill>
              </a:rPr>
              <a:t>VP</a:t>
            </a:r>
            <a:r>
              <a:rPr lang="en-US" sz="2100" b="1" dirty="0" smtClean="0"/>
              <a:t>. A </a:t>
            </a:r>
            <a:r>
              <a:rPr lang="en-US" sz="2100" b="1" dirty="0" smtClean="0">
                <a:solidFill>
                  <a:schemeClr val="accent4"/>
                </a:solidFill>
              </a:rPr>
              <a:t>section plane, parallel</a:t>
            </a:r>
            <a:r>
              <a:rPr lang="en-US" sz="2100" b="1" dirty="0" smtClean="0"/>
              <a:t> to </a:t>
            </a:r>
            <a:r>
              <a:rPr lang="en-US" sz="2100" b="1" dirty="0" smtClean="0">
                <a:solidFill>
                  <a:schemeClr val="accent1"/>
                </a:solidFill>
              </a:rPr>
              <a:t>VP</a:t>
            </a:r>
            <a:r>
              <a:rPr lang="en-US" sz="2100" b="1" dirty="0" smtClean="0"/>
              <a:t> cuts the cube at a distance of </a:t>
            </a:r>
            <a:r>
              <a:rPr lang="en-US" sz="2100" b="1" dirty="0" smtClean="0">
                <a:solidFill>
                  <a:schemeClr val="accent1"/>
                </a:solidFill>
              </a:rPr>
              <a:t>15 mm</a:t>
            </a:r>
            <a:r>
              <a:rPr lang="en-US" sz="2100" b="1" dirty="0" smtClean="0"/>
              <a:t> from the vertical edge nearer to the observer. Draw is top and sectional front views.</a:t>
            </a:r>
            <a:endParaRPr lang="en-US" sz="2100" b="1" dirty="0"/>
          </a:p>
        </p:txBody>
      </p:sp>
      <p:pic>
        <p:nvPicPr>
          <p:cNvPr id="3075" name="Picture 3" descr="C:\Users\Cheeta\Downloads\New Doc 2019-09-24 10.57.35_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2140068"/>
            <a:ext cx="3352551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334149" y="2604195"/>
            <a:ext cx="4275951" cy="3834475"/>
            <a:chOff x="334149" y="2604195"/>
            <a:chExt cx="4275951" cy="3834475"/>
          </a:xfrm>
        </p:grpSpPr>
        <p:pic>
          <p:nvPicPr>
            <p:cNvPr id="3074" name="Picture 2" descr="C:\Users\Cheeta\Downloads\New Doc 2019-09-24 10.57.35_1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149" y="2604195"/>
              <a:ext cx="4275951" cy="3657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>
              <a:off x="1329124" y="6071065"/>
              <a:ext cx="2286000" cy="3676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Pictorial view</a:t>
              </a:r>
              <a:endParaRPr lang="en-US" b="1" dirty="0"/>
            </a:p>
          </p:txBody>
        </p:sp>
      </p:grpSp>
      <p:sp>
        <p:nvSpPr>
          <p:cNvPr id="10" name="Title 1"/>
          <p:cNvSpPr txBox="1">
            <a:spLocks/>
          </p:cNvSpPr>
          <p:nvPr/>
        </p:nvSpPr>
        <p:spPr>
          <a:xfrm>
            <a:off x="762000" y="228600"/>
            <a:ext cx="7772400" cy="1066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smtClean="0"/>
              <a:t>Section plane </a:t>
            </a:r>
            <a:r>
              <a:rPr lang="en-US" sz="3200" b="1" dirty="0"/>
              <a:t>Parallel one plane</a:t>
            </a:r>
          </a:p>
        </p:txBody>
      </p:sp>
    </p:spTree>
    <p:extLst>
      <p:ext uri="{BB962C8B-B14F-4D97-AF65-F5344CB8AC3E}">
        <p14:creationId xmlns:p14="http://schemas.microsoft.com/office/powerpoint/2010/main" val="131860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762000" y="228600"/>
            <a:ext cx="7772400" cy="1066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smtClean="0"/>
              <a:t>Section plane </a:t>
            </a:r>
            <a:r>
              <a:rPr lang="en-US" sz="3200" b="1" dirty="0"/>
              <a:t>Parallel one plane</a:t>
            </a:r>
          </a:p>
        </p:txBody>
      </p:sp>
      <p:sp>
        <p:nvSpPr>
          <p:cNvPr id="5" name="Rectangle 4"/>
          <p:cNvSpPr/>
          <p:nvPr/>
        </p:nvSpPr>
        <p:spPr>
          <a:xfrm>
            <a:off x="381000" y="1219200"/>
            <a:ext cx="84582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100" b="1" dirty="0" smtClean="0"/>
              <a:t>A cone with base </a:t>
            </a:r>
            <a:r>
              <a:rPr lang="en-US" sz="2100" b="1" dirty="0" smtClean="0">
                <a:solidFill>
                  <a:schemeClr val="accent4"/>
                </a:solidFill>
              </a:rPr>
              <a:t>60 mm diameter </a:t>
            </a:r>
            <a:r>
              <a:rPr lang="en-US" sz="2100" b="1" dirty="0" smtClean="0"/>
              <a:t>and </a:t>
            </a:r>
            <a:r>
              <a:rPr lang="en-US" sz="2100" b="1" dirty="0" smtClean="0">
                <a:solidFill>
                  <a:schemeClr val="accent4"/>
                </a:solidFill>
              </a:rPr>
              <a:t>75 mm long axis</a:t>
            </a:r>
            <a:r>
              <a:rPr lang="en-US" sz="2100" b="1" dirty="0" smtClean="0"/>
              <a:t>, is </a:t>
            </a:r>
            <a:r>
              <a:rPr lang="en-US" sz="2100" b="1" dirty="0" smtClean="0">
                <a:solidFill>
                  <a:schemeClr val="accent4"/>
                </a:solidFill>
              </a:rPr>
              <a:t>resting on its base </a:t>
            </a:r>
            <a:r>
              <a:rPr lang="en-US" sz="2100" b="1" dirty="0" smtClean="0"/>
              <a:t>on </a:t>
            </a:r>
            <a:r>
              <a:rPr lang="en-US" sz="2100" b="1" dirty="0" smtClean="0">
                <a:solidFill>
                  <a:schemeClr val="accent1"/>
                </a:solidFill>
              </a:rPr>
              <a:t>HP</a:t>
            </a:r>
            <a:r>
              <a:rPr lang="en-US" sz="2100" b="1" dirty="0" smtClean="0"/>
              <a:t>. It is </a:t>
            </a:r>
            <a:r>
              <a:rPr lang="en-US" sz="2100" b="1" dirty="0" smtClean="0">
                <a:solidFill>
                  <a:schemeClr val="accent4"/>
                </a:solidFill>
              </a:rPr>
              <a:t>cut by a section plane parallel </a:t>
            </a:r>
            <a:r>
              <a:rPr lang="en-US" sz="2100" b="1" dirty="0" smtClean="0"/>
              <a:t>to </a:t>
            </a:r>
            <a:r>
              <a:rPr lang="en-US" sz="2100" b="1" dirty="0" smtClean="0">
                <a:solidFill>
                  <a:schemeClr val="accent1"/>
                </a:solidFill>
              </a:rPr>
              <a:t>HP</a:t>
            </a:r>
            <a:r>
              <a:rPr lang="en-US" sz="2100" b="1" dirty="0" smtClean="0"/>
              <a:t> and </a:t>
            </a:r>
            <a:r>
              <a:rPr lang="en-US" sz="2100" b="1" dirty="0" smtClean="0">
                <a:solidFill>
                  <a:schemeClr val="accent4"/>
                </a:solidFill>
              </a:rPr>
              <a:t>passing through the mid-point of axis</a:t>
            </a:r>
            <a:r>
              <a:rPr lang="en-US" sz="2100" b="1" dirty="0" smtClean="0"/>
              <a:t>. Draw the projection of cut solid.</a:t>
            </a:r>
          </a:p>
          <a:p>
            <a:pPr algn="just"/>
            <a:endParaRPr lang="en-US" sz="2100" b="1" dirty="0"/>
          </a:p>
        </p:txBody>
      </p:sp>
      <p:pic>
        <p:nvPicPr>
          <p:cNvPr id="4098" name="Picture 2" descr="C:\Users\Cheeta\Downloads\New Doc 2019-09-24 11.31.45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2324100"/>
            <a:ext cx="2674058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7625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762000" y="0"/>
            <a:ext cx="7772400" cy="1066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smtClean="0"/>
              <a:t>Section plane inclined to </a:t>
            </a:r>
            <a:r>
              <a:rPr lang="en-US" sz="3200" b="1" dirty="0"/>
              <a:t>one plane</a:t>
            </a:r>
          </a:p>
        </p:txBody>
      </p:sp>
      <p:sp>
        <p:nvSpPr>
          <p:cNvPr id="5" name="Rectangle 4"/>
          <p:cNvSpPr/>
          <p:nvPr/>
        </p:nvSpPr>
        <p:spPr>
          <a:xfrm>
            <a:off x="381000" y="838200"/>
            <a:ext cx="84582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100" b="1" dirty="0" smtClean="0"/>
              <a:t>A square prism, side of </a:t>
            </a:r>
            <a:r>
              <a:rPr lang="en-US" sz="2100" b="1" dirty="0" smtClean="0">
                <a:solidFill>
                  <a:schemeClr val="accent4"/>
                </a:solidFill>
              </a:rPr>
              <a:t>base 30 mm </a:t>
            </a:r>
            <a:r>
              <a:rPr lang="en-US" sz="2100" b="1" dirty="0" smtClean="0"/>
              <a:t>and </a:t>
            </a:r>
            <a:r>
              <a:rPr lang="en-US" sz="2100" b="1" dirty="0" smtClean="0">
                <a:solidFill>
                  <a:schemeClr val="accent4"/>
                </a:solidFill>
              </a:rPr>
              <a:t>axis</a:t>
            </a:r>
            <a:r>
              <a:rPr lang="en-US" sz="2100" b="1" dirty="0" smtClean="0"/>
              <a:t> </a:t>
            </a:r>
            <a:r>
              <a:rPr lang="en-US" sz="2100" b="1" dirty="0" smtClean="0">
                <a:solidFill>
                  <a:schemeClr val="accent4"/>
                </a:solidFill>
              </a:rPr>
              <a:t>60 mm </a:t>
            </a:r>
            <a:r>
              <a:rPr lang="en-US" sz="2100" b="1" dirty="0" smtClean="0"/>
              <a:t>long, rests with its </a:t>
            </a:r>
            <a:r>
              <a:rPr lang="en-US" sz="2100" b="1" dirty="0" smtClean="0">
                <a:solidFill>
                  <a:schemeClr val="accent4"/>
                </a:solidFill>
              </a:rPr>
              <a:t>base</a:t>
            </a:r>
            <a:r>
              <a:rPr lang="en-US" sz="2100" b="1" dirty="0" smtClean="0"/>
              <a:t> on </a:t>
            </a:r>
            <a:r>
              <a:rPr lang="en-US" sz="2100" b="1" dirty="0" smtClean="0">
                <a:solidFill>
                  <a:schemeClr val="accent1"/>
                </a:solidFill>
              </a:rPr>
              <a:t>HP</a:t>
            </a:r>
            <a:r>
              <a:rPr lang="en-US" sz="2100" b="1" dirty="0" smtClean="0"/>
              <a:t> and one of its </a:t>
            </a:r>
            <a:r>
              <a:rPr lang="en-US" sz="2100" b="1" dirty="0" smtClean="0">
                <a:solidFill>
                  <a:schemeClr val="accent4"/>
                </a:solidFill>
              </a:rPr>
              <a:t>rectangular faces </a:t>
            </a:r>
            <a:r>
              <a:rPr lang="en-US" sz="2100" b="1" dirty="0" smtClean="0"/>
              <a:t>is inclined at </a:t>
            </a:r>
            <a:r>
              <a:rPr lang="en-US" sz="2100" b="1" dirty="0" smtClean="0">
                <a:solidFill>
                  <a:schemeClr val="accent4"/>
                </a:solidFill>
              </a:rPr>
              <a:t>30°</a:t>
            </a:r>
            <a:r>
              <a:rPr lang="en-US" sz="2100" b="1" dirty="0" smtClean="0"/>
              <a:t> to </a:t>
            </a:r>
            <a:r>
              <a:rPr lang="en-US" sz="2100" b="1" dirty="0" smtClean="0">
                <a:solidFill>
                  <a:schemeClr val="accent1"/>
                </a:solidFill>
              </a:rPr>
              <a:t>VP</a:t>
            </a:r>
            <a:r>
              <a:rPr lang="en-US" sz="2100" b="1" dirty="0" smtClean="0"/>
              <a:t>. A </a:t>
            </a:r>
            <a:r>
              <a:rPr lang="en-US" sz="2100" b="1" dirty="0" smtClean="0">
                <a:solidFill>
                  <a:schemeClr val="accent4"/>
                </a:solidFill>
              </a:rPr>
              <a:t>section plane perpendicular </a:t>
            </a:r>
            <a:r>
              <a:rPr lang="en-US" sz="2100" b="1" dirty="0" smtClean="0"/>
              <a:t>to </a:t>
            </a:r>
            <a:r>
              <a:rPr lang="en-US" sz="2100" b="1" dirty="0" smtClean="0">
                <a:solidFill>
                  <a:schemeClr val="accent1"/>
                </a:solidFill>
              </a:rPr>
              <a:t>VP</a:t>
            </a:r>
            <a:r>
              <a:rPr lang="en-US" sz="2100" b="1" dirty="0" smtClean="0"/>
              <a:t> and </a:t>
            </a:r>
            <a:r>
              <a:rPr lang="en-US" sz="2100" b="1" dirty="0" smtClean="0">
                <a:solidFill>
                  <a:schemeClr val="accent4"/>
                </a:solidFill>
              </a:rPr>
              <a:t>inclined at 60° </a:t>
            </a:r>
            <a:r>
              <a:rPr lang="en-US" sz="2100" b="1" dirty="0" smtClean="0"/>
              <a:t>to </a:t>
            </a:r>
            <a:r>
              <a:rPr lang="en-US" sz="2100" b="1" dirty="0" smtClean="0">
                <a:solidFill>
                  <a:schemeClr val="accent1"/>
                </a:solidFill>
              </a:rPr>
              <a:t>HP </a:t>
            </a:r>
            <a:r>
              <a:rPr lang="en-US" sz="2100" b="1" dirty="0" smtClean="0"/>
              <a:t>cuts the axis of the prism at </a:t>
            </a:r>
            <a:r>
              <a:rPr lang="en-US" sz="2100" b="1" dirty="0" smtClean="0">
                <a:solidFill>
                  <a:schemeClr val="accent1"/>
                </a:solidFill>
              </a:rPr>
              <a:t>a point 20 mm </a:t>
            </a:r>
            <a:r>
              <a:rPr lang="en-US" sz="2100" b="1" dirty="0" smtClean="0"/>
              <a:t>from its top end. Draw section top view and true shape of section 		</a:t>
            </a:r>
          </a:p>
          <a:p>
            <a:pPr algn="just"/>
            <a:endParaRPr lang="en-US" sz="2100" b="1" dirty="0"/>
          </a:p>
        </p:txBody>
      </p:sp>
      <p:grpSp>
        <p:nvGrpSpPr>
          <p:cNvPr id="11" name="Group 10"/>
          <p:cNvGrpSpPr/>
          <p:nvPr/>
        </p:nvGrpSpPr>
        <p:grpSpPr>
          <a:xfrm>
            <a:off x="3276600" y="2286000"/>
            <a:ext cx="3048000" cy="4191000"/>
            <a:chOff x="3276600" y="2209800"/>
            <a:chExt cx="3048000" cy="4191000"/>
          </a:xfrm>
        </p:grpSpPr>
        <p:grpSp>
          <p:nvGrpSpPr>
            <p:cNvPr id="9" name="Group 8"/>
            <p:cNvGrpSpPr/>
            <p:nvPr/>
          </p:nvGrpSpPr>
          <p:grpSpPr>
            <a:xfrm>
              <a:off x="3276600" y="2286000"/>
              <a:ext cx="3048000" cy="4114800"/>
              <a:chOff x="3276600" y="2286000"/>
              <a:chExt cx="3048000" cy="4114800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3276600" y="2286000"/>
                <a:ext cx="3048000" cy="4114800"/>
                <a:chOff x="3276600" y="2286000"/>
                <a:chExt cx="3048000" cy="4114800"/>
              </a:xfrm>
            </p:grpSpPr>
            <p:pic>
              <p:nvPicPr>
                <p:cNvPr id="5122" name="Picture 2" descr="C:\Users\Cheeta\Downloads\New Doc 2019-09-24 15.22.53_1.jpg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276600" y="2286000"/>
                  <a:ext cx="2122955" cy="41148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8" name="Rectangle 7"/>
                <p:cNvSpPr/>
                <p:nvPr/>
              </p:nvSpPr>
              <p:spPr>
                <a:xfrm>
                  <a:off x="5029200" y="5791200"/>
                  <a:ext cx="1295400" cy="4572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 smtClean="0">
                      <a:solidFill>
                        <a:schemeClr val="tx1"/>
                      </a:solidFill>
                    </a:rPr>
                    <a:t>Apparent shape of section</a:t>
                  </a:r>
                  <a:endParaRPr lang="en-US" sz="1200" b="1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6" name="Rectangle 5"/>
              <p:cNvSpPr/>
              <p:nvPr/>
            </p:nvSpPr>
            <p:spPr>
              <a:xfrm>
                <a:off x="4953000" y="6248400"/>
                <a:ext cx="533400" cy="152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Rectangle 9"/>
            <p:cNvSpPr/>
            <p:nvPr/>
          </p:nvSpPr>
          <p:spPr>
            <a:xfrm>
              <a:off x="3886200" y="2209800"/>
              <a:ext cx="1676400" cy="152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362200" y="2457450"/>
            <a:ext cx="4072252" cy="4168196"/>
            <a:chOff x="2362200" y="2457450"/>
            <a:chExt cx="4072252" cy="4168196"/>
          </a:xfrm>
        </p:grpSpPr>
        <p:pic>
          <p:nvPicPr>
            <p:cNvPr id="5123" name="Picture 3" descr="C:\Users\Cheeta\Downloads\New Doc 2019-09-24 15.22.53_2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62200" y="2457450"/>
              <a:ext cx="4072252" cy="39433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12"/>
            <p:cNvSpPr txBox="1"/>
            <p:nvPr/>
          </p:nvSpPr>
          <p:spPr>
            <a:xfrm>
              <a:off x="4608673" y="6256314"/>
              <a:ext cx="1143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362500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2306763" y="1834748"/>
            <a:ext cx="2768349" cy="3986713"/>
            <a:chOff x="2497437" y="2108651"/>
            <a:chExt cx="2768349" cy="3986713"/>
          </a:xfrm>
        </p:grpSpPr>
        <p:grpSp>
          <p:nvGrpSpPr>
            <p:cNvPr id="12" name="Group 11"/>
            <p:cNvGrpSpPr/>
            <p:nvPr/>
          </p:nvGrpSpPr>
          <p:grpSpPr>
            <a:xfrm>
              <a:off x="2497437" y="2527310"/>
              <a:ext cx="2768349" cy="3568054"/>
              <a:chOff x="2497437" y="2642246"/>
              <a:chExt cx="2768349" cy="3568054"/>
            </a:xfrm>
          </p:grpSpPr>
          <p:grpSp>
            <p:nvGrpSpPr>
              <p:cNvPr id="10" name="Group 9"/>
              <p:cNvGrpSpPr/>
              <p:nvPr/>
            </p:nvGrpSpPr>
            <p:grpSpPr>
              <a:xfrm>
                <a:off x="2497437" y="2642246"/>
                <a:ext cx="2692149" cy="3568054"/>
                <a:chOff x="2497437" y="2642246"/>
                <a:chExt cx="2692149" cy="3568054"/>
              </a:xfrm>
            </p:grpSpPr>
            <p:grpSp>
              <p:nvGrpSpPr>
                <p:cNvPr id="8" name="Group 7"/>
                <p:cNvGrpSpPr/>
                <p:nvPr/>
              </p:nvGrpSpPr>
              <p:grpSpPr>
                <a:xfrm>
                  <a:off x="2667000" y="2819400"/>
                  <a:ext cx="2522586" cy="3390900"/>
                  <a:chOff x="2667000" y="2819400"/>
                  <a:chExt cx="2522586" cy="3390900"/>
                </a:xfrm>
              </p:grpSpPr>
              <p:pic>
                <p:nvPicPr>
                  <p:cNvPr id="6146" name="Picture 2" descr="C:\Users\Cheeta\Downloads\New Doc 2019-09-24 16.33.54_1.jpg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667000" y="2819400"/>
                    <a:ext cx="2522586" cy="320040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7" name="Rectangle 6"/>
                  <p:cNvSpPr/>
                  <p:nvPr/>
                </p:nvSpPr>
                <p:spPr>
                  <a:xfrm>
                    <a:off x="2819400" y="5829300"/>
                    <a:ext cx="990600" cy="3810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9" name="Rectangle 8"/>
                <p:cNvSpPr/>
                <p:nvPr/>
              </p:nvSpPr>
              <p:spPr>
                <a:xfrm rot="19685967">
                  <a:off x="2497437" y="2642246"/>
                  <a:ext cx="1143000" cy="5334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1" name="Rectangle 10"/>
              <p:cNvSpPr/>
              <p:nvPr/>
            </p:nvSpPr>
            <p:spPr>
              <a:xfrm>
                <a:off x="5113386" y="2819400"/>
                <a:ext cx="152400" cy="3200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3" name="Rectangle 32"/>
            <p:cNvSpPr/>
            <p:nvPr/>
          </p:nvSpPr>
          <p:spPr>
            <a:xfrm rot="20573832">
              <a:off x="2969819" y="2108651"/>
              <a:ext cx="304800" cy="3238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1752600" y="1953522"/>
            <a:ext cx="5118410" cy="4336351"/>
            <a:chOff x="1981200" y="2123603"/>
            <a:chExt cx="5118410" cy="4336351"/>
          </a:xfrm>
        </p:grpSpPr>
        <p:grpSp>
          <p:nvGrpSpPr>
            <p:cNvPr id="23" name="Group 22"/>
            <p:cNvGrpSpPr/>
            <p:nvPr/>
          </p:nvGrpSpPr>
          <p:grpSpPr>
            <a:xfrm>
              <a:off x="1981200" y="2212453"/>
              <a:ext cx="5118410" cy="4247501"/>
              <a:chOff x="1981200" y="2420635"/>
              <a:chExt cx="5118410" cy="4247501"/>
            </a:xfrm>
          </p:grpSpPr>
          <p:grpSp>
            <p:nvGrpSpPr>
              <p:cNvPr id="20" name="Group 19"/>
              <p:cNvGrpSpPr/>
              <p:nvPr/>
            </p:nvGrpSpPr>
            <p:grpSpPr>
              <a:xfrm>
                <a:off x="1981200" y="2438400"/>
                <a:ext cx="5118410" cy="4229736"/>
                <a:chOff x="1981200" y="2438400"/>
                <a:chExt cx="5118410" cy="4229736"/>
              </a:xfrm>
            </p:grpSpPr>
            <p:pic>
              <p:nvPicPr>
                <p:cNvPr id="6149" name="Picture 5" descr="C:\Users\Cheeta\Downloads\New Doc 2019-09-24 16.33.54_2.jpg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981200" y="2438400"/>
                  <a:ext cx="5118410" cy="41148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9" name="Rectangle 18"/>
                <p:cNvSpPr/>
                <p:nvPr/>
              </p:nvSpPr>
              <p:spPr>
                <a:xfrm>
                  <a:off x="2286000" y="6248400"/>
                  <a:ext cx="914400" cy="41973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2" name="Rectangle 21"/>
              <p:cNvSpPr/>
              <p:nvPr/>
            </p:nvSpPr>
            <p:spPr>
              <a:xfrm rot="21382454">
                <a:off x="1983446" y="2420635"/>
                <a:ext cx="1106345" cy="74962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4" name="Rectangle 23"/>
            <p:cNvSpPr/>
            <p:nvPr/>
          </p:nvSpPr>
          <p:spPr>
            <a:xfrm>
              <a:off x="5486400" y="2123603"/>
              <a:ext cx="1143000" cy="1419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itle 1"/>
          <p:cNvSpPr txBox="1">
            <a:spLocks/>
          </p:cNvSpPr>
          <p:nvPr/>
        </p:nvSpPr>
        <p:spPr>
          <a:xfrm>
            <a:off x="762000" y="0"/>
            <a:ext cx="77724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smtClean="0"/>
              <a:t>Section plane inclined to </a:t>
            </a:r>
            <a:r>
              <a:rPr lang="en-US" sz="3200" b="1" dirty="0"/>
              <a:t>one plane</a:t>
            </a:r>
          </a:p>
        </p:txBody>
      </p:sp>
      <p:sp>
        <p:nvSpPr>
          <p:cNvPr id="5" name="Rectangle 4"/>
          <p:cNvSpPr/>
          <p:nvPr/>
        </p:nvSpPr>
        <p:spPr>
          <a:xfrm>
            <a:off x="304800" y="762000"/>
            <a:ext cx="8458200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100" b="1" dirty="0" smtClean="0"/>
              <a:t>A cylinder of </a:t>
            </a:r>
            <a:r>
              <a:rPr lang="en-US" sz="2100" b="1" dirty="0" smtClean="0">
                <a:solidFill>
                  <a:schemeClr val="accent4"/>
                </a:solidFill>
              </a:rPr>
              <a:t>diameter 40 mm </a:t>
            </a:r>
            <a:r>
              <a:rPr lang="en-US" sz="2100" b="1" dirty="0" smtClean="0"/>
              <a:t>and </a:t>
            </a:r>
            <a:r>
              <a:rPr lang="en-US" sz="2100" b="1" dirty="0" smtClean="0">
                <a:solidFill>
                  <a:schemeClr val="accent4"/>
                </a:solidFill>
              </a:rPr>
              <a:t>height 60 mm </a:t>
            </a:r>
            <a:r>
              <a:rPr lang="en-US" sz="2100" b="1" dirty="0" smtClean="0"/>
              <a:t>is having its axis vertical. It is cut by a plane perpendicular to </a:t>
            </a:r>
            <a:r>
              <a:rPr lang="en-US" sz="2100" b="1" dirty="0" smtClean="0">
                <a:solidFill>
                  <a:schemeClr val="accent1"/>
                </a:solidFill>
              </a:rPr>
              <a:t>VP</a:t>
            </a:r>
            <a:r>
              <a:rPr lang="en-US" sz="2100" b="1" dirty="0" smtClean="0"/>
              <a:t> and </a:t>
            </a:r>
            <a:r>
              <a:rPr lang="en-US" sz="2100" b="1" dirty="0" smtClean="0">
                <a:solidFill>
                  <a:schemeClr val="accent4"/>
                </a:solidFill>
              </a:rPr>
              <a:t>inclined at 30° </a:t>
            </a:r>
            <a:r>
              <a:rPr lang="en-US" sz="2100" b="1" dirty="0" smtClean="0"/>
              <a:t>to </a:t>
            </a:r>
            <a:r>
              <a:rPr lang="en-US" sz="2100" b="1" dirty="0" smtClean="0">
                <a:solidFill>
                  <a:schemeClr val="accent1"/>
                </a:solidFill>
              </a:rPr>
              <a:t>HP</a:t>
            </a:r>
            <a:r>
              <a:rPr lang="en-US" sz="2100" b="1" dirty="0" smtClean="0"/>
              <a:t>. The </a:t>
            </a:r>
            <a:r>
              <a:rPr lang="en-US" sz="2100" b="1" dirty="0" smtClean="0">
                <a:solidFill>
                  <a:schemeClr val="accent4"/>
                </a:solidFill>
              </a:rPr>
              <a:t>plane bisects the axis</a:t>
            </a:r>
            <a:r>
              <a:rPr lang="en-US" sz="2100" b="1" dirty="0" smtClean="0"/>
              <a:t> of cylinder. Draw its front view, sectional top view, sectional view and true shape of section.</a:t>
            </a:r>
          </a:p>
          <a:p>
            <a:pPr algn="just"/>
            <a:endParaRPr lang="en-US" sz="2100" b="1" dirty="0"/>
          </a:p>
        </p:txBody>
      </p:sp>
      <p:pic>
        <p:nvPicPr>
          <p:cNvPr id="6148" name="Picture 4" descr="C:\Users\Cheeta\Downloads\New Doc 2019-09-24 16.33.54_3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686550" y="-9315450"/>
            <a:ext cx="2746480" cy="3108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Rectangle 25"/>
          <p:cNvSpPr/>
          <p:nvPr/>
        </p:nvSpPr>
        <p:spPr>
          <a:xfrm>
            <a:off x="2552700" y="5992911"/>
            <a:ext cx="752476" cy="3160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/>
          <p:cNvGrpSpPr/>
          <p:nvPr/>
        </p:nvGrpSpPr>
        <p:grpSpPr>
          <a:xfrm>
            <a:off x="1732250" y="2034037"/>
            <a:ext cx="5362939" cy="4250235"/>
            <a:chOff x="1828800" y="2034037"/>
            <a:chExt cx="5266389" cy="4250235"/>
          </a:xfrm>
        </p:grpSpPr>
        <p:grpSp>
          <p:nvGrpSpPr>
            <p:cNvPr id="38" name="Group 37"/>
            <p:cNvGrpSpPr/>
            <p:nvPr/>
          </p:nvGrpSpPr>
          <p:grpSpPr>
            <a:xfrm>
              <a:off x="1828800" y="2034037"/>
              <a:ext cx="5266389" cy="4250235"/>
              <a:chOff x="1828800" y="2034037"/>
              <a:chExt cx="5266389" cy="4250235"/>
            </a:xfrm>
          </p:grpSpPr>
          <p:grpSp>
            <p:nvGrpSpPr>
              <p:cNvPr id="36" name="Group 35"/>
              <p:cNvGrpSpPr/>
              <p:nvPr/>
            </p:nvGrpSpPr>
            <p:grpSpPr>
              <a:xfrm>
                <a:off x="1828800" y="2034037"/>
                <a:ext cx="5266389" cy="4250235"/>
                <a:chOff x="1828800" y="2034037"/>
                <a:chExt cx="5266389" cy="4250235"/>
              </a:xfrm>
            </p:grpSpPr>
            <p:pic>
              <p:nvPicPr>
                <p:cNvPr id="6151" name="Picture 7" descr="C:\Users\Cheeta\Downloads\New Doc 2019-09-24 16.33.54_3 (2).jpg"/>
                <p:cNvPicPr>
                  <a:picLocks noChangeAspect="1" noChangeArrowheads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828800" y="2043562"/>
                  <a:ext cx="5247339" cy="424071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35" name="Rectangle 34"/>
                <p:cNvSpPr/>
                <p:nvPr/>
              </p:nvSpPr>
              <p:spPr>
                <a:xfrm>
                  <a:off x="6637989" y="2034037"/>
                  <a:ext cx="457200" cy="97512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7" name="Rectangle 36"/>
              <p:cNvSpPr/>
              <p:nvPr/>
            </p:nvSpPr>
            <p:spPr>
              <a:xfrm>
                <a:off x="2286000" y="5992911"/>
                <a:ext cx="838026" cy="23917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9" name="Rectangle 38"/>
            <p:cNvSpPr/>
            <p:nvPr/>
          </p:nvSpPr>
          <p:spPr>
            <a:xfrm>
              <a:off x="1830552" y="2043562"/>
              <a:ext cx="1598448" cy="15269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79401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4800" y="533400"/>
            <a:ext cx="8458200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100" b="1" dirty="0" smtClean="0"/>
              <a:t>A pentagonal pyramid of </a:t>
            </a:r>
            <a:r>
              <a:rPr lang="en-US" sz="2100" b="1" dirty="0" smtClean="0">
                <a:solidFill>
                  <a:schemeClr val="accent4"/>
                </a:solidFill>
              </a:rPr>
              <a:t>side of base 25 mm </a:t>
            </a:r>
            <a:r>
              <a:rPr lang="en-US" sz="2100" b="1" dirty="0" smtClean="0"/>
              <a:t>and </a:t>
            </a:r>
            <a:r>
              <a:rPr lang="en-US" sz="2100" b="1" dirty="0" smtClean="0">
                <a:solidFill>
                  <a:schemeClr val="accent4"/>
                </a:solidFill>
              </a:rPr>
              <a:t>50 mm height</a:t>
            </a:r>
            <a:r>
              <a:rPr lang="en-US" sz="2100" b="1" dirty="0" smtClean="0"/>
              <a:t>, </a:t>
            </a:r>
            <a:r>
              <a:rPr lang="en-US" sz="2100" b="1" dirty="0" smtClean="0">
                <a:solidFill>
                  <a:schemeClr val="accent4"/>
                </a:solidFill>
              </a:rPr>
              <a:t>rests on a </a:t>
            </a:r>
            <a:r>
              <a:rPr lang="en-US" sz="2100" b="1" dirty="0" err="1" smtClean="0">
                <a:solidFill>
                  <a:schemeClr val="accent4"/>
                </a:solidFill>
              </a:rPr>
              <a:t>traingular</a:t>
            </a:r>
            <a:r>
              <a:rPr lang="en-US" sz="2100" b="1" dirty="0" smtClean="0">
                <a:solidFill>
                  <a:schemeClr val="accent4"/>
                </a:solidFill>
              </a:rPr>
              <a:t> face</a:t>
            </a:r>
            <a:r>
              <a:rPr lang="en-US" sz="2100" b="1" dirty="0" smtClean="0"/>
              <a:t> on </a:t>
            </a:r>
            <a:r>
              <a:rPr lang="en-US" sz="2100" b="1" dirty="0" smtClean="0">
                <a:solidFill>
                  <a:schemeClr val="accent1"/>
                </a:solidFill>
              </a:rPr>
              <a:t>HP</a:t>
            </a:r>
            <a:r>
              <a:rPr lang="en-US" sz="2100" b="1" dirty="0" smtClean="0"/>
              <a:t>, with its </a:t>
            </a:r>
            <a:r>
              <a:rPr lang="en-US" sz="2100" b="1" dirty="0" smtClean="0">
                <a:solidFill>
                  <a:schemeClr val="accent4"/>
                </a:solidFill>
              </a:rPr>
              <a:t>axis parallel </a:t>
            </a:r>
            <a:r>
              <a:rPr lang="en-US" sz="2100" b="1" dirty="0" smtClean="0"/>
              <a:t>to </a:t>
            </a:r>
            <a:r>
              <a:rPr lang="en-US" sz="2100" b="1" dirty="0" smtClean="0">
                <a:solidFill>
                  <a:schemeClr val="accent1"/>
                </a:solidFill>
              </a:rPr>
              <a:t>VP</a:t>
            </a:r>
            <a:r>
              <a:rPr lang="en-US" sz="2100" b="1" dirty="0" smtClean="0"/>
              <a:t>. It is cut by a </a:t>
            </a:r>
            <a:r>
              <a:rPr lang="en-US" sz="2100" b="1" dirty="0" smtClean="0">
                <a:solidFill>
                  <a:schemeClr val="accent4"/>
                </a:solidFill>
              </a:rPr>
              <a:t>horizontal section plane, bisecting the axis</a:t>
            </a:r>
            <a:r>
              <a:rPr lang="en-US" sz="2100" b="1" dirty="0" smtClean="0"/>
              <a:t>. Draw the projection of retained solid.</a:t>
            </a:r>
            <a:endParaRPr lang="en-US" sz="2100" b="1" dirty="0"/>
          </a:p>
        </p:txBody>
      </p:sp>
      <p:grpSp>
        <p:nvGrpSpPr>
          <p:cNvPr id="7" name="Group 6"/>
          <p:cNvGrpSpPr/>
          <p:nvPr/>
        </p:nvGrpSpPr>
        <p:grpSpPr>
          <a:xfrm>
            <a:off x="3352800" y="1981200"/>
            <a:ext cx="2145030" cy="4114800"/>
            <a:chOff x="3352800" y="1981200"/>
            <a:chExt cx="2145030" cy="4114800"/>
          </a:xfrm>
        </p:grpSpPr>
        <p:pic>
          <p:nvPicPr>
            <p:cNvPr id="8194" name="Picture 2" descr="C:\Users\Cheeta\Downloads\New Doc 2019-09-24 18.10.49_1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52800" y="1981200"/>
              <a:ext cx="1954530" cy="411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5116830" y="2743200"/>
              <a:ext cx="381000" cy="838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809885" y="1876425"/>
            <a:ext cx="4350328" cy="4527594"/>
            <a:chOff x="2667000" y="1492206"/>
            <a:chExt cx="4350328" cy="4527594"/>
          </a:xfrm>
        </p:grpSpPr>
        <p:pic>
          <p:nvPicPr>
            <p:cNvPr id="8195" name="Picture 3" descr="C:\Users\Cheeta\Downloads\New Doc 2019-09-24 18.30.58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67000" y="1905000"/>
              <a:ext cx="4350328" cy="411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Rectangle 7"/>
            <p:cNvSpPr/>
            <p:nvPr/>
          </p:nvSpPr>
          <p:spPr>
            <a:xfrm rot="318754">
              <a:off x="4080164" y="1714500"/>
              <a:ext cx="2777836" cy="7239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 rot="564616">
              <a:off x="5562600" y="2130447"/>
              <a:ext cx="990600" cy="48899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667000" y="1492206"/>
              <a:ext cx="1443010" cy="48899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 rot="3044195">
              <a:off x="3776647" y="1893350"/>
              <a:ext cx="1022035" cy="48899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13230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4039</TotalTime>
  <Words>546</Words>
  <Application>Microsoft Office PowerPoint</Application>
  <PresentationFormat>On-screen Show (4:3)</PresentationFormat>
  <Paragraphs>55</Paragraphs>
  <Slides>11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Office Theme</vt:lpstr>
      <vt:lpstr>CorelDRAW</vt:lpstr>
      <vt:lpstr>Bitmap Image</vt:lpstr>
      <vt:lpstr>Engineering Graphics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Engineering Graphics</dc:title>
  <dc:creator>chetan</dc:creator>
  <cp:lastModifiedBy>vikash</cp:lastModifiedBy>
  <cp:revision>34</cp:revision>
  <dcterms:created xsi:type="dcterms:W3CDTF">2006-08-16T00:00:00Z</dcterms:created>
  <dcterms:modified xsi:type="dcterms:W3CDTF">2022-06-20T08:37:33Z</dcterms:modified>
</cp:coreProperties>
</file>