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60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C3D24-486D-4D01-ABA4-8E4642879105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65F92-1583-497F-B332-D7658AF34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5F92-1583-497F-B332-D7658AF344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665F92-1583-497F-B332-D7658AF344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2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Engineering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6573" y="3048000"/>
            <a:ext cx="6400800" cy="11430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Development of Surfaces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20836" y="2265659"/>
            <a:ext cx="130232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ME 2000</a:t>
            </a:r>
          </a:p>
        </p:txBody>
      </p:sp>
      <p:pic>
        <p:nvPicPr>
          <p:cNvPr id="5" name="Picture 4" descr="C:\Users\Cheeta\Downloads\Insign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352800"/>
            <a:ext cx="238101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419109" y="57150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00" b="1" dirty="0">
                <a:solidFill>
                  <a:schemeClr val="tx1"/>
                </a:solidFill>
              </a:rPr>
              <a:t>Dr. Vikash Kumar</a:t>
            </a:r>
          </a:p>
        </p:txBody>
      </p:sp>
    </p:spTree>
    <p:extLst>
      <p:ext uri="{BB962C8B-B14F-4D97-AF65-F5344CB8AC3E}">
        <p14:creationId xmlns:p14="http://schemas.microsoft.com/office/powerpoint/2010/main" val="239542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30" y="9144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Draw the development of the lateral surface of a square pyramid, side of base </a:t>
            </a:r>
            <a:r>
              <a:rPr lang="en-US" sz="1900" b="1" dirty="0">
                <a:solidFill>
                  <a:schemeClr val="accent4"/>
                </a:solidFill>
              </a:rPr>
              <a:t>25 mm </a:t>
            </a:r>
            <a:r>
              <a:rPr lang="en-US" sz="1900" b="1" dirty="0"/>
              <a:t>and</a:t>
            </a:r>
            <a:r>
              <a:rPr lang="en-US" sz="1900" b="1" dirty="0">
                <a:solidFill>
                  <a:schemeClr val="accent4"/>
                </a:solidFill>
              </a:rPr>
              <a:t> height 50 mm, </a:t>
            </a:r>
            <a:r>
              <a:rPr lang="en-US" sz="1900" b="1" dirty="0"/>
              <a:t>resting with its base on </a:t>
            </a:r>
            <a:r>
              <a:rPr lang="en-US" sz="1900" b="1" dirty="0">
                <a:solidFill>
                  <a:schemeClr val="accent4"/>
                </a:solidFill>
              </a:rPr>
              <a:t>HP </a:t>
            </a:r>
            <a:r>
              <a:rPr lang="en-US" sz="1900" b="1" dirty="0"/>
              <a:t>and edge of base parallel to </a:t>
            </a:r>
            <a:r>
              <a:rPr lang="en-US" sz="1900" b="1" dirty="0">
                <a:solidFill>
                  <a:schemeClr val="accent4"/>
                </a:solidFill>
              </a:rPr>
              <a:t>VP.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95687" y="1739153"/>
            <a:ext cx="1885942" cy="2909047"/>
            <a:chOff x="3219458" y="1739153"/>
            <a:chExt cx="1885942" cy="2909047"/>
          </a:xfrm>
        </p:grpSpPr>
        <p:grpSp>
          <p:nvGrpSpPr>
            <p:cNvPr id="7" name="Group 6"/>
            <p:cNvGrpSpPr/>
            <p:nvPr/>
          </p:nvGrpSpPr>
          <p:grpSpPr>
            <a:xfrm>
              <a:off x="3281081" y="1905000"/>
              <a:ext cx="1824319" cy="2743200"/>
              <a:chOff x="3281081" y="1905000"/>
              <a:chExt cx="1824319" cy="2743200"/>
            </a:xfrm>
          </p:grpSpPr>
          <p:pic>
            <p:nvPicPr>
              <p:cNvPr id="7170" name="Picture 2" descr="C:\Users\Cheeta\Downloads\New Doc 2019-10-22 15.01.34_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81081" y="1905000"/>
                <a:ext cx="1705555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4796136" y="1981200"/>
                <a:ext cx="309264" cy="1295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219458" y="1739153"/>
              <a:ext cx="9144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410200" y="1891553"/>
            <a:ext cx="3072633" cy="2366682"/>
            <a:chOff x="5410200" y="1891553"/>
            <a:chExt cx="3072633" cy="2366682"/>
          </a:xfrm>
        </p:grpSpPr>
        <p:grpSp>
          <p:nvGrpSpPr>
            <p:cNvPr id="13" name="Group 12"/>
            <p:cNvGrpSpPr/>
            <p:nvPr/>
          </p:nvGrpSpPr>
          <p:grpSpPr>
            <a:xfrm>
              <a:off x="5410200" y="1891553"/>
              <a:ext cx="3072633" cy="2366682"/>
              <a:chOff x="5410200" y="1891553"/>
              <a:chExt cx="3072633" cy="2366682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5410200" y="1891553"/>
                <a:ext cx="2885986" cy="2366682"/>
                <a:chOff x="5410200" y="1891553"/>
                <a:chExt cx="2885986" cy="2366682"/>
              </a:xfrm>
              <a:solidFill>
                <a:schemeClr val="bg1"/>
              </a:solidFill>
            </p:grpSpPr>
            <p:pic>
              <p:nvPicPr>
                <p:cNvPr id="7171" name="Picture 3" descr="C:\Users\Cheeta\Downloads\New Doc 2019-10-22 15.01.34_2.jpg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791200" y="1972235"/>
                  <a:ext cx="2504986" cy="2286000"/>
                </a:xfrm>
                <a:prstGeom prst="rect">
                  <a:avLst/>
                </a:prstGeom>
                <a:grpFill/>
                <a:ln>
                  <a:noFill/>
                </a:ln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5410200" y="1891553"/>
                  <a:ext cx="2885986" cy="137832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" name="Rectangle 11"/>
              <p:cNvSpPr/>
              <p:nvPr/>
            </p:nvSpPr>
            <p:spPr>
              <a:xfrm>
                <a:off x="8254233" y="1981199"/>
                <a:ext cx="228600" cy="22770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775789" y="3767191"/>
              <a:ext cx="304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172" name="Picture 4" descr="C:\Users\Cheeta\Downloads\New Doc 2019-10-22 15.01.34_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643" y="4587240"/>
            <a:ext cx="2604543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836045" y="6324600"/>
            <a:ext cx="2664768" cy="2923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accent4">
                    <a:lumMod val="50000"/>
                  </a:schemeClr>
                </a:solidFill>
              </a:rPr>
              <a:t>Uneconomic development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28598" y="1960469"/>
            <a:ext cx="320040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Draw the top and front view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8600" y="2857500"/>
            <a:ext cx="3200401" cy="6477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accent1"/>
                </a:solidFill>
              </a:rPr>
              <a:t>To find the true length of the slant edge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228599" y="3733800"/>
            <a:ext cx="3200401" cy="1295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If the top view of a slant edge of a pyramid is  parallel to XY, then the FV of that edge will give its true length and Vice-versa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8597" y="5311140"/>
            <a:ext cx="3581403" cy="56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accent4"/>
                </a:solidFill>
              </a:rPr>
              <a:t>O</a:t>
            </a:r>
            <a:r>
              <a:rPr lang="en-US" b="1" dirty="0">
                <a:solidFill>
                  <a:schemeClr val="tx1"/>
                </a:solidFill>
              </a:rPr>
              <a:t> as center and </a:t>
            </a:r>
            <a:r>
              <a:rPr lang="en-US" b="1" dirty="0">
                <a:solidFill>
                  <a:schemeClr val="accent4"/>
                </a:solidFill>
              </a:rPr>
              <a:t>o’a</a:t>
            </a:r>
            <a:r>
              <a:rPr lang="en-US" sz="1000" b="1" dirty="0">
                <a:solidFill>
                  <a:schemeClr val="accent4"/>
                </a:solidFill>
              </a:rPr>
              <a:t>1</a:t>
            </a:r>
            <a:r>
              <a:rPr lang="en-US" b="1" dirty="0">
                <a:solidFill>
                  <a:schemeClr val="accent4"/>
                </a:solidFill>
              </a:rPr>
              <a:t>’ </a:t>
            </a:r>
            <a:r>
              <a:rPr lang="en-US" b="1" dirty="0">
                <a:solidFill>
                  <a:schemeClr val="tx1"/>
                </a:solidFill>
              </a:rPr>
              <a:t>as radius draw an arc.  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8600" y="5989320"/>
            <a:ext cx="3581403" cy="563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On this arc, mark </a:t>
            </a:r>
            <a:r>
              <a:rPr lang="en-US" b="1" dirty="0">
                <a:solidFill>
                  <a:schemeClr val="accent4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 divisions i.e. chord </a:t>
            </a:r>
            <a:r>
              <a:rPr lang="en-US" b="1" dirty="0">
                <a:solidFill>
                  <a:schemeClr val="accent4"/>
                </a:solidFill>
              </a:rPr>
              <a:t>AB=BC=CD=DA= 25 mm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95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6730" y="914400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Draw the development of the lateral surface of a cone of base </a:t>
            </a:r>
            <a:r>
              <a:rPr lang="en-US" sz="1900" b="1" dirty="0">
                <a:solidFill>
                  <a:schemeClr val="accent4"/>
                </a:solidFill>
              </a:rPr>
              <a:t>48 mm </a:t>
            </a:r>
            <a:r>
              <a:rPr lang="en-US" sz="1900" b="1" dirty="0"/>
              <a:t>and</a:t>
            </a:r>
            <a:r>
              <a:rPr lang="en-US" sz="1900" b="1" dirty="0">
                <a:solidFill>
                  <a:schemeClr val="accent4"/>
                </a:solidFill>
              </a:rPr>
              <a:t> altitude 55 mm.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598" y="2133600"/>
            <a:ext cx="320040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Draw the top and front view. 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In top view, 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oa</a:t>
            </a:r>
            <a:r>
              <a:rPr lang="en-US" b="1" dirty="0">
                <a:solidFill>
                  <a:schemeClr val="tx1"/>
                </a:solidFill>
              </a:rPr>
              <a:t> is parallel to XY. Hence </a:t>
            </a:r>
            <a:r>
              <a:rPr lang="en-US" b="1" dirty="0" err="1">
                <a:solidFill>
                  <a:schemeClr val="accent4"/>
                </a:solidFill>
              </a:rPr>
              <a:t>o’a</a:t>
            </a:r>
            <a:r>
              <a:rPr lang="en-US" b="1" dirty="0">
                <a:solidFill>
                  <a:schemeClr val="accent4"/>
                </a:solidFill>
              </a:rPr>
              <a:t>’ = L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= </a:t>
            </a:r>
            <a:r>
              <a:rPr lang="en-US" b="1" dirty="0">
                <a:solidFill>
                  <a:schemeClr val="tx1"/>
                </a:solidFill>
              </a:rPr>
              <a:t>True length of slant generator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505200"/>
            <a:ext cx="320040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Development of the lateral surface of cone is a sector of a circle of radius = </a:t>
            </a:r>
            <a:r>
              <a:rPr lang="en-US" b="1" dirty="0">
                <a:solidFill>
                  <a:schemeClr val="accent4"/>
                </a:solidFill>
              </a:rPr>
              <a:t>L</a:t>
            </a: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" y="4419600"/>
            <a:ext cx="320040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Angle subtended by the arc at the center is </a:t>
            </a:r>
            <a:r>
              <a:rPr lang="el-GR" b="1" dirty="0">
                <a:solidFill>
                  <a:schemeClr val="accent4"/>
                </a:solidFill>
                <a:latin typeface="Times New Roman"/>
                <a:cs typeface="Times New Roman"/>
              </a:rPr>
              <a:t>ϴ</a:t>
            </a:r>
            <a:r>
              <a:rPr lang="en-US" b="1" dirty="0">
                <a:solidFill>
                  <a:schemeClr val="tx1"/>
                </a:solidFill>
                <a:latin typeface="Times New Roman"/>
                <a:cs typeface="Times New Roman"/>
              </a:rPr>
              <a:t>.</a:t>
            </a:r>
            <a:endParaRPr lang="en-US" b="1" dirty="0">
              <a:solidFill>
                <a:schemeClr val="tx1"/>
              </a:solidFill>
            </a:endParaRPr>
          </a:p>
          <a:p>
            <a:pPr algn="just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5257800"/>
            <a:ext cx="160172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l-GR" b="1" dirty="0">
                <a:solidFill>
                  <a:schemeClr val="accent4"/>
                </a:solidFill>
                <a:latin typeface="Times New Roman"/>
                <a:cs typeface="Times New Roman"/>
              </a:rPr>
              <a:t>ϴ</a:t>
            </a:r>
            <a:r>
              <a:rPr lang="en-US" b="1" dirty="0">
                <a:solidFill>
                  <a:schemeClr val="accent4"/>
                </a:solidFill>
                <a:latin typeface="Times New Roman"/>
                <a:cs typeface="Times New Roman"/>
              </a:rPr>
              <a:t> = 360° x r/L</a:t>
            </a:r>
            <a:endParaRPr lang="en-US" dirty="0">
              <a:solidFill>
                <a:schemeClr val="accent4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480799" y="1905000"/>
            <a:ext cx="2189075" cy="3200400"/>
            <a:chOff x="3657600" y="1828800"/>
            <a:chExt cx="2189075" cy="3200400"/>
          </a:xfrm>
        </p:grpSpPr>
        <p:pic>
          <p:nvPicPr>
            <p:cNvPr id="8194" name="Picture 2" descr="C:\Users\Cheeta\Downloads\New Doc 2019-10-22 19.35.13_1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600" y="1828800"/>
              <a:ext cx="2158253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5465675" y="2361025"/>
              <a:ext cx="381000" cy="597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929045" y="2238268"/>
            <a:ext cx="3059904" cy="2743200"/>
            <a:chOff x="5914490" y="2066818"/>
            <a:chExt cx="3059904" cy="2743200"/>
          </a:xfrm>
        </p:grpSpPr>
        <p:grpSp>
          <p:nvGrpSpPr>
            <p:cNvPr id="13" name="Group 12"/>
            <p:cNvGrpSpPr/>
            <p:nvPr/>
          </p:nvGrpSpPr>
          <p:grpSpPr>
            <a:xfrm>
              <a:off x="5943600" y="2066818"/>
              <a:ext cx="3030794" cy="2743200"/>
              <a:chOff x="5943600" y="2066818"/>
              <a:chExt cx="3030794" cy="2743200"/>
            </a:xfrm>
          </p:grpSpPr>
          <p:pic>
            <p:nvPicPr>
              <p:cNvPr id="8195" name="Picture 3" descr="C:\Users\Cheeta\Downloads\New Doc 2019-10-22 19.35.13_2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43600" y="2066818"/>
                <a:ext cx="3030794" cy="2743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6324600" y="4114800"/>
                <a:ext cx="2438400" cy="6746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5914490" y="3266968"/>
              <a:ext cx="304799" cy="342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829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30" y="914400"/>
            <a:ext cx="84582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A regular hexagonal pyramid of side of base </a:t>
            </a:r>
            <a:r>
              <a:rPr lang="en-US" sz="1900" b="1" dirty="0">
                <a:solidFill>
                  <a:schemeClr val="accent4"/>
                </a:solidFill>
              </a:rPr>
              <a:t>30 mm </a:t>
            </a:r>
            <a:r>
              <a:rPr lang="en-US" sz="1900" b="1" dirty="0"/>
              <a:t>and height </a:t>
            </a:r>
            <a:r>
              <a:rPr lang="en-US" sz="1900" b="1" dirty="0">
                <a:solidFill>
                  <a:schemeClr val="accent4"/>
                </a:solidFill>
              </a:rPr>
              <a:t>60 mm </a:t>
            </a:r>
            <a:r>
              <a:rPr lang="en-US" sz="1900" b="1" dirty="0"/>
              <a:t>is resting vertically on its base on </a:t>
            </a:r>
            <a:r>
              <a:rPr lang="en-US" sz="1900" b="1" dirty="0">
                <a:solidFill>
                  <a:schemeClr val="accent1"/>
                </a:solidFill>
              </a:rPr>
              <a:t>HP</a:t>
            </a:r>
            <a:r>
              <a:rPr lang="en-US" sz="1900" b="1" dirty="0"/>
              <a:t> such that two sides of the base a perpendicular to </a:t>
            </a:r>
            <a:r>
              <a:rPr lang="en-US" sz="1900" b="1" dirty="0">
                <a:solidFill>
                  <a:schemeClr val="accent1"/>
                </a:solidFill>
              </a:rPr>
              <a:t>VP</a:t>
            </a:r>
            <a:r>
              <a:rPr lang="en-US" sz="1900" b="1" dirty="0"/>
              <a:t>. It is cut by a plane inclined at </a:t>
            </a:r>
            <a:r>
              <a:rPr lang="en-US" sz="1900" b="1" dirty="0">
                <a:solidFill>
                  <a:schemeClr val="accent4"/>
                </a:solidFill>
              </a:rPr>
              <a:t>40° </a:t>
            </a:r>
            <a:r>
              <a:rPr lang="en-US" sz="1900" b="1" dirty="0"/>
              <a:t>to </a:t>
            </a:r>
            <a:r>
              <a:rPr lang="en-US" sz="1900" b="1" dirty="0">
                <a:solidFill>
                  <a:schemeClr val="accent1"/>
                </a:solidFill>
              </a:rPr>
              <a:t>HP</a:t>
            </a:r>
            <a:r>
              <a:rPr lang="en-US" sz="1900" b="1" dirty="0"/>
              <a:t> and perpendicular to </a:t>
            </a:r>
            <a:r>
              <a:rPr lang="en-US" sz="1900" b="1" dirty="0">
                <a:solidFill>
                  <a:schemeClr val="accent1"/>
                </a:solidFill>
              </a:rPr>
              <a:t>VP</a:t>
            </a:r>
            <a:r>
              <a:rPr lang="en-US" sz="1900" b="1" dirty="0"/>
              <a:t>. The </a:t>
            </a:r>
            <a:r>
              <a:rPr lang="en-US" sz="1900" b="1" dirty="0">
                <a:solidFill>
                  <a:schemeClr val="accent4"/>
                </a:solidFill>
              </a:rPr>
              <a:t>cutting plane bisects the axis of the pyramid</a:t>
            </a:r>
            <a:r>
              <a:rPr lang="en-US" sz="1900" b="1" dirty="0"/>
              <a:t>. Obtain the development of lateral surface of the truncated pyramid. </a:t>
            </a:r>
            <a:endParaRPr lang="en-US" sz="1900" b="1" dirty="0">
              <a:solidFill>
                <a:schemeClr val="accent4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1098" y="2743200"/>
            <a:ext cx="2657257" cy="3657600"/>
            <a:chOff x="1181098" y="2743200"/>
            <a:chExt cx="2657257" cy="3657600"/>
          </a:xfrm>
        </p:grpSpPr>
        <p:pic>
          <p:nvPicPr>
            <p:cNvPr id="9218" name="Picture 2" descr="C:\Users\Cheeta\Downloads\New Doc 2019-10-22 20.09.18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398" y="2743200"/>
              <a:ext cx="2542957" cy="3657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1181098" y="2743200"/>
              <a:ext cx="228600" cy="1219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219" name="Picture 3" descr="C:\Users\Cheeta\Downloads\New Doc 2019-10-22 20.09.18_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984" y="2895600"/>
            <a:ext cx="383260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8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69289"/>
            <a:ext cx="8458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Three cylindrical pipes of 50 mm diameter form a Y-piece as shown in the front view in fig (</a:t>
            </a:r>
            <a:r>
              <a:rPr lang="en-US" sz="1900" b="1" dirty="0" err="1"/>
              <a:t>i</a:t>
            </a:r>
            <a:r>
              <a:rPr lang="en-US" sz="1900" b="1" dirty="0"/>
              <a:t>). Draw the development of the surface of each pipe. </a:t>
            </a:r>
            <a:endParaRPr lang="en-US" sz="1900" b="1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D0EB6-E719-8C3D-1B8F-B1F2546B6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758" y="685800"/>
            <a:ext cx="6002484" cy="61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3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330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5119" y="990600"/>
            <a:ext cx="698057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200" b="1" dirty="0">
                <a:latin typeface="Calibri" pitchFamily="34" charset="0"/>
              </a:rPr>
              <a:t>Graphical method of </a:t>
            </a:r>
            <a:r>
              <a:rPr lang="en-US" sz="2200" b="1" dirty="0">
                <a:solidFill>
                  <a:schemeClr val="accent1"/>
                </a:solidFill>
                <a:latin typeface="Calibri" pitchFamily="34" charset="0"/>
              </a:rPr>
              <a:t>obtaining the area of the surfaces </a:t>
            </a:r>
            <a:r>
              <a:rPr lang="en-US" sz="2200" b="1" dirty="0">
                <a:latin typeface="Calibri" pitchFamily="34" charset="0"/>
              </a:rPr>
              <a:t>of a solid.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US" sz="1000" b="1" dirty="0">
              <a:latin typeface="Calibri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Calibri" pitchFamily="34" charset="0"/>
              </a:rPr>
              <a:t>When a solid is opened out </a:t>
            </a:r>
            <a:r>
              <a:rPr lang="en-US" sz="2200" b="1" dirty="0">
                <a:latin typeface="Calibri" pitchFamily="34" charset="0"/>
              </a:rPr>
              <a:t>and </a:t>
            </a:r>
            <a:r>
              <a:rPr lang="en-US" sz="2200" b="1" dirty="0">
                <a:solidFill>
                  <a:schemeClr val="accent1"/>
                </a:solidFill>
                <a:latin typeface="Calibri" pitchFamily="34" charset="0"/>
              </a:rPr>
              <a:t>its complete surface is laid on a plane</a:t>
            </a:r>
            <a:r>
              <a:rPr lang="en-US" sz="2200" b="1" dirty="0">
                <a:latin typeface="Calibri" pitchFamily="34" charset="0"/>
              </a:rPr>
              <a:t>, the </a:t>
            </a:r>
            <a:r>
              <a:rPr lang="en-US" sz="2200" b="1" dirty="0">
                <a:solidFill>
                  <a:schemeClr val="accent6"/>
                </a:solidFill>
                <a:latin typeface="Calibri" pitchFamily="34" charset="0"/>
              </a:rPr>
              <a:t>surface of the solid is said to be developed</a:t>
            </a:r>
            <a:r>
              <a:rPr lang="en-US" sz="2200" b="1" dirty="0">
                <a:latin typeface="Calibri" pitchFamily="34" charset="0"/>
              </a:rPr>
              <a:t>. </a:t>
            </a:r>
            <a:endParaRPr lang="en-US" sz="2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2286000" y="3321827"/>
            <a:ext cx="4884462" cy="1752600"/>
            <a:chOff x="2202138" y="2971800"/>
            <a:chExt cx="4884462" cy="1752600"/>
          </a:xfrm>
        </p:grpSpPr>
        <p:grpSp>
          <p:nvGrpSpPr>
            <p:cNvPr id="14" name="Group 13"/>
            <p:cNvGrpSpPr/>
            <p:nvPr/>
          </p:nvGrpSpPr>
          <p:grpSpPr>
            <a:xfrm>
              <a:off x="2387505" y="3308128"/>
              <a:ext cx="4365812" cy="1092953"/>
              <a:chOff x="2286000" y="3138851"/>
              <a:chExt cx="4365812" cy="1092953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86000" y="3495769"/>
                <a:ext cx="2349405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Development of Solid</a:t>
                </a:r>
              </a:p>
            </p:txBody>
          </p:sp>
          <p:grpSp>
            <p:nvGrpSpPr>
              <p:cNvPr id="13" name="Group 12"/>
              <p:cNvGrpSpPr/>
              <p:nvPr/>
            </p:nvGrpSpPr>
            <p:grpSpPr>
              <a:xfrm rot="10800000">
                <a:off x="4729534" y="3680435"/>
                <a:ext cx="1066800" cy="189132"/>
                <a:chOff x="533400" y="5257799"/>
                <a:chExt cx="1066800" cy="189132"/>
              </a:xfrm>
            </p:grpSpPr>
            <p:cxnSp>
              <p:nvCxnSpPr>
                <p:cNvPr id="10" name="Straight Connector 9"/>
                <p:cNvCxnSpPr/>
                <p:nvPr/>
              </p:nvCxnSpPr>
              <p:spPr>
                <a:xfrm>
                  <a:off x="533400" y="5446931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flipH="1" flipV="1">
                  <a:off x="1371600" y="5257799"/>
                  <a:ext cx="228600" cy="1891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729534" y="3404842"/>
                <a:ext cx="1066800" cy="189132"/>
                <a:chOff x="533400" y="5257799"/>
                <a:chExt cx="1066800" cy="189132"/>
              </a:xfrm>
            </p:grpSpPr>
            <p:cxnSp>
              <p:nvCxnSpPr>
                <p:cNvPr id="33" name="Straight Connector 32"/>
                <p:cNvCxnSpPr/>
                <p:nvPr/>
              </p:nvCxnSpPr>
              <p:spPr>
                <a:xfrm>
                  <a:off x="533400" y="5446931"/>
                  <a:ext cx="10668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 flipH="1" flipV="1">
                  <a:off x="1371600" y="5257799"/>
                  <a:ext cx="228600" cy="189131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/>
              <p:cNvSpPr txBox="1"/>
              <p:nvPr/>
            </p:nvSpPr>
            <p:spPr>
              <a:xfrm>
                <a:off x="5966012" y="3477405"/>
                <a:ext cx="685800" cy="369332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Solid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4843833" y="3893250"/>
                <a:ext cx="109976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unfolded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843833" y="3138851"/>
                <a:ext cx="1099767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folded</a:t>
                </a: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202138" y="2971800"/>
              <a:ext cx="4884462" cy="1752600"/>
            </a:xfrm>
            <a:prstGeom prst="rect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8316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85800" y="5456018"/>
            <a:ext cx="251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Pyramid </a:t>
            </a:r>
            <a:r>
              <a:rPr lang="en-US" b="1" dirty="0"/>
              <a:t>– Number of triangles in contact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67200" y="1360020"/>
            <a:ext cx="1066800" cy="457200"/>
          </a:xfrm>
          <a:prstGeom prst="hexagon">
            <a:avLst>
              <a:gd name="adj" fmla="val 58333"/>
              <a:gd name="vf" fmla="val 115470"/>
            </a:avLst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4267200" y="15886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4514850" y="13600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5029200" y="13600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4508500" y="18172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5334000" y="15886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V="1">
            <a:off x="5029200" y="1817220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267200" y="2426820"/>
            <a:ext cx="2286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495800" y="2655420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V="1">
            <a:off x="5029200" y="2426820"/>
            <a:ext cx="3048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 flipV="1">
            <a:off x="4267200" y="2198220"/>
            <a:ext cx="2286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 flipV="1">
            <a:off x="5029200" y="2198220"/>
            <a:ext cx="3048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4495800" y="2198220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5943600" y="3139795"/>
            <a:ext cx="2362200" cy="1143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5029200" y="3139795"/>
            <a:ext cx="762000" cy="114300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724400" y="3139795"/>
            <a:ext cx="304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H="1">
            <a:off x="4724400" y="4282795"/>
            <a:ext cx="304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4800600" y="313979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800600" y="3901795"/>
            <a:ext cx="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4648200" y="3535082"/>
            <a:ext cx="3048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h</a:t>
            </a: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943600" y="4282795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8305800" y="4282795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5943600" y="4511395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7467600" y="4511395"/>
            <a:ext cx="8382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757147" y="4328039"/>
            <a:ext cx="685800" cy="3667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dirty="0" err="1">
                <a:latin typeface="Symbol" pitchFamily="18" charset="2"/>
              </a:rPr>
              <a:t>p</a:t>
            </a:r>
            <a:r>
              <a:rPr lang="en-US" dirty="0" err="1"/>
              <a:t>d</a:t>
            </a:r>
            <a:endParaRPr lang="en-US" dirty="0"/>
          </a:p>
        </p:txBody>
      </p:sp>
      <p:sp>
        <p:nvSpPr>
          <p:cNvPr id="31" name="Line 32"/>
          <p:cNvSpPr>
            <a:spLocks noChangeShapeType="1"/>
          </p:cNvSpPr>
          <p:nvPr/>
        </p:nvSpPr>
        <p:spPr bwMode="auto">
          <a:xfrm>
            <a:off x="5029200" y="4282795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" name="Line 33"/>
          <p:cNvSpPr>
            <a:spLocks noChangeShapeType="1"/>
          </p:cNvSpPr>
          <p:nvPr/>
        </p:nvSpPr>
        <p:spPr bwMode="auto">
          <a:xfrm>
            <a:off x="5791200" y="4282795"/>
            <a:ext cx="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 flipH="1">
            <a:off x="5029200" y="4511395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Line 35"/>
          <p:cNvSpPr>
            <a:spLocks noChangeShapeType="1"/>
          </p:cNvSpPr>
          <p:nvPr/>
        </p:nvSpPr>
        <p:spPr bwMode="auto">
          <a:xfrm>
            <a:off x="5562600" y="4511395"/>
            <a:ext cx="228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5062818" y="4298390"/>
            <a:ext cx="685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>
                <a:latin typeface="Symbol" pitchFamily="18" charset="2"/>
              </a:rPr>
              <a:t>f</a:t>
            </a:r>
            <a:r>
              <a:rPr lang="en-US"/>
              <a:t>d</a:t>
            </a:r>
          </a:p>
        </p:txBody>
      </p:sp>
      <p:sp>
        <p:nvSpPr>
          <p:cNvPr id="36" name="Line 40"/>
          <p:cNvSpPr>
            <a:spLocks noChangeShapeType="1"/>
          </p:cNvSpPr>
          <p:nvPr/>
        </p:nvSpPr>
        <p:spPr bwMode="auto">
          <a:xfrm flipV="1">
            <a:off x="3657600" y="5378449"/>
            <a:ext cx="4572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>
            <a:off x="4114800" y="5378449"/>
            <a:ext cx="457200" cy="609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>
            <a:off x="3657600" y="5378449"/>
            <a:ext cx="4572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43"/>
          <p:cNvSpPr>
            <a:spLocks noChangeShapeType="1"/>
          </p:cNvSpPr>
          <p:nvPr/>
        </p:nvSpPr>
        <p:spPr bwMode="auto">
          <a:xfrm>
            <a:off x="4114800" y="5378449"/>
            <a:ext cx="45720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44"/>
          <p:cNvSpPr>
            <a:spLocks noChangeShapeType="1"/>
          </p:cNvSpPr>
          <p:nvPr/>
        </p:nvSpPr>
        <p:spPr bwMode="auto">
          <a:xfrm>
            <a:off x="3657600" y="5988049"/>
            <a:ext cx="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>
            <a:off x="4572000" y="5988049"/>
            <a:ext cx="0" cy="228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46"/>
          <p:cNvSpPr>
            <a:spLocks noChangeShapeType="1"/>
          </p:cNvSpPr>
          <p:nvPr/>
        </p:nvSpPr>
        <p:spPr bwMode="auto">
          <a:xfrm flipH="1">
            <a:off x="3657600" y="62166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 flipH="1">
            <a:off x="3657600" y="59880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49"/>
          <p:cNvSpPr>
            <a:spLocks noChangeShapeType="1"/>
          </p:cNvSpPr>
          <p:nvPr/>
        </p:nvSpPr>
        <p:spPr bwMode="auto">
          <a:xfrm flipV="1">
            <a:off x="54864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50"/>
          <p:cNvSpPr>
            <a:spLocks noChangeShapeType="1"/>
          </p:cNvSpPr>
          <p:nvPr/>
        </p:nvSpPr>
        <p:spPr bwMode="auto">
          <a:xfrm flipV="1">
            <a:off x="60198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54864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65532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53"/>
          <p:cNvSpPr>
            <a:spLocks noChangeShapeType="1"/>
          </p:cNvSpPr>
          <p:nvPr/>
        </p:nvSpPr>
        <p:spPr bwMode="auto">
          <a:xfrm>
            <a:off x="60198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54"/>
          <p:cNvSpPr>
            <a:spLocks noChangeShapeType="1"/>
          </p:cNvSpPr>
          <p:nvPr/>
        </p:nvSpPr>
        <p:spPr bwMode="auto">
          <a:xfrm flipV="1">
            <a:off x="70866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55"/>
          <p:cNvSpPr>
            <a:spLocks noChangeShapeType="1"/>
          </p:cNvSpPr>
          <p:nvPr/>
        </p:nvSpPr>
        <p:spPr bwMode="auto">
          <a:xfrm>
            <a:off x="65532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Line 56"/>
          <p:cNvSpPr>
            <a:spLocks noChangeShapeType="1"/>
          </p:cNvSpPr>
          <p:nvPr/>
        </p:nvSpPr>
        <p:spPr bwMode="auto">
          <a:xfrm flipV="1">
            <a:off x="76200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" name="Line 57"/>
          <p:cNvSpPr>
            <a:spLocks noChangeShapeType="1"/>
          </p:cNvSpPr>
          <p:nvPr/>
        </p:nvSpPr>
        <p:spPr bwMode="auto">
          <a:xfrm>
            <a:off x="70866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 flipV="1">
            <a:off x="81534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59"/>
          <p:cNvSpPr>
            <a:spLocks noChangeShapeType="1"/>
          </p:cNvSpPr>
          <p:nvPr/>
        </p:nvSpPr>
        <p:spPr bwMode="auto">
          <a:xfrm>
            <a:off x="76200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8686800" y="1675932"/>
            <a:ext cx="0" cy="8382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61"/>
          <p:cNvSpPr>
            <a:spLocks noChangeShapeType="1"/>
          </p:cNvSpPr>
          <p:nvPr/>
        </p:nvSpPr>
        <p:spPr bwMode="auto">
          <a:xfrm>
            <a:off x="8153400" y="25141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62"/>
          <p:cNvSpPr>
            <a:spLocks noChangeShapeType="1"/>
          </p:cNvSpPr>
          <p:nvPr/>
        </p:nvSpPr>
        <p:spPr bwMode="auto">
          <a:xfrm>
            <a:off x="54864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Line 63"/>
          <p:cNvSpPr>
            <a:spLocks noChangeShapeType="1"/>
          </p:cNvSpPr>
          <p:nvPr/>
        </p:nvSpPr>
        <p:spPr bwMode="auto">
          <a:xfrm>
            <a:off x="60198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64"/>
          <p:cNvSpPr>
            <a:spLocks noChangeShapeType="1"/>
          </p:cNvSpPr>
          <p:nvPr/>
        </p:nvSpPr>
        <p:spPr bwMode="auto">
          <a:xfrm>
            <a:off x="65532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65"/>
          <p:cNvSpPr>
            <a:spLocks noChangeShapeType="1"/>
          </p:cNvSpPr>
          <p:nvPr/>
        </p:nvSpPr>
        <p:spPr bwMode="auto">
          <a:xfrm>
            <a:off x="70866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6"/>
          <p:cNvSpPr>
            <a:spLocks noChangeShapeType="1"/>
          </p:cNvSpPr>
          <p:nvPr/>
        </p:nvSpPr>
        <p:spPr bwMode="auto">
          <a:xfrm>
            <a:off x="76200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Line 67"/>
          <p:cNvSpPr>
            <a:spLocks noChangeShapeType="1"/>
          </p:cNvSpPr>
          <p:nvPr/>
        </p:nvSpPr>
        <p:spPr bwMode="auto">
          <a:xfrm>
            <a:off x="8153400" y="1675932"/>
            <a:ext cx="533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" name="Line 70"/>
          <p:cNvSpPr>
            <a:spLocks noChangeShapeType="1"/>
          </p:cNvSpPr>
          <p:nvPr/>
        </p:nvSpPr>
        <p:spPr bwMode="auto">
          <a:xfrm flipH="1">
            <a:off x="5715000" y="62166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73"/>
          <p:cNvSpPr>
            <a:spLocks noChangeShapeType="1"/>
          </p:cNvSpPr>
          <p:nvPr/>
        </p:nvSpPr>
        <p:spPr bwMode="auto">
          <a:xfrm flipH="1">
            <a:off x="7543800" y="62166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 flipH="1">
            <a:off x="6629400" y="62166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Line 77"/>
          <p:cNvSpPr>
            <a:spLocks noChangeShapeType="1"/>
          </p:cNvSpPr>
          <p:nvPr/>
        </p:nvSpPr>
        <p:spPr bwMode="auto">
          <a:xfrm flipH="1">
            <a:off x="48006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Line 78"/>
          <p:cNvSpPr>
            <a:spLocks noChangeShapeType="1"/>
          </p:cNvSpPr>
          <p:nvPr/>
        </p:nvSpPr>
        <p:spPr bwMode="auto">
          <a:xfrm>
            <a:off x="52578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 flipH="1">
            <a:off x="4800600" y="6216649"/>
            <a:ext cx="9144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" name="Text Box 80"/>
          <p:cNvSpPr txBox="1">
            <a:spLocks noChangeArrowheads="1"/>
          </p:cNvSpPr>
          <p:nvPr/>
        </p:nvSpPr>
        <p:spPr bwMode="auto">
          <a:xfrm>
            <a:off x="5410200" y="5149849"/>
            <a:ext cx="838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/>
              <a:t>T. L.</a:t>
            </a:r>
          </a:p>
        </p:txBody>
      </p:sp>
      <p:sp>
        <p:nvSpPr>
          <p:cNvPr id="70" name="Line 81"/>
          <p:cNvSpPr>
            <a:spLocks noChangeShapeType="1"/>
          </p:cNvSpPr>
          <p:nvPr/>
        </p:nvSpPr>
        <p:spPr bwMode="auto">
          <a:xfrm flipH="1">
            <a:off x="5486400" y="5454649"/>
            <a:ext cx="228600" cy="3048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Line 82"/>
          <p:cNvSpPr>
            <a:spLocks noChangeShapeType="1"/>
          </p:cNvSpPr>
          <p:nvPr/>
        </p:nvSpPr>
        <p:spPr bwMode="auto">
          <a:xfrm flipH="1">
            <a:off x="57150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Line 83"/>
          <p:cNvSpPr>
            <a:spLocks noChangeShapeType="1"/>
          </p:cNvSpPr>
          <p:nvPr/>
        </p:nvSpPr>
        <p:spPr bwMode="auto">
          <a:xfrm>
            <a:off x="61722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Line 84"/>
          <p:cNvSpPr>
            <a:spLocks noChangeShapeType="1"/>
          </p:cNvSpPr>
          <p:nvPr/>
        </p:nvSpPr>
        <p:spPr bwMode="auto">
          <a:xfrm flipH="1">
            <a:off x="66294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" name="Line 85"/>
          <p:cNvSpPr>
            <a:spLocks noChangeShapeType="1"/>
          </p:cNvSpPr>
          <p:nvPr/>
        </p:nvSpPr>
        <p:spPr bwMode="auto">
          <a:xfrm>
            <a:off x="70866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Line 86"/>
          <p:cNvSpPr>
            <a:spLocks noChangeShapeType="1"/>
          </p:cNvSpPr>
          <p:nvPr/>
        </p:nvSpPr>
        <p:spPr bwMode="auto">
          <a:xfrm flipH="1">
            <a:off x="75438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6" name="Line 87"/>
          <p:cNvSpPr>
            <a:spLocks noChangeShapeType="1"/>
          </p:cNvSpPr>
          <p:nvPr/>
        </p:nvSpPr>
        <p:spPr bwMode="auto">
          <a:xfrm>
            <a:off x="8001000" y="5226049"/>
            <a:ext cx="457200" cy="9906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Introduction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26676" y="838200"/>
            <a:ext cx="1225924" cy="430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Example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81000" y="1497656"/>
            <a:ext cx="3733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Prism – </a:t>
            </a:r>
            <a:r>
              <a:rPr lang="en-US" b="1" dirty="0"/>
              <a:t>Made up of same number of rectangles as sides of the base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One side: </a:t>
            </a:r>
            <a:r>
              <a:rPr lang="en-US" b="1" dirty="0"/>
              <a:t>Height of the prism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Other side: </a:t>
            </a:r>
            <a:r>
              <a:rPr lang="en-US" b="1" dirty="0"/>
              <a:t>Side of the base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526676" y="3349166"/>
            <a:ext cx="37405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Cylinder</a:t>
            </a:r>
            <a:r>
              <a:rPr lang="en-US" b="1" dirty="0"/>
              <a:t> – Rectangle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One side</a:t>
            </a:r>
            <a:r>
              <a:rPr lang="en-US" b="1" dirty="0"/>
              <a:t>: Circumference of the base</a:t>
            </a:r>
          </a:p>
          <a:p>
            <a:pPr>
              <a:spcBef>
                <a:spcPct val="50000"/>
              </a:spcBef>
            </a:pPr>
            <a:r>
              <a:rPr lang="en-US" b="1" dirty="0">
                <a:solidFill>
                  <a:schemeClr val="accent1"/>
                </a:solidFill>
              </a:rPr>
              <a:t>Other side</a:t>
            </a:r>
            <a:r>
              <a:rPr lang="en-US" b="1" dirty="0"/>
              <a:t>: Height of the cylinder</a:t>
            </a:r>
          </a:p>
        </p:txBody>
      </p:sp>
    </p:spTree>
    <p:extLst>
      <p:ext uri="{BB962C8B-B14F-4D97-AF65-F5344CB8AC3E}">
        <p14:creationId xmlns:p14="http://schemas.microsoft.com/office/powerpoint/2010/main" val="6061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Method of Development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16913"/>
            <a:ext cx="3200400" cy="430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2"/>
                </a:solidFill>
              </a:rPr>
              <a:t>Parallel line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15" y="1799255"/>
            <a:ext cx="71628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This method is used to develop </a:t>
            </a:r>
            <a:r>
              <a:rPr lang="en-US" sz="2000" b="1" dirty="0">
                <a:solidFill>
                  <a:schemeClr val="accent1"/>
                </a:solidFill>
              </a:rPr>
              <a:t>cubes</a:t>
            </a:r>
            <a:r>
              <a:rPr lang="en-US" sz="2000" b="1" dirty="0"/>
              <a:t>, </a:t>
            </a:r>
            <a:r>
              <a:rPr lang="en-US" sz="2000" b="1" dirty="0">
                <a:solidFill>
                  <a:schemeClr val="accent1"/>
                </a:solidFill>
              </a:rPr>
              <a:t>prisms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cylinders</a:t>
            </a:r>
            <a:r>
              <a:rPr lang="en-US" sz="2000" b="1" dirty="0"/>
              <a:t> in which all the edges of </a:t>
            </a:r>
            <a:r>
              <a:rPr lang="en-US" sz="2000" b="1" dirty="0">
                <a:solidFill>
                  <a:schemeClr val="accent1"/>
                </a:solidFill>
              </a:rPr>
              <a:t>generators of lateral surfaces are parallel </a:t>
            </a:r>
            <a:r>
              <a:rPr lang="en-US" sz="2000" b="1" dirty="0"/>
              <a:t>to each other.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971800" y="3657600"/>
            <a:ext cx="3810001" cy="2743200"/>
            <a:chOff x="4571999" y="2362200"/>
            <a:chExt cx="3810001" cy="2431677"/>
          </a:xfrm>
        </p:grpSpPr>
        <p:grpSp>
          <p:nvGrpSpPr>
            <p:cNvPr id="7" name="Group 6"/>
            <p:cNvGrpSpPr/>
            <p:nvPr/>
          </p:nvGrpSpPr>
          <p:grpSpPr>
            <a:xfrm>
              <a:off x="4571999" y="2362200"/>
              <a:ext cx="3810001" cy="2431677"/>
              <a:chOff x="4571999" y="2362200"/>
              <a:chExt cx="3810001" cy="2431677"/>
            </a:xfrm>
          </p:grpSpPr>
          <p:pic>
            <p:nvPicPr>
              <p:cNvPr id="1026" name="Picture 2" descr="C:\Users\Cheeta\Downloads\New Doc 2019-10-20 19.13.03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48200" y="2362200"/>
                <a:ext cx="3476277" cy="22859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/>
              <p:cNvSpPr/>
              <p:nvPr/>
            </p:nvSpPr>
            <p:spPr>
              <a:xfrm>
                <a:off x="4571999" y="2362200"/>
                <a:ext cx="3552477" cy="1479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829523" y="4572000"/>
                <a:ext cx="3552477" cy="2218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5814837" y="3276600"/>
              <a:ext cx="10668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Prism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62599" y="4343400"/>
              <a:ext cx="1524002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2"/>
                  </a:solidFill>
                </a:rPr>
                <a:t>Cylinder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502022" y="2895600"/>
            <a:ext cx="7110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Prisms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cylinders</a:t>
            </a:r>
            <a:r>
              <a:rPr lang="en-US" sz="2000" b="1" dirty="0"/>
              <a:t> roll out into rectangular stretch-outs by this method.</a:t>
            </a:r>
          </a:p>
        </p:txBody>
      </p:sp>
    </p:spTree>
    <p:extLst>
      <p:ext uri="{BB962C8B-B14F-4D97-AF65-F5344CB8AC3E}">
        <p14:creationId xmlns:p14="http://schemas.microsoft.com/office/powerpoint/2010/main" val="108192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Method of Development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16913"/>
            <a:ext cx="3200400" cy="430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Radial line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15" y="1799255"/>
            <a:ext cx="7162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This method is used to develop </a:t>
            </a:r>
            <a:r>
              <a:rPr lang="en-US" sz="2000" b="1" dirty="0">
                <a:solidFill>
                  <a:schemeClr val="accent1"/>
                </a:solidFill>
              </a:rPr>
              <a:t>Pyramids</a:t>
            </a:r>
            <a:r>
              <a:rPr lang="en-US" sz="2000" b="1" dirty="0"/>
              <a:t> and </a:t>
            </a:r>
            <a:r>
              <a:rPr lang="en-US" sz="2000" b="1" dirty="0">
                <a:solidFill>
                  <a:schemeClr val="accent1"/>
                </a:solidFill>
              </a:rPr>
              <a:t>Cones</a:t>
            </a:r>
            <a:r>
              <a:rPr lang="en-US" sz="2000" b="1" dirty="0"/>
              <a:t> in which apex is taken as center.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The </a:t>
            </a:r>
            <a:r>
              <a:rPr lang="en-US" sz="2000" b="1" dirty="0">
                <a:solidFill>
                  <a:schemeClr val="accent1"/>
                </a:solidFill>
              </a:rPr>
              <a:t>true length of the slant edge or generator </a:t>
            </a:r>
            <a:r>
              <a:rPr lang="en-US" sz="2000" b="1" dirty="0"/>
              <a:t>taken </a:t>
            </a:r>
            <a:r>
              <a:rPr lang="en-US" sz="2000" b="1" dirty="0">
                <a:solidFill>
                  <a:schemeClr val="accent1"/>
                </a:solidFill>
              </a:rPr>
              <a:t>as radius </a:t>
            </a:r>
            <a:r>
              <a:rPr lang="en-US" sz="2000" b="1" dirty="0"/>
              <a:t>for development of surface.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51012" y="3793123"/>
            <a:ext cx="4343400" cy="2019436"/>
            <a:chOff x="457200" y="3733800"/>
            <a:chExt cx="4343400" cy="2019436"/>
          </a:xfrm>
        </p:grpSpPr>
        <p:grpSp>
          <p:nvGrpSpPr>
            <p:cNvPr id="8" name="Group 7"/>
            <p:cNvGrpSpPr/>
            <p:nvPr/>
          </p:nvGrpSpPr>
          <p:grpSpPr>
            <a:xfrm>
              <a:off x="457200" y="3733800"/>
              <a:ext cx="4343400" cy="1981200"/>
              <a:chOff x="457200" y="3733800"/>
              <a:chExt cx="4343400" cy="1981200"/>
            </a:xfrm>
          </p:grpSpPr>
          <p:pic>
            <p:nvPicPr>
              <p:cNvPr id="2050" name="Picture 2" descr="C:\Users\Cheeta\Downloads\New Doc 2019-10-21 09.51.43_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3400" y="3886200"/>
                <a:ext cx="4165214" cy="1828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Rectangle 6"/>
              <p:cNvSpPr/>
              <p:nvPr/>
            </p:nvSpPr>
            <p:spPr>
              <a:xfrm>
                <a:off x="457200" y="3733800"/>
                <a:ext cx="4343400" cy="228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/>
            <p:cNvSpPr txBox="1"/>
            <p:nvPr/>
          </p:nvSpPr>
          <p:spPr>
            <a:xfrm>
              <a:off x="1905000" y="5414682"/>
              <a:ext cx="184224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Pyramid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953000" y="3907423"/>
            <a:ext cx="4173070" cy="1866900"/>
            <a:chOff x="4953000" y="3907423"/>
            <a:chExt cx="4173070" cy="1866900"/>
          </a:xfrm>
        </p:grpSpPr>
        <p:pic>
          <p:nvPicPr>
            <p:cNvPr id="2051" name="Picture 3" descr="C:\Users\Cheeta\Downloads\New Doc 2019-10-21 09.51.43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3945523"/>
              <a:ext cx="406908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8915399" y="3907423"/>
              <a:ext cx="210671" cy="1866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6019800" y="5435769"/>
            <a:ext cx="184224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Cone</a:t>
            </a:r>
          </a:p>
        </p:txBody>
      </p:sp>
    </p:spTree>
    <p:extLst>
      <p:ext uri="{BB962C8B-B14F-4D97-AF65-F5344CB8AC3E}">
        <p14:creationId xmlns:p14="http://schemas.microsoft.com/office/powerpoint/2010/main" val="280452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Method of Development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16913"/>
            <a:ext cx="3352800" cy="430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Approximate Development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36014" y="1676400"/>
            <a:ext cx="5278986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This method is used to develop </a:t>
            </a:r>
            <a:r>
              <a:rPr lang="en-US" sz="2000" b="1" dirty="0">
                <a:solidFill>
                  <a:schemeClr val="accent1"/>
                </a:solidFill>
              </a:rPr>
              <a:t>double–curved surfaces like sphere.  </a:t>
            </a:r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Approximate developments are constructed through the use of conical sections of the object.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567" y="1175504"/>
            <a:ext cx="2566073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09600" y="3938825"/>
            <a:ext cx="3352800" cy="430887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Triangulation Development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4532473"/>
            <a:ext cx="4745585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Used for polyhedrons and wrapped surfaces. </a:t>
            </a:r>
            <a:endParaRPr lang="en-US" sz="800" b="1" dirty="0"/>
          </a:p>
          <a:p>
            <a:pPr marL="342900" indent="-342900" algn="just">
              <a:spcBef>
                <a:spcPct val="50000"/>
              </a:spcBef>
              <a:buFont typeface="Arial" pitchFamily="34" charset="0"/>
              <a:buChar char="•"/>
            </a:pPr>
            <a:r>
              <a:rPr lang="en-US" sz="2000" b="1" dirty="0"/>
              <a:t>Triangulation for single curved surfaces increases in accuracy through the use of smaller and more numerous triangles.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988" y="3938825"/>
            <a:ext cx="3016652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3470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30" y="1013936"/>
            <a:ext cx="84582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100" b="1" dirty="0"/>
              <a:t>Draw the  development of the lateral surfaces of a right square prism of edge of base </a:t>
            </a:r>
            <a:r>
              <a:rPr lang="en-US" sz="2100" b="1" dirty="0">
                <a:solidFill>
                  <a:schemeClr val="accent4"/>
                </a:solidFill>
              </a:rPr>
              <a:t>30 mm </a:t>
            </a:r>
            <a:r>
              <a:rPr lang="en-US" sz="2100" b="1" dirty="0"/>
              <a:t>and axis </a:t>
            </a:r>
            <a:r>
              <a:rPr lang="en-US" sz="2100" b="1" dirty="0">
                <a:solidFill>
                  <a:schemeClr val="accent4"/>
                </a:solidFill>
              </a:rPr>
              <a:t>50 mm </a:t>
            </a:r>
            <a:r>
              <a:rPr lang="en-US" sz="2100" b="1" dirty="0"/>
              <a:t>long.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2043953"/>
            <a:ext cx="3200401" cy="83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Draw the top and front view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3048000"/>
            <a:ext cx="3276600" cy="53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Development consist of </a:t>
            </a:r>
            <a:r>
              <a:rPr lang="en-US" b="1" dirty="0">
                <a:solidFill>
                  <a:schemeClr val="accent1"/>
                </a:solidFill>
              </a:rPr>
              <a:t>4 equal rectangle </a:t>
            </a:r>
            <a:r>
              <a:rPr lang="en-US" b="1" dirty="0">
                <a:solidFill>
                  <a:schemeClr val="tx1"/>
                </a:solidFill>
              </a:rPr>
              <a:t>of size  </a:t>
            </a:r>
            <a:r>
              <a:rPr lang="en-US" b="1" dirty="0">
                <a:solidFill>
                  <a:schemeClr val="accent4"/>
                </a:solidFill>
              </a:rPr>
              <a:t>50 mm X 30 mm </a:t>
            </a:r>
            <a:r>
              <a:rPr lang="en-US" b="1" dirty="0">
                <a:solidFill>
                  <a:schemeClr val="tx1"/>
                </a:solidFill>
              </a:rPr>
              <a:t>in contact and in sequence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248824" y="2133600"/>
            <a:ext cx="4616106" cy="3200400"/>
            <a:chOff x="4248824" y="2133600"/>
            <a:chExt cx="4616106" cy="3200400"/>
          </a:xfrm>
        </p:grpSpPr>
        <p:pic>
          <p:nvPicPr>
            <p:cNvPr id="4098" name="Picture 2" descr="C:\Users\Cheeta\Downloads\New Doc 2019-10-21 11.02.48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8824" y="2133600"/>
              <a:ext cx="4616106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858000" y="4520452"/>
              <a:ext cx="1143000" cy="356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4800" y="4165226"/>
            <a:ext cx="3276600" cy="533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Darken the four rectangle </a:t>
            </a:r>
            <a:r>
              <a:rPr lang="en-US" b="1" dirty="0">
                <a:solidFill>
                  <a:schemeClr val="tx1"/>
                </a:solidFill>
              </a:rPr>
              <a:t>which give the development of the lateral surface of prism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98616" y="5715000"/>
            <a:ext cx="8066314" cy="838200"/>
            <a:chOff x="653143" y="4724400"/>
            <a:chExt cx="8066314" cy="838200"/>
          </a:xfrm>
        </p:grpSpPr>
        <p:sp>
          <p:nvSpPr>
            <p:cNvPr id="13" name="TextBox 12"/>
            <p:cNvSpPr txBox="1"/>
            <p:nvPr/>
          </p:nvSpPr>
          <p:spPr>
            <a:xfrm>
              <a:off x="718457" y="4948535"/>
              <a:ext cx="99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accent4"/>
                  </a:solidFill>
                </a:rPr>
                <a:t>Note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645722" y="5179367"/>
              <a:ext cx="49530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242457" y="4796134"/>
              <a:ext cx="647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In the development of the lateral surfaces, the </a:t>
              </a:r>
              <a:r>
                <a:rPr lang="en-US" sz="2000" b="1" dirty="0">
                  <a:solidFill>
                    <a:schemeClr val="accent1"/>
                  </a:solidFill>
                </a:rPr>
                <a:t>starting and closing edges should be same</a:t>
              </a:r>
              <a:r>
                <a:rPr lang="en-US" sz="2000" b="1" dirty="0"/>
                <a:t> to obtain the closed object. 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53143" y="4724400"/>
              <a:ext cx="78812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8457" y="5562600"/>
              <a:ext cx="788125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6019800" y="4800600"/>
            <a:ext cx="2819400" cy="3810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Parallel line development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03141" y="4196602"/>
            <a:ext cx="1661789" cy="381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4"/>
                </a:solidFill>
              </a:rPr>
              <a:t>Stretch out lines</a:t>
            </a:r>
          </a:p>
        </p:txBody>
      </p:sp>
    </p:spTree>
    <p:extLst>
      <p:ext uri="{BB962C8B-B14F-4D97-AF65-F5344CB8AC3E}">
        <p14:creationId xmlns:p14="http://schemas.microsoft.com/office/powerpoint/2010/main" val="57339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30" y="1013936"/>
            <a:ext cx="84582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A hexagonal prism, edge of base </a:t>
            </a:r>
            <a:r>
              <a:rPr lang="en-US" sz="1900" b="1" dirty="0">
                <a:solidFill>
                  <a:schemeClr val="accent4"/>
                </a:solidFill>
              </a:rPr>
              <a:t>20 mm</a:t>
            </a:r>
            <a:r>
              <a:rPr lang="en-US" sz="1900" b="1" dirty="0"/>
              <a:t> and </a:t>
            </a:r>
            <a:r>
              <a:rPr lang="en-US" sz="1900" b="1" dirty="0">
                <a:solidFill>
                  <a:schemeClr val="accent4"/>
                </a:solidFill>
              </a:rPr>
              <a:t>axis 50 mm </a:t>
            </a:r>
            <a:r>
              <a:rPr lang="en-US" sz="1900" b="1" dirty="0"/>
              <a:t>long, rests with its </a:t>
            </a:r>
            <a:r>
              <a:rPr lang="en-US" sz="1900" b="1" dirty="0">
                <a:solidFill>
                  <a:schemeClr val="accent1"/>
                </a:solidFill>
              </a:rPr>
              <a:t>base on HP </a:t>
            </a:r>
            <a:r>
              <a:rPr lang="en-US" sz="1900" b="1" dirty="0"/>
              <a:t>such that one of the </a:t>
            </a:r>
            <a:r>
              <a:rPr lang="en-US" sz="1900" b="1" dirty="0">
                <a:solidFill>
                  <a:schemeClr val="accent1"/>
                </a:solidFill>
              </a:rPr>
              <a:t>rectangular faces is parallel to VP</a:t>
            </a:r>
            <a:r>
              <a:rPr lang="en-US" sz="1900" b="1" dirty="0"/>
              <a:t>. It is </a:t>
            </a:r>
            <a:r>
              <a:rPr lang="en-US" sz="1900" b="1" dirty="0">
                <a:solidFill>
                  <a:schemeClr val="accent1"/>
                </a:solidFill>
              </a:rPr>
              <a:t>cut by a plane </a:t>
            </a:r>
            <a:r>
              <a:rPr lang="en-US" sz="1900" b="1" dirty="0"/>
              <a:t>perpendicular to VP, </a:t>
            </a:r>
            <a:r>
              <a:rPr lang="en-US" sz="1900" b="1" dirty="0">
                <a:solidFill>
                  <a:schemeClr val="accent1"/>
                </a:solidFill>
              </a:rPr>
              <a:t>inclined at 45° to HP </a:t>
            </a:r>
            <a:r>
              <a:rPr lang="en-US" sz="1900" b="1" dirty="0"/>
              <a:t>and </a:t>
            </a:r>
            <a:r>
              <a:rPr lang="en-US" sz="1900" b="1" dirty="0">
                <a:solidFill>
                  <a:schemeClr val="accent1"/>
                </a:solidFill>
              </a:rPr>
              <a:t>passing through the right corner </a:t>
            </a:r>
            <a:r>
              <a:rPr lang="en-US" sz="1900" b="1" dirty="0"/>
              <a:t>of the top face of the prism. Draw the sectional top view and develop the surface of truncated prism.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48000" y="2554942"/>
            <a:ext cx="2590801" cy="3657600"/>
            <a:chOff x="1523999" y="3048000"/>
            <a:chExt cx="2590801" cy="3657600"/>
          </a:xfrm>
        </p:grpSpPr>
        <p:grpSp>
          <p:nvGrpSpPr>
            <p:cNvPr id="7" name="Group 6"/>
            <p:cNvGrpSpPr/>
            <p:nvPr/>
          </p:nvGrpSpPr>
          <p:grpSpPr>
            <a:xfrm>
              <a:off x="1523999" y="3048000"/>
              <a:ext cx="2590801" cy="3657600"/>
              <a:chOff x="1523999" y="3048000"/>
              <a:chExt cx="2590801" cy="3657600"/>
            </a:xfrm>
          </p:grpSpPr>
          <p:pic>
            <p:nvPicPr>
              <p:cNvPr id="5123" name="Picture 3" descr="C:\Users\Cheeta\Downloads\New Doc 2019-10-21 12.30.09_1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23999" y="3048000"/>
                <a:ext cx="2447404" cy="365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5"/>
              <p:cNvSpPr/>
              <p:nvPr/>
            </p:nvSpPr>
            <p:spPr>
              <a:xfrm>
                <a:off x="3581400" y="3352800"/>
                <a:ext cx="533400" cy="2057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3429000" y="4995582"/>
              <a:ext cx="2667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752600" y="2673724"/>
            <a:ext cx="6087503" cy="3657600"/>
            <a:chOff x="1752600" y="2673724"/>
            <a:chExt cx="6087503" cy="3657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752600" y="2673724"/>
              <a:ext cx="6087503" cy="3657600"/>
              <a:chOff x="2118799" y="2554942"/>
              <a:chExt cx="6087503" cy="3657600"/>
            </a:xfrm>
          </p:grpSpPr>
          <p:pic>
            <p:nvPicPr>
              <p:cNvPr id="5122" name="Picture 2" descr="C:\Users\Cheeta\Downloads\New Doc 2019-10-21 12.30.09_2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3099" y="2554942"/>
                <a:ext cx="5973203" cy="3657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2118799" y="2568208"/>
                <a:ext cx="228600" cy="3070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495404" y="5181600"/>
              <a:ext cx="600597" cy="3025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2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09600" y="1"/>
            <a:ext cx="7772400" cy="761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Development of Surfaces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730" y="914400"/>
            <a:ext cx="8458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900" b="1" dirty="0"/>
              <a:t>Draw the development of the lateral surface of the lower portion of a cylinder of diameter </a:t>
            </a:r>
            <a:r>
              <a:rPr lang="en-US" sz="1900" b="1" dirty="0">
                <a:solidFill>
                  <a:schemeClr val="accent4"/>
                </a:solidFill>
              </a:rPr>
              <a:t>50 mm </a:t>
            </a:r>
            <a:r>
              <a:rPr lang="en-US" sz="1900" b="1" dirty="0"/>
              <a:t>and axis </a:t>
            </a:r>
            <a:r>
              <a:rPr lang="en-US" sz="1900" b="1" dirty="0">
                <a:solidFill>
                  <a:schemeClr val="accent4"/>
                </a:solidFill>
              </a:rPr>
              <a:t>70 mm </a:t>
            </a:r>
            <a:r>
              <a:rPr lang="en-US" sz="1900" b="1" dirty="0"/>
              <a:t>when sectioned by a plane inclined at </a:t>
            </a:r>
            <a:r>
              <a:rPr lang="en-US" sz="1900" b="1" dirty="0">
                <a:solidFill>
                  <a:schemeClr val="accent1"/>
                </a:solidFill>
              </a:rPr>
              <a:t>40° to HP </a:t>
            </a:r>
            <a:r>
              <a:rPr lang="en-US" sz="1900" b="1" dirty="0"/>
              <a:t>and </a:t>
            </a:r>
            <a:r>
              <a:rPr lang="en-US" sz="1900" b="1" dirty="0">
                <a:solidFill>
                  <a:schemeClr val="accent1"/>
                </a:solidFill>
              </a:rPr>
              <a:t>perpendicular to VP </a:t>
            </a:r>
            <a:r>
              <a:rPr lang="en-US" sz="1900" b="1" dirty="0"/>
              <a:t>and bisecting the axis.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00400" y="2362200"/>
            <a:ext cx="2438400" cy="3200400"/>
            <a:chOff x="3200400" y="2362200"/>
            <a:chExt cx="2438400" cy="3200400"/>
          </a:xfrm>
        </p:grpSpPr>
        <p:pic>
          <p:nvPicPr>
            <p:cNvPr id="6146" name="Picture 2" descr="C:\Users\Cheeta\Downloads\New Doc 2019-10-21 18.22.21_1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2362200"/>
              <a:ext cx="2351314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5105400" y="2590800"/>
              <a:ext cx="533400" cy="1752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8800" y="2362200"/>
            <a:ext cx="5837680" cy="3200400"/>
            <a:chOff x="1828800" y="2362200"/>
            <a:chExt cx="5837680" cy="3200400"/>
          </a:xfrm>
        </p:grpSpPr>
        <p:pic>
          <p:nvPicPr>
            <p:cNvPr id="6147" name="Picture 3" descr="C:\Users\Cheeta\Downloads\New Doc 2019-10-21 18.22.21_2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362200"/>
              <a:ext cx="5837680" cy="3200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5257800" y="5029200"/>
              <a:ext cx="723900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05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7769</TotalTime>
  <Words>801</Words>
  <Application>Microsoft Office PowerPoint</Application>
  <PresentationFormat>On-screen Show (4:3)</PresentationFormat>
  <Paragraphs>79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Symbol</vt:lpstr>
      <vt:lpstr>Times New Roman</vt:lpstr>
      <vt:lpstr>Office Theme</vt:lpstr>
      <vt:lpstr>Engineering Graphics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Graphics</dc:title>
  <dc:creator>chetan</dc:creator>
  <cp:lastModifiedBy>vikash kumar</cp:lastModifiedBy>
  <cp:revision>44</cp:revision>
  <dcterms:created xsi:type="dcterms:W3CDTF">2006-08-16T00:00:00Z</dcterms:created>
  <dcterms:modified xsi:type="dcterms:W3CDTF">2024-04-09T03:18:25Z</dcterms:modified>
</cp:coreProperties>
</file>