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61" r:id="rId4"/>
    <p:sldId id="262" r:id="rId5"/>
    <p:sldId id="264" r:id="rId6"/>
    <p:sldId id="258" r:id="rId7"/>
    <p:sldId id="259" r:id="rId8"/>
    <p:sldId id="260" r:id="rId9"/>
    <p:sldId id="265" r:id="rId10"/>
    <p:sldId id="269" r:id="rId11"/>
    <p:sldId id="266" r:id="rId12"/>
    <p:sldId id="267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8" r:id="rId21"/>
    <p:sldId id="280" r:id="rId22"/>
    <p:sldId id="279" r:id="rId23"/>
    <p:sldId id="277" r:id="rId2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5091"/>
  </p:normalViewPr>
  <p:slideViewPr>
    <p:cSldViewPr snapToGrid="0" snapToObjects="1">
      <p:cViewPr varScale="1">
        <p:scale>
          <a:sx n="94" d="100"/>
          <a:sy n="94" d="100"/>
        </p:scale>
        <p:origin x="73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df2ab020603c6e93" providerId="LiveId" clId="{C3745928-E129-6E4D-A808-EA77D5B91CBB}"/>
    <pc:docChg chg="modSld">
      <pc:chgData name="" userId="df2ab020603c6e93" providerId="LiveId" clId="{C3745928-E129-6E4D-A808-EA77D5B91CBB}" dt="2023-09-07T17:14:29.314" v="1" actId="20577"/>
      <pc:docMkLst>
        <pc:docMk/>
      </pc:docMkLst>
      <pc:sldChg chg="modSp">
        <pc:chgData name="" userId="df2ab020603c6e93" providerId="LiveId" clId="{C3745928-E129-6E4D-A808-EA77D5B91CBB}" dt="2023-09-07T17:14:29.314" v="1" actId="20577"/>
        <pc:sldMkLst>
          <pc:docMk/>
          <pc:sldMk cId="488178412" sldId="256"/>
        </pc:sldMkLst>
        <pc:spChg chg="mod">
          <ac:chgData name="" userId="df2ab020603c6e93" providerId="LiveId" clId="{C3745928-E129-6E4D-A808-EA77D5B91CBB}" dt="2023-09-07T17:14:29.314" v="1" actId="20577"/>
          <ac:spMkLst>
            <pc:docMk/>
            <pc:sldMk cId="488178412" sldId="256"/>
            <ac:spMk id="2" creationId="{0DCCE9D5-F6C9-0D4A-9B31-417521503CF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9/7/23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CE9D5-F6C9-0D4A-9B31-417521503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9848" y="1233714"/>
            <a:ext cx="7315200" cy="268514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Helvetica" pitchFamily="2" charset="0"/>
                <a:ea typeface="Verdana" panose="020B0604030504040204" pitchFamily="34" charset="0"/>
                <a:cs typeface="Verdana" panose="020B0604030504040204" pitchFamily="34" charset="0"/>
              </a:rPr>
              <a:t>Effective Language and Communication Skills (Course Code: HS1000)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1FE2E2-CEA2-3E41-96DE-59E61937BD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00015" y="4136571"/>
            <a:ext cx="7315200" cy="1448075"/>
          </a:xfrm>
        </p:spPr>
        <p:txBody>
          <a:bodyPr>
            <a:normAutofit/>
          </a:bodyPr>
          <a:lstStyle/>
          <a:p>
            <a:r>
              <a:rPr lang="en-US" sz="3600" dirty="0"/>
              <a:t>Instructor: Dr. </a:t>
            </a:r>
            <a:r>
              <a:rPr lang="en-US" sz="3600" dirty="0" err="1"/>
              <a:t>Kandharaja</a:t>
            </a:r>
            <a:r>
              <a:rPr lang="en-US" sz="3600" dirty="0"/>
              <a:t> K M C</a:t>
            </a:r>
          </a:p>
        </p:txBody>
      </p:sp>
    </p:spTree>
    <p:extLst>
      <p:ext uri="{BB962C8B-B14F-4D97-AF65-F5344CB8AC3E}">
        <p14:creationId xmlns:p14="http://schemas.microsoft.com/office/powerpoint/2010/main" val="4881784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1564F-0A86-6149-9DE2-1B7399E7D8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Self evaluation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46B01D-B8ED-284D-BE6B-C56A9BC6A1E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Individual activity</a:t>
            </a:r>
          </a:p>
        </p:txBody>
      </p:sp>
    </p:spTree>
    <p:extLst>
      <p:ext uri="{BB962C8B-B14F-4D97-AF65-F5344CB8AC3E}">
        <p14:creationId xmlns:p14="http://schemas.microsoft.com/office/powerpoint/2010/main" val="67543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26163-FD6B-EA48-80B9-E2EEA04BC6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958" y="571500"/>
            <a:ext cx="3347356" cy="5878285"/>
          </a:xfrm>
        </p:spPr>
        <p:txBody>
          <a:bodyPr>
            <a:normAutofit/>
          </a:bodyPr>
          <a:lstStyle/>
          <a:p>
            <a:r>
              <a:rPr lang="en-US" sz="4400" dirty="0"/>
              <a:t>When people speak English to you, how much do you understand?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E9CEE-80D0-BB49-8378-4D3C7AAB0F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Check the amount.   </a:t>
            </a:r>
          </a:p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___ everything  </a:t>
            </a:r>
          </a:p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___most  </a:t>
            </a:r>
          </a:p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___some </a:t>
            </a:r>
          </a:p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 ___a little </a:t>
            </a:r>
          </a:p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 ___very little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177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85E7B-D390-7542-AAE7-7FB2DBEB7D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watch TV, how much do you understand?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D1E01-7D2D-764F-AA14-4E880DDBA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Check the amount.   </a:t>
            </a:r>
          </a:p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___ everything  </a:t>
            </a:r>
          </a:p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___most  </a:t>
            </a:r>
          </a:p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___some </a:t>
            </a:r>
          </a:p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 ___a little </a:t>
            </a:r>
          </a:p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 ___very little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04499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D83FF-6F57-FE4C-BDC5-A02A24C0F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you speak English, how much do other people understand?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8D5E51-8C49-8741-BDC1-2E9CB5B731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Check the amount.   </a:t>
            </a:r>
          </a:p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___ everything  </a:t>
            </a:r>
          </a:p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___most  </a:t>
            </a:r>
          </a:p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___some </a:t>
            </a:r>
          </a:p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 ___a little </a:t>
            </a:r>
          </a:p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 ___very little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3546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5BE5A-E874-204E-B00F-360A12ED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67617"/>
            <a:ext cx="3137395" cy="4557403"/>
          </a:xfrm>
        </p:spPr>
        <p:txBody>
          <a:bodyPr>
            <a:normAutofit fontScale="90000"/>
          </a:bodyPr>
          <a:lstStyle/>
          <a:p>
            <a:r>
              <a:rPr lang="en-US" dirty="0"/>
              <a:t>Order the skills that you need from 1 to 6.  Number 1 is the most important and number 6 is the least important to you at this time.  Please use each number only one time.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4FBB66-EF15-934D-B1F0-FAE853E4C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___  </a:t>
            </a:r>
            <a:r>
              <a:rPr lang="en-US" sz="3600" dirty="0">
                <a:latin typeface="Garamond" panose="02020404030301010803" pitchFamily="18" charset="0"/>
              </a:rPr>
              <a:t>Reading </a:t>
            </a:r>
          </a:p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 ___ Writing  </a:t>
            </a:r>
          </a:p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___ Listening </a:t>
            </a:r>
          </a:p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 ___ Speaking  </a:t>
            </a:r>
          </a:p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___Vocabulary </a:t>
            </a:r>
          </a:p>
          <a:p>
            <a:pPr marL="0" indent="0">
              <a:buNone/>
            </a:pPr>
            <a:r>
              <a:rPr lang="en-US" sz="3600" dirty="0">
                <a:latin typeface="Garamond" panose="02020404030301010803" pitchFamily="18" charset="0"/>
              </a:rPr>
              <a:t> ___ Pronunciation </a:t>
            </a:r>
          </a:p>
        </p:txBody>
      </p:sp>
    </p:spTree>
    <p:extLst>
      <p:ext uri="{BB962C8B-B14F-4D97-AF65-F5344CB8AC3E}">
        <p14:creationId xmlns:p14="http://schemas.microsoft.com/office/powerpoint/2010/main" val="834452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585BFD-AD7B-3B48-851B-4534A031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4863F-11FA-C04D-A101-CBA604135C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dirty="0"/>
              <a:t>What specific areas of English would you like to improve in this course? </a:t>
            </a:r>
          </a:p>
          <a:p>
            <a:pPr marL="0" indent="0">
              <a:buNone/>
            </a:pPr>
            <a:r>
              <a:rPr lang="en-US" sz="2800" dirty="0"/>
              <a:t>Please be specific.  Give examples of situations that are difficult for you in English. </a:t>
            </a:r>
          </a:p>
        </p:txBody>
      </p:sp>
    </p:spTree>
    <p:extLst>
      <p:ext uri="{BB962C8B-B14F-4D97-AF65-F5344CB8AC3E}">
        <p14:creationId xmlns:p14="http://schemas.microsoft.com/office/powerpoint/2010/main" val="37319096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4ECB-89AE-EF4D-AB04-4AF673F77B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My life in five sentences.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6803E0-DC01-264F-8A58-169FC3C7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Take a sheet of paper. Write five sentences about interesting things you have done in your life. 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Time: 10 mins</a:t>
            </a:r>
          </a:p>
        </p:txBody>
      </p:sp>
    </p:spTree>
    <p:extLst>
      <p:ext uri="{BB962C8B-B14F-4D97-AF65-F5344CB8AC3E}">
        <p14:creationId xmlns:p14="http://schemas.microsoft.com/office/powerpoint/2010/main" val="7827363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2FA5E3-9D11-6640-A5B7-F40693EA8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566F9-AFC3-FA41-89B3-2B3C91DBFC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600" dirty="0"/>
              <a:t>Reread your sentences</a:t>
            </a:r>
          </a:p>
          <a:p>
            <a:r>
              <a:rPr lang="en-US" sz="3600" dirty="0"/>
              <a:t>Make necessary corrections</a:t>
            </a:r>
          </a:p>
          <a:p>
            <a:pPr marL="0" indent="0">
              <a:buNone/>
            </a:pPr>
            <a:endParaRPr lang="en-US" sz="3600" dirty="0"/>
          </a:p>
          <a:p>
            <a:pPr marL="0" indent="0">
              <a:buNone/>
            </a:pPr>
            <a:r>
              <a:rPr lang="en-US" sz="3600" dirty="0"/>
              <a:t>Time: 5 mins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505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CDF62-4DC5-C544-BA6B-B0DAA4B87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Group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4F6BD-51D3-6D4F-ABEC-DF8A05CAA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Divide into group of five (5).</a:t>
            </a:r>
          </a:p>
        </p:txBody>
      </p:sp>
    </p:spTree>
    <p:extLst>
      <p:ext uri="{BB962C8B-B14F-4D97-AF65-F5344CB8AC3E}">
        <p14:creationId xmlns:p14="http://schemas.microsoft.com/office/powerpoint/2010/main" val="27670963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AEEEF-4D46-7644-A63B-C951DBA3B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Exchange your group’s write ups with a other group.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EF4B-578B-9546-AE45-A8667D812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Procedure</a:t>
            </a:r>
          </a:p>
          <a:p>
            <a:pPr marL="0" indent="0">
              <a:buNone/>
            </a:pPr>
            <a:r>
              <a:rPr lang="en-US" dirty="0"/>
              <a:t>Step 1: Exchange your group’s write ups with a other group</a:t>
            </a:r>
          </a:p>
          <a:p>
            <a:pPr marL="0" indent="0">
              <a:buNone/>
            </a:pPr>
            <a:r>
              <a:rPr lang="en-US" dirty="0"/>
              <a:t>Step 2: Read all the other group’s write ups individually (10 mins)</a:t>
            </a:r>
          </a:p>
          <a:p>
            <a:pPr marL="0" indent="0">
              <a:buNone/>
            </a:pPr>
            <a:r>
              <a:rPr lang="en-US" dirty="0"/>
              <a:t>Step 3: Discuss and summarize the content of other group’s write ups  (10 mins)</a:t>
            </a:r>
          </a:p>
          <a:p>
            <a:pPr marL="0" indent="0">
              <a:buNone/>
            </a:pPr>
            <a:r>
              <a:rPr lang="en-US" dirty="0"/>
              <a:t>Step 4: Teacher will ask one from each group to orally summarize the points (20 mins)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24459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DFAE-0281-7A4C-9F71-D62F21097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1123837"/>
            <a:ext cx="3274053" cy="4601183"/>
          </a:xfrm>
        </p:spPr>
        <p:txBody>
          <a:bodyPr>
            <a:normAutofit/>
          </a:bodyPr>
          <a:lstStyle/>
          <a:p>
            <a:r>
              <a:rPr lang="en-US" sz="4000" dirty="0"/>
              <a:t>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6F639-9445-6744-AD71-8ACCFB4F5B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5400" dirty="0"/>
              <a:t>What is your expectation from this course?</a:t>
            </a:r>
          </a:p>
        </p:txBody>
      </p:sp>
    </p:spTree>
    <p:extLst>
      <p:ext uri="{BB962C8B-B14F-4D97-AF65-F5344CB8AC3E}">
        <p14:creationId xmlns:p14="http://schemas.microsoft.com/office/powerpoint/2010/main" val="3385992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2D6E-91DD-1A4B-A3BA-BEF9E721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activity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CC7AFA-6AB1-264D-8308-20E46692B1A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9221582"/>
              </p:ext>
            </p:extLst>
          </p:nvPr>
        </p:nvGraphicFramePr>
        <p:xfrm>
          <a:off x="3868738" y="863599"/>
          <a:ext cx="7315200" cy="289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50175176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190951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549761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804577"/>
                    </a:ext>
                  </a:extLst>
                </a:gridCol>
              </a:tblGrid>
              <a:tr h="724370">
                <a:tc>
                  <a:txBody>
                    <a:bodyPr/>
                    <a:lstStyle/>
                    <a:p>
                      <a:r>
                        <a:rPr lang="en-US" dirty="0"/>
                        <a:t>People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99234"/>
                  </a:ext>
                </a:extLst>
              </a:tr>
              <a:tr h="724370">
                <a:tc>
                  <a:txBody>
                    <a:bodyPr/>
                    <a:lstStyle/>
                    <a:p>
                      <a:r>
                        <a:rPr lang="en-US" dirty="0"/>
                        <a:t>Parents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012931"/>
                  </a:ext>
                </a:extLst>
              </a:tr>
              <a:tr h="724370">
                <a:tc>
                  <a:txBody>
                    <a:bodyPr/>
                    <a:lstStyle/>
                    <a:p>
                      <a:r>
                        <a:rPr lang="en-US" dirty="0"/>
                        <a:t>Friends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572866"/>
                  </a:ext>
                </a:extLst>
              </a:tr>
              <a:tr h="724370">
                <a:tc>
                  <a:txBody>
                    <a:bodyPr/>
                    <a:lstStyle/>
                    <a:p>
                      <a:r>
                        <a:rPr lang="en-US" dirty="0"/>
                        <a:t>Self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311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6957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CE6A28-E6DF-204E-8BFA-26AF2BA6B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 the words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8447E14-D8EC-D340-9631-899CA6F212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4086" y="863600"/>
            <a:ext cx="6984503" cy="5121275"/>
          </a:xfrm>
        </p:spPr>
      </p:pic>
    </p:spTree>
    <p:extLst>
      <p:ext uri="{BB962C8B-B14F-4D97-AF65-F5344CB8AC3E}">
        <p14:creationId xmlns:p14="http://schemas.microsoft.com/office/powerpoint/2010/main" val="1940052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692D6E-91DD-1A4B-A3BA-BEF9E72188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Individual activity</a:t>
            </a:r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69CC7AFA-6AB1-264D-8308-20E46692B1A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868738" y="863599"/>
          <a:ext cx="7315200" cy="28974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150175176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91909518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654976139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804577"/>
                    </a:ext>
                  </a:extLst>
                </a:gridCol>
              </a:tblGrid>
              <a:tr h="724370">
                <a:tc>
                  <a:txBody>
                    <a:bodyPr/>
                    <a:lstStyle/>
                    <a:p>
                      <a:r>
                        <a:rPr lang="en-US" dirty="0"/>
                        <a:t>People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Descriptor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Descriptor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Descriptor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099234"/>
                  </a:ext>
                </a:extLst>
              </a:tr>
              <a:tr h="724370">
                <a:tc>
                  <a:txBody>
                    <a:bodyPr/>
                    <a:lstStyle/>
                    <a:p>
                      <a:r>
                        <a:rPr lang="en-US" dirty="0"/>
                        <a:t>Parents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1012931"/>
                  </a:ext>
                </a:extLst>
              </a:tr>
              <a:tr h="724370">
                <a:tc>
                  <a:txBody>
                    <a:bodyPr/>
                    <a:lstStyle/>
                    <a:p>
                      <a:r>
                        <a:rPr lang="en-US" dirty="0"/>
                        <a:t>Friends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6572866"/>
                  </a:ext>
                </a:extLst>
              </a:tr>
              <a:tr h="724370">
                <a:tc>
                  <a:txBody>
                    <a:bodyPr/>
                    <a:lstStyle/>
                    <a:p>
                      <a:r>
                        <a:rPr lang="en-US" dirty="0"/>
                        <a:t>Self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43110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12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550EF-C716-6442-85AE-38847E0B7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Self introduction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818AF7-E112-5049-8D4D-33A92DBD2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sz="3200" dirty="0"/>
          </a:p>
          <a:p>
            <a:r>
              <a:rPr lang="en-US" sz="3200" dirty="0"/>
              <a:t>Name</a:t>
            </a:r>
          </a:p>
          <a:p>
            <a:r>
              <a:rPr lang="en-US" sz="3200" dirty="0"/>
              <a:t>Place</a:t>
            </a:r>
          </a:p>
          <a:p>
            <a:r>
              <a:rPr lang="en-US" sz="3200" dirty="0"/>
              <a:t>Mother tongue</a:t>
            </a:r>
          </a:p>
          <a:p>
            <a:r>
              <a:rPr lang="en-US" sz="3200" dirty="0"/>
              <a:t>Passion/Interest</a:t>
            </a:r>
          </a:p>
          <a:p>
            <a:r>
              <a:rPr lang="en-US" sz="3200" dirty="0"/>
              <a:t>Mention three positive qualities about you</a:t>
            </a:r>
          </a:p>
          <a:p>
            <a:r>
              <a:rPr lang="en-US" sz="3200" dirty="0"/>
              <a:t>Goals in life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007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A0B9-AE69-3040-9F9F-9599A50F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718457"/>
            <a:ext cx="3176081" cy="5006563"/>
          </a:xfrm>
        </p:spPr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E6752-F5F2-F04D-9F22-68AFAD8AF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dirty="0"/>
              <a:t>What is communication?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78105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A0B9-AE69-3040-9F9F-9599A50F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718457"/>
            <a:ext cx="3176081" cy="5006563"/>
          </a:xfrm>
        </p:spPr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E6752-F5F2-F04D-9F22-68AFAD8AF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dirty="0"/>
              <a:t>Can you specify the types of communication (spoken &amp; written) students are expected do in higher education?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40653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26A0B9-AE69-3040-9F9F-9599A50F7F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8" y="718457"/>
            <a:ext cx="3176081" cy="5006563"/>
          </a:xfrm>
        </p:spPr>
        <p:txBody>
          <a:bodyPr/>
          <a:lstStyle/>
          <a:p>
            <a:r>
              <a:rPr lang="en-US" dirty="0"/>
              <a:t>Brainstorming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DE6752-F5F2-F04D-9F22-68AFAD8AF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5400" dirty="0"/>
              <a:t>What are the benefits of effective communication? Provide examples.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668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1E7023-1EC0-9448-A262-DC52C7BF05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15D10-D075-4F41-A6D8-4B8419386A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sz="2800" dirty="0"/>
              <a:t>Hone LSRW and practice critical thinking </a:t>
            </a:r>
            <a:endParaRPr lang="en-IN" sz="2800" dirty="0"/>
          </a:p>
          <a:p>
            <a:pPr lvl="0"/>
            <a:r>
              <a:rPr lang="en-US" sz="2800" dirty="0"/>
              <a:t>Enable students to speak and write grammatically acceptable sentences  </a:t>
            </a:r>
            <a:endParaRPr lang="en-IN" sz="2800" dirty="0"/>
          </a:p>
          <a:p>
            <a:pPr lvl="0"/>
            <a:r>
              <a:rPr lang="en-US" sz="2800" dirty="0"/>
              <a:t>Train students in technical communication</a:t>
            </a:r>
            <a:endParaRPr lang="en-IN" sz="2800" dirty="0"/>
          </a:p>
          <a:p>
            <a:pPr lvl="0"/>
            <a:r>
              <a:rPr lang="en-US" sz="2800" dirty="0"/>
              <a:t>Cultivate interest to learn language and to build the confidence to communicate in English</a:t>
            </a:r>
            <a:endParaRPr lang="en-IN" sz="2800" dirty="0"/>
          </a:p>
          <a:p>
            <a:pPr lvl="0"/>
            <a:r>
              <a:rPr lang="en-US" sz="2800" dirty="0"/>
              <a:t>Develop an interest in updating their language skills through continuous learning</a:t>
            </a:r>
            <a:endParaRPr lang="en-IN" sz="2800" dirty="0"/>
          </a:p>
          <a:p>
            <a:r>
              <a:rPr lang="en-US" sz="2800" dirty="0"/>
              <a:t>Connecting personal growth with improvement in their proficiency in English</a:t>
            </a:r>
            <a:r>
              <a:rPr lang="en-IN" sz="2800" dirty="0"/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12258854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99360-ABBF-E94D-8915-7694727DD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2919" y="1123837"/>
            <a:ext cx="3133748" cy="4601183"/>
          </a:xfrm>
        </p:spPr>
        <p:txBody>
          <a:bodyPr>
            <a:normAutofit/>
          </a:bodyPr>
          <a:lstStyle/>
          <a:p>
            <a:r>
              <a:rPr lang="en-US" sz="4400" dirty="0"/>
              <a:t>Major components of the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F40730-AA11-CF48-961A-695D80AD6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Speaking</a:t>
            </a:r>
          </a:p>
          <a:p>
            <a:r>
              <a:rPr lang="en-US" sz="3600" dirty="0"/>
              <a:t>Reading</a:t>
            </a:r>
          </a:p>
          <a:p>
            <a:r>
              <a:rPr lang="en-US" sz="3600" dirty="0"/>
              <a:t>Writing </a:t>
            </a:r>
          </a:p>
          <a:p>
            <a:r>
              <a:rPr lang="en-US" sz="3600" dirty="0"/>
              <a:t>Listening </a:t>
            </a:r>
          </a:p>
          <a:p>
            <a:r>
              <a:rPr lang="en-US" sz="3600" dirty="0"/>
              <a:t>Pronunciation </a:t>
            </a:r>
          </a:p>
          <a:p>
            <a:r>
              <a:rPr lang="en-US" sz="3600" dirty="0"/>
              <a:t>Grammar and Vocabulary </a:t>
            </a:r>
          </a:p>
        </p:txBody>
      </p:sp>
    </p:spTree>
    <p:extLst>
      <p:ext uri="{BB962C8B-B14F-4D97-AF65-F5344CB8AC3E}">
        <p14:creationId xmlns:p14="http://schemas.microsoft.com/office/powerpoint/2010/main" val="263756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1F43E-2920-AE48-AABD-F575278C4F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Attendance Policy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B9F03C-32C8-6349-9D95-959DEFC576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Garamond" panose="02020404030301010803" pitchFamily="18" charset="0"/>
              </a:rPr>
              <a:t>Minimum: 85%</a:t>
            </a:r>
          </a:p>
          <a:p>
            <a:r>
              <a:rPr lang="en-US" sz="4400" dirty="0">
                <a:latin typeface="Garamond" panose="02020404030301010803" pitchFamily="18" charset="0"/>
              </a:rPr>
              <a:t>Students with attendance less than 85% has to repeat the course. </a:t>
            </a:r>
          </a:p>
          <a:p>
            <a:r>
              <a:rPr lang="en-US" sz="4400" dirty="0">
                <a:latin typeface="Garamond" panose="02020404030301010803" pitchFamily="18" charset="0"/>
              </a:rPr>
              <a:t>No concessions in attendance will be provided at the end of the course. </a:t>
            </a:r>
          </a:p>
          <a:p>
            <a:endParaRPr lang="en-US" sz="4000" dirty="0">
              <a:latin typeface="Garamond" panose="02020404030301010803" pitchFamily="18" charset="0"/>
            </a:endParaRPr>
          </a:p>
          <a:p>
            <a:endParaRPr lang="en-US" sz="4000" dirty="0">
              <a:latin typeface="Garamond" panose="020204040303010108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116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80EA-1F13-614D-923B-AEDAFDCFCD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Evaluation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245D49-5683-204E-BC4B-EE23778E13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4400" dirty="0">
                <a:latin typeface="Garamond" panose="02020404030301010803" pitchFamily="18" charset="0"/>
              </a:rPr>
              <a:t>60% Internal </a:t>
            </a:r>
          </a:p>
          <a:p>
            <a:pPr marL="0" indent="0">
              <a:buNone/>
            </a:pPr>
            <a:r>
              <a:rPr lang="en-US" sz="4400" dirty="0">
                <a:latin typeface="Garamond" panose="02020404030301010803" pitchFamily="18" charset="0"/>
              </a:rPr>
              <a:t>40% End-semester exam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6627320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96</TotalTime>
  <Words>530</Words>
  <Application>Microsoft Macintosh PowerPoint</Application>
  <PresentationFormat>Widescreen</PresentationFormat>
  <Paragraphs>108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Corbel</vt:lpstr>
      <vt:lpstr>Garamond</vt:lpstr>
      <vt:lpstr>Helvetica</vt:lpstr>
      <vt:lpstr>Verdana</vt:lpstr>
      <vt:lpstr>Wingdings 2</vt:lpstr>
      <vt:lpstr>Frame</vt:lpstr>
      <vt:lpstr>Effective Language and Communication Skills (Course Code: HS1000)</vt:lpstr>
      <vt:lpstr>Brainstorming</vt:lpstr>
      <vt:lpstr>Brainstorming</vt:lpstr>
      <vt:lpstr>Brainstorming</vt:lpstr>
      <vt:lpstr>Brainstorming</vt:lpstr>
      <vt:lpstr>Objective of the course</vt:lpstr>
      <vt:lpstr>Major components of the course</vt:lpstr>
      <vt:lpstr>Attendance Policy </vt:lpstr>
      <vt:lpstr>Evaluation Scheme</vt:lpstr>
      <vt:lpstr>Self evaluation</vt:lpstr>
      <vt:lpstr>When people speak English to you, how much do you understand? </vt:lpstr>
      <vt:lpstr>When you watch TV, how much do you understand?  </vt:lpstr>
      <vt:lpstr>When you speak English, how much do other people understand? </vt:lpstr>
      <vt:lpstr>Order the skills that you need from 1 to 6.  Number 1 is the most important and number 6 is the least important to you at this time.  Please use each number only one time. </vt:lpstr>
      <vt:lpstr>Question</vt:lpstr>
      <vt:lpstr>Activity: My life in five sentences. </vt:lpstr>
      <vt:lpstr>Editing</vt:lpstr>
      <vt:lpstr>Group work</vt:lpstr>
      <vt:lpstr>Exchange your group’s write ups with a other group.  </vt:lpstr>
      <vt:lpstr>Individual activity</vt:lpstr>
      <vt:lpstr>Read the words </vt:lpstr>
      <vt:lpstr>Individual activity</vt:lpstr>
      <vt:lpstr>Self introduction 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Effective Language and Communication Skills (Course Code: HM1000)</dc:title>
  <dc:creator>Microsoft Office User</dc:creator>
  <cp:lastModifiedBy>Microsoft Office User</cp:lastModifiedBy>
  <cp:revision>8</cp:revision>
  <dcterms:created xsi:type="dcterms:W3CDTF">2023-08-31T17:22:09Z</dcterms:created>
  <dcterms:modified xsi:type="dcterms:W3CDTF">2023-09-07T17:18:43Z</dcterms:modified>
</cp:coreProperties>
</file>