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8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8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7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660DD3-39B3-461D-BD25-5E9217CDB133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18BBD46-B121-4C4B-B3F3-0185DE4E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Tense &amp; Aspect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Kandharaja K M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3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Tense + Aspect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961964"/>
            <a:ext cx="7315200" cy="2647007"/>
          </a:xfrm>
        </p:spPr>
      </p:pic>
    </p:spTree>
    <p:extLst>
      <p:ext uri="{BB962C8B-B14F-4D97-AF65-F5344CB8AC3E}">
        <p14:creationId xmlns:p14="http://schemas.microsoft.com/office/powerpoint/2010/main" val="1870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subject and verb in the following sentences.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 General </a:t>
            </a:r>
            <a:r>
              <a:rPr lang="en-US" dirty="0"/>
              <a:t>relativity is a theory of great significance.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3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Many </a:t>
            </a:r>
            <a:r>
              <a:rPr lang="en-US" dirty="0"/>
              <a:t>people have gained </a:t>
            </a:r>
            <a:r>
              <a:rPr lang="en-US" dirty="0" smtClean="0"/>
              <a:t>weight.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3) Recent experiment has shown positive results.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4) </a:t>
            </a:r>
            <a:r>
              <a:rPr lang="en-US" dirty="0"/>
              <a:t>A number of essays was very well written.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5) </a:t>
            </a:r>
            <a:r>
              <a:rPr lang="en-US" dirty="0"/>
              <a:t>The number of </a:t>
            </a:r>
            <a:r>
              <a:rPr lang="en-US" dirty="0" smtClean="0"/>
              <a:t>student enrollment is </a:t>
            </a:r>
            <a:r>
              <a:rPr lang="en-US" dirty="0"/>
              <a:t>declining annually.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6) The </a:t>
            </a:r>
            <a:r>
              <a:rPr lang="en-US" dirty="0"/>
              <a:t>committee agreed </a:t>
            </a:r>
            <a:r>
              <a:rPr lang="en-US" dirty="0" smtClean="0"/>
              <a:t>yesterday </a:t>
            </a:r>
            <a:r>
              <a:rPr lang="en-US" dirty="0"/>
              <a:t>to pass the amendment.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7) The </a:t>
            </a:r>
            <a:r>
              <a:rPr lang="en-US" dirty="0"/>
              <a:t>Federal government normally </a:t>
            </a:r>
            <a:r>
              <a:rPr lang="en-US" b="1" dirty="0"/>
              <a:t>finances</a:t>
            </a:r>
            <a:r>
              <a:rPr lang="en-US" dirty="0"/>
              <a:t>  Health, Education and Transport.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9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subject and verb in the following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8) </a:t>
            </a:r>
            <a:r>
              <a:rPr lang="en-US" dirty="0"/>
              <a:t>Reports usually </a:t>
            </a:r>
            <a:r>
              <a:rPr lang="en-US" dirty="0" smtClean="0"/>
              <a:t>include</a:t>
            </a:r>
            <a:r>
              <a:rPr lang="en-US" dirty="0"/>
              <a:t> executive summaries.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8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Time is the means through which we make sense our surrounding and existence.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Time </a:t>
            </a:r>
            <a:r>
              <a:rPr lang="en-US" sz="2400" dirty="0">
                <a:solidFill>
                  <a:schemeClr val="tx1"/>
                </a:solidFill>
              </a:rPr>
              <a:t>is the apparent progression of events from past to future. 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tense?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254" y="585926"/>
            <a:ext cx="7429214" cy="53988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verb is a word that expresses an act, action, or activity or establishes a state of </a:t>
            </a:r>
            <a:r>
              <a:rPr lang="en-US" dirty="0" smtClean="0">
                <a:solidFill>
                  <a:schemeClr val="tx1"/>
                </a:solidFill>
              </a:rPr>
              <a:t>being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Example: She </a:t>
            </a:r>
            <a:r>
              <a:rPr lang="en-US" b="1" dirty="0" smtClean="0">
                <a:solidFill>
                  <a:schemeClr val="tx1"/>
                </a:solidFill>
              </a:rPr>
              <a:t>rode </a:t>
            </a:r>
            <a:r>
              <a:rPr lang="en-US" dirty="0" smtClean="0">
                <a:solidFill>
                  <a:schemeClr val="tx1"/>
                </a:solidFill>
              </a:rPr>
              <a:t>the bicycle.(action)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She </a:t>
            </a:r>
            <a:r>
              <a:rPr lang="en-US" i="1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Prime Minster of the country. (State of being)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ense</a:t>
            </a:r>
            <a:r>
              <a:rPr lang="en-US" dirty="0">
                <a:solidFill>
                  <a:schemeClr val="tx1"/>
                </a:solidFill>
              </a:rPr>
              <a:t>’ is presented as a change to a verb to indicate time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English, tense is understood by the change in the verb or verb group.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Example: </a:t>
            </a:r>
            <a:r>
              <a:rPr lang="en-US" dirty="0" err="1" smtClean="0">
                <a:solidFill>
                  <a:schemeClr val="tx1"/>
                </a:solidFill>
              </a:rPr>
              <a:t>Gunjan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likes </a:t>
            </a:r>
            <a:r>
              <a:rPr lang="en-US" dirty="0" smtClean="0">
                <a:solidFill>
                  <a:schemeClr val="tx1"/>
                </a:solidFill>
              </a:rPr>
              <a:t>the book. (Change in the verb)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</a:t>
            </a:r>
            <a:r>
              <a:rPr lang="en-US" dirty="0" err="1" smtClean="0">
                <a:solidFill>
                  <a:schemeClr val="tx1"/>
                </a:solidFill>
              </a:rPr>
              <a:t>Gunjan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liked</a:t>
            </a:r>
            <a:r>
              <a:rPr lang="en-US" dirty="0" smtClean="0">
                <a:solidFill>
                  <a:schemeClr val="tx1"/>
                </a:solidFill>
              </a:rPr>
              <a:t> the book. (Change in the verb)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Example: They </a:t>
            </a:r>
            <a:r>
              <a:rPr lang="en-US" b="1" dirty="0" smtClean="0">
                <a:solidFill>
                  <a:schemeClr val="tx1"/>
                </a:solidFill>
              </a:rPr>
              <a:t>are looking </a:t>
            </a:r>
            <a:r>
              <a:rPr lang="en-US" dirty="0" smtClean="0">
                <a:solidFill>
                  <a:schemeClr val="tx1"/>
                </a:solidFill>
              </a:rPr>
              <a:t>for a new Engineer. (Change in the verb group)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They </a:t>
            </a:r>
            <a:r>
              <a:rPr lang="en-US" b="1" dirty="0" smtClean="0">
                <a:solidFill>
                  <a:schemeClr val="tx1"/>
                </a:solidFill>
              </a:rPr>
              <a:t>have looked </a:t>
            </a:r>
            <a:r>
              <a:rPr lang="en-US" dirty="0" smtClean="0">
                <a:solidFill>
                  <a:schemeClr val="tx1"/>
                </a:solidFill>
              </a:rPr>
              <a:t>for a new Engineer. (Change in the verb group)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wo </a:t>
            </a:r>
            <a:r>
              <a:rPr lang="en-IN" dirty="0"/>
              <a:t>verb tenses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207362"/>
            <a:ext cx="7218942" cy="47773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English has two verb tenses 1) present tense (He plays cricket)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2) past tense (He played cricket)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English does not have future verb tenses like present and past.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But we can express future time in English: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Present continuous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I’m getting my hair cut on Thursday.</a:t>
            </a:r>
          </a:p>
          <a:p>
            <a:r>
              <a:rPr lang="en-US" b="1" dirty="0">
                <a:solidFill>
                  <a:schemeClr val="tx1"/>
                </a:solidFill>
              </a:rPr>
              <a:t>Modals verbs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 will see you soon. I might get my hair cut tomorrow.</a:t>
            </a:r>
          </a:p>
          <a:p>
            <a:r>
              <a:rPr lang="en-US" b="1" dirty="0">
                <a:solidFill>
                  <a:schemeClr val="tx1"/>
                </a:solidFill>
              </a:rPr>
              <a:t>Other forms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 am going to get a haircut tomorrow.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is indicated in using two systems: Tense &amp; Aspect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Tense tell us when something happens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Aspect indicates the flow of time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Example: 1) He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travelling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3AC compartment. (Tense: Present, Aspect: Continues)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2) They </a:t>
            </a:r>
            <a:r>
              <a:rPr lang="en-US" dirty="0" smtClean="0">
                <a:solidFill>
                  <a:srgbClr val="FF0000"/>
                </a:solidFill>
              </a:rPr>
              <a:t>have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filed</a:t>
            </a:r>
            <a:r>
              <a:rPr lang="en-US" dirty="0" smtClean="0">
                <a:solidFill>
                  <a:schemeClr val="tx1"/>
                </a:solidFill>
              </a:rPr>
              <a:t> a complaint against him. (Tense: Present, Aspect: Prefect)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3)She </a:t>
            </a:r>
            <a:r>
              <a:rPr lang="en-US" dirty="0" smtClean="0">
                <a:solidFill>
                  <a:srgbClr val="FF0000"/>
                </a:solidFill>
              </a:rPr>
              <a:t>walks</a:t>
            </a:r>
            <a:r>
              <a:rPr lang="en-US" dirty="0" smtClean="0">
                <a:solidFill>
                  <a:schemeClr val="tx1"/>
                </a:solidFill>
              </a:rPr>
              <a:t> on the main road. (Tense: Past, No Aspect)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English tense = Tense or Tense + Aspect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1) He (subject) + is (verb) (is travelling – verb group)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 of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b="1" dirty="0" smtClean="0"/>
              <a:t>1) Simple aspect: </a:t>
            </a:r>
            <a:endParaRPr lang="en-IN" sz="5500" b="1" dirty="0" smtClean="0"/>
          </a:p>
          <a:p>
            <a:pPr marL="0" indent="0">
              <a:buNone/>
            </a:pPr>
            <a:r>
              <a:rPr lang="en-IN" sz="5500" dirty="0" smtClean="0"/>
              <a:t>Expresses </a:t>
            </a:r>
            <a:r>
              <a:rPr lang="en-IN" sz="5500" dirty="0"/>
              <a:t>single actions, habits, and routines</a:t>
            </a:r>
            <a:r>
              <a:rPr lang="en-IN" sz="5500" dirty="0" smtClean="0"/>
              <a:t>.</a:t>
            </a:r>
          </a:p>
          <a:p>
            <a:r>
              <a:rPr lang="en-US" sz="5500" dirty="0"/>
              <a:t>I </a:t>
            </a:r>
            <a:r>
              <a:rPr lang="en-US" sz="5500" dirty="0">
                <a:solidFill>
                  <a:srgbClr val="FF0000"/>
                </a:solidFill>
              </a:rPr>
              <a:t>played</a:t>
            </a:r>
            <a:r>
              <a:rPr lang="en-US" sz="5500" dirty="0"/>
              <a:t> rugby last summer</a:t>
            </a:r>
            <a:r>
              <a:rPr lang="en-US" sz="5500" dirty="0" smtClean="0"/>
              <a:t>. (Simple past)</a:t>
            </a:r>
            <a:endParaRPr lang="en-US" sz="5500" dirty="0"/>
          </a:p>
          <a:p>
            <a:r>
              <a:rPr lang="en-US" sz="5500" dirty="0" smtClean="0"/>
              <a:t>I </a:t>
            </a:r>
            <a:r>
              <a:rPr lang="en-US" sz="5500" dirty="0">
                <a:solidFill>
                  <a:srgbClr val="FF0000"/>
                </a:solidFill>
              </a:rPr>
              <a:t>eat</a:t>
            </a:r>
            <a:r>
              <a:rPr lang="en-US" sz="5500" dirty="0"/>
              <a:t> </a:t>
            </a:r>
            <a:r>
              <a:rPr lang="en-US" sz="5500" dirty="0" smtClean="0"/>
              <a:t>banana </a:t>
            </a:r>
            <a:r>
              <a:rPr lang="en-US" sz="5500" dirty="0"/>
              <a:t>every day</a:t>
            </a:r>
            <a:r>
              <a:rPr lang="en-US" sz="5500" dirty="0" smtClean="0"/>
              <a:t>. (Simple present)</a:t>
            </a:r>
          </a:p>
          <a:p>
            <a:pPr marL="0" indent="0">
              <a:buNone/>
            </a:pPr>
            <a:r>
              <a:rPr lang="en-IN" sz="5500" b="1" dirty="0" smtClean="0"/>
              <a:t>2) Continuous aspect: </a:t>
            </a:r>
          </a:p>
          <a:p>
            <a:pPr marL="0" indent="0">
              <a:buNone/>
            </a:pPr>
            <a:r>
              <a:rPr lang="en-US" sz="5500" dirty="0"/>
              <a:t>The continuous (or progressive) aspects are used to talk about continuing or ongoing actions</a:t>
            </a:r>
            <a:r>
              <a:rPr lang="en-US" sz="5500" dirty="0" smtClean="0"/>
              <a:t>.</a:t>
            </a:r>
          </a:p>
          <a:p>
            <a:pPr marL="0" indent="0">
              <a:buNone/>
            </a:pPr>
            <a:r>
              <a:rPr lang="en-US" sz="5500" dirty="0"/>
              <a:t>They are easy to identify as they use the present participle form of a verb ending in ‘-</a:t>
            </a:r>
            <a:r>
              <a:rPr lang="en-US" sz="5500" dirty="0" err="1"/>
              <a:t>ing</a:t>
            </a:r>
            <a:r>
              <a:rPr lang="en-US" sz="5500" dirty="0"/>
              <a:t>’. The auxiliary verb ‘be’ is used in its conjunctions ‘am, are, and is</a:t>
            </a:r>
            <a:r>
              <a:rPr lang="en-US" sz="5500" dirty="0" smtClean="0"/>
              <a:t>’.</a:t>
            </a:r>
          </a:p>
          <a:p>
            <a:pPr marL="0" indent="0">
              <a:buNone/>
            </a:pPr>
            <a:r>
              <a:rPr lang="en-US" sz="5500" dirty="0"/>
              <a:t>I </a:t>
            </a:r>
            <a:r>
              <a:rPr lang="en-US" sz="5500" dirty="0">
                <a:solidFill>
                  <a:srgbClr val="FF0000"/>
                </a:solidFill>
              </a:rPr>
              <a:t>was</a:t>
            </a:r>
            <a:r>
              <a:rPr lang="en-US" sz="5500" dirty="0"/>
              <a:t> </a:t>
            </a:r>
            <a:r>
              <a:rPr lang="en-US" sz="5500" dirty="0">
                <a:solidFill>
                  <a:srgbClr val="92D050"/>
                </a:solidFill>
              </a:rPr>
              <a:t>watching</a:t>
            </a:r>
            <a:r>
              <a:rPr lang="en-US" sz="5500" dirty="0"/>
              <a:t> TV when the power went out</a:t>
            </a:r>
            <a:r>
              <a:rPr lang="en-US" sz="5500" dirty="0" smtClean="0"/>
              <a:t>. (Past continuous)</a:t>
            </a:r>
            <a:endParaRPr lang="en-US" sz="5500" dirty="0"/>
          </a:p>
          <a:p>
            <a:pPr marL="0" indent="0">
              <a:buNone/>
            </a:pPr>
            <a:r>
              <a:rPr lang="en-US" sz="5500" dirty="0"/>
              <a:t>I </a:t>
            </a:r>
            <a:r>
              <a:rPr lang="en-US" sz="5500" dirty="0">
                <a:solidFill>
                  <a:srgbClr val="FF0000"/>
                </a:solidFill>
              </a:rPr>
              <a:t>am</a:t>
            </a:r>
            <a:r>
              <a:rPr lang="en-US" sz="5500" dirty="0"/>
              <a:t> </a:t>
            </a:r>
            <a:r>
              <a:rPr lang="en-US" sz="5500" dirty="0">
                <a:solidFill>
                  <a:srgbClr val="92D050"/>
                </a:solidFill>
              </a:rPr>
              <a:t>watching</a:t>
            </a:r>
            <a:r>
              <a:rPr lang="en-US" sz="5500" dirty="0"/>
              <a:t> a movie right now</a:t>
            </a:r>
            <a:r>
              <a:rPr lang="en-US" sz="5500" dirty="0" smtClean="0"/>
              <a:t>. (Present continuous)</a:t>
            </a:r>
            <a:endParaRPr lang="en-US" sz="5500" dirty="0"/>
          </a:p>
          <a:p>
            <a:pPr marL="0" indent="0">
              <a:buNone/>
            </a:pPr>
            <a:r>
              <a:rPr lang="en-US" sz="5500" dirty="0"/>
              <a:t>I </a:t>
            </a:r>
            <a:r>
              <a:rPr lang="en-US" sz="5500" dirty="0">
                <a:solidFill>
                  <a:srgbClr val="FF0000"/>
                </a:solidFill>
              </a:rPr>
              <a:t>will</a:t>
            </a:r>
            <a:r>
              <a:rPr lang="en-US" sz="5500" dirty="0"/>
              <a:t> </a:t>
            </a:r>
            <a:r>
              <a:rPr lang="en-US" sz="5500" dirty="0">
                <a:solidFill>
                  <a:srgbClr val="92D050"/>
                </a:solidFill>
              </a:rPr>
              <a:t>be sleeping </a:t>
            </a:r>
            <a:r>
              <a:rPr lang="en-US" sz="5500" dirty="0"/>
              <a:t>at 11 p.m. tonight</a:t>
            </a:r>
            <a:r>
              <a:rPr lang="en-US" sz="5500" dirty="0" smtClean="0"/>
              <a:t>. (Future continuous)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1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 of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3) Perfect aspect:</a:t>
            </a:r>
          </a:p>
          <a:p>
            <a:pPr marL="0" indent="0">
              <a:buNone/>
            </a:pPr>
            <a:r>
              <a:rPr lang="en-US" dirty="0"/>
              <a:t>Perfect aspects are used to express that an action is complete and finished, or “perfected” at a point of reference.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Perfect </a:t>
            </a:r>
            <a:r>
              <a:rPr lang="en-US" dirty="0"/>
              <a:t>forms are constructed with the auxiliary verb have in its conjugations ‘has, have, and had’ and are used before a verb in its past participle form.</a:t>
            </a:r>
            <a:endParaRPr lang="en-IN" b="1" dirty="0"/>
          </a:p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had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traveled</a:t>
            </a:r>
            <a:r>
              <a:rPr lang="en-US" dirty="0"/>
              <a:t> to many </a:t>
            </a:r>
            <a:r>
              <a:rPr lang="en-US" dirty="0" smtClean="0"/>
              <a:t>countries before I </a:t>
            </a:r>
            <a:r>
              <a:rPr lang="en-US" dirty="0" smtClean="0">
                <a:solidFill>
                  <a:srgbClr val="FF0000"/>
                </a:solidFill>
              </a:rPr>
              <a:t>got</a:t>
            </a:r>
            <a:r>
              <a:rPr lang="en-US" dirty="0" smtClean="0"/>
              <a:t> married. (Past perfect)</a:t>
            </a:r>
          </a:p>
          <a:p>
            <a:r>
              <a:rPr lang="en-US" dirty="0"/>
              <a:t>She </a:t>
            </a:r>
            <a:r>
              <a:rPr lang="en-US" dirty="0">
                <a:solidFill>
                  <a:srgbClr val="FF0000"/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played</a:t>
            </a:r>
            <a:r>
              <a:rPr lang="en-US" dirty="0"/>
              <a:t> the flute since she was eight</a:t>
            </a:r>
            <a:r>
              <a:rPr lang="en-US" dirty="0" smtClean="0"/>
              <a:t>. (Present perfect)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 of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4) Perfect </a:t>
            </a:r>
            <a:r>
              <a:rPr lang="en-IN" b="1" dirty="0"/>
              <a:t>continuous </a:t>
            </a:r>
            <a:r>
              <a:rPr lang="en-IN" b="1" dirty="0" smtClean="0"/>
              <a:t>aspects</a:t>
            </a:r>
          </a:p>
          <a:p>
            <a:pPr marL="0" indent="0">
              <a:buNone/>
            </a:pPr>
            <a:r>
              <a:rPr lang="en-US" dirty="0"/>
              <a:t>In general, perfect continuous (also called the perfect progressive) express the duration an action or activity had been/has been/will have been done and usually includes the adverbs for and since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had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been living </a:t>
            </a:r>
            <a:r>
              <a:rPr lang="en-US" dirty="0"/>
              <a:t>in New Zealand before I moved to Japan</a:t>
            </a:r>
            <a:r>
              <a:rPr lang="en-US" dirty="0" smtClean="0"/>
              <a:t>. (Past perfect continuous)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been living </a:t>
            </a:r>
            <a:r>
              <a:rPr lang="en-US" dirty="0"/>
              <a:t>in New Zealand for 30 years</a:t>
            </a:r>
            <a:r>
              <a:rPr lang="en-US" dirty="0" smtClean="0"/>
              <a:t>. (Present perfect continuous)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Tense + Aspect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Tense indicates the time of the action. </a:t>
            </a:r>
          </a:p>
          <a:p>
            <a:r>
              <a:rPr lang="en-US" dirty="0" smtClean="0"/>
              <a:t>Aspect refers flow of the time or  </a:t>
            </a:r>
            <a:r>
              <a:rPr lang="en-US" dirty="0"/>
              <a:t>how an event or action is to be viewed with respect to </a:t>
            </a:r>
            <a:r>
              <a:rPr lang="en-US" dirty="0" smtClean="0"/>
              <a:t>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Arif</a:t>
            </a:r>
            <a:r>
              <a:rPr lang="en-US" dirty="0" smtClean="0"/>
              <a:t> reached home on Sunday.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Arif</a:t>
            </a:r>
            <a:r>
              <a:rPr lang="en-US" dirty="0" smtClean="0"/>
              <a:t> has reached home in the morning.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Arif</a:t>
            </a:r>
            <a:r>
              <a:rPr lang="en-US" dirty="0" smtClean="0"/>
              <a:t> is reaching home on Sunday.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477</TotalTime>
  <Words>750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Tense &amp; Aspect</vt:lpstr>
      <vt:lpstr>What is time?</vt:lpstr>
      <vt:lpstr>What is tense?</vt:lpstr>
      <vt:lpstr>Two verb tenses </vt:lpstr>
      <vt:lpstr>Time is indicated in using two systems: Tense &amp; Aspect</vt:lpstr>
      <vt:lpstr>Four type of aspects</vt:lpstr>
      <vt:lpstr>Four type of aspects</vt:lpstr>
      <vt:lpstr>Four type of aspects</vt:lpstr>
      <vt:lpstr>Tense + Aspect</vt:lpstr>
      <vt:lpstr>Tense + Aspect</vt:lpstr>
      <vt:lpstr>Identify the subject and verb in the following sentences.</vt:lpstr>
      <vt:lpstr>Identify the subject and verb in the following sentences.</vt:lpstr>
      <vt:lpstr>Identify the subject and verb in the following sentences.</vt:lpstr>
      <vt:lpstr>Identify the subject and verb in the following sentences.</vt:lpstr>
      <vt:lpstr>Identify the subject and verb in the following sentences.</vt:lpstr>
      <vt:lpstr>Identify the subject and verb in the following sentences.</vt:lpstr>
      <vt:lpstr>Identify the subject and verb in the following sentences.</vt:lpstr>
      <vt:lpstr>Identify the subject and verb in the following sentences.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 &amp; Aspect</dc:title>
  <dc:creator>acer</dc:creator>
  <cp:lastModifiedBy>acer</cp:lastModifiedBy>
  <cp:revision>19</cp:revision>
  <dcterms:created xsi:type="dcterms:W3CDTF">2023-09-26T04:02:38Z</dcterms:created>
  <dcterms:modified xsi:type="dcterms:W3CDTF">2023-09-26T12:07:53Z</dcterms:modified>
</cp:coreProperties>
</file>