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6" r:id="rId2"/>
  </p:sldMasterIdLst>
  <p:sldIdLst>
    <p:sldId id="259" r:id="rId3"/>
    <p:sldId id="262" r:id="rId4"/>
    <p:sldId id="263" r:id="rId5"/>
    <p:sldId id="274" r:id="rId6"/>
    <p:sldId id="264" r:id="rId7"/>
    <p:sldId id="273" r:id="rId8"/>
    <p:sldId id="265" r:id="rId9"/>
    <p:sldId id="270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7"/>
    <a:srgbClr val="43B02A"/>
    <a:srgbClr val="007A33"/>
    <a:srgbClr val="8DC8E8"/>
    <a:srgbClr val="009CDE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7" autoAdjust="0"/>
    <p:restoredTop sz="50000" autoAdjust="0"/>
  </p:normalViewPr>
  <p:slideViewPr>
    <p:cSldViewPr snapToGrid="0" snapToObjects="1">
      <p:cViewPr varScale="1">
        <p:scale>
          <a:sx n="114" d="100"/>
          <a:sy n="114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96" y="268872"/>
            <a:ext cx="8168840" cy="460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0475" y="457200"/>
            <a:ext cx="4629150" cy="5411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04184"/>
            <a:ext cx="2949575" cy="3664803"/>
          </a:xfrm>
        </p:spPr>
        <p:txBody>
          <a:bodyPr/>
          <a:lstStyle>
            <a:lvl1pPr marL="0" indent="0">
              <a:buNone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2756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896" y="268873"/>
            <a:ext cx="8168840" cy="376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95" y="1002506"/>
            <a:ext cx="8168841" cy="5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069AA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896" y="268872"/>
            <a:ext cx="8168840" cy="462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95" y="1002506"/>
            <a:ext cx="8168841" cy="5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069AA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541" y="1245239"/>
            <a:ext cx="6440914" cy="1192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English verb except “(to) be” has five forms, which vary depending on whether the verb is regular (such as “type” and “text”) or irregular (such as “write”).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32882"/>
              </p:ext>
            </p:extLst>
          </p:nvPr>
        </p:nvGraphicFramePr>
        <p:xfrm>
          <a:off x="866163" y="3208325"/>
          <a:ext cx="7411671" cy="1981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6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infinitive/bare form</a:t>
                      </a:r>
                      <a:endParaRPr lang="en-US" sz="2000" dirty="0"/>
                    </a:p>
                  </a:txBody>
                  <a:tcP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(to)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(to) text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(to) write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present (-s)</a:t>
                      </a:r>
                      <a:endParaRPr lang="en-US" sz="2000" dirty="0"/>
                    </a:p>
                  </a:txBody>
                  <a:tcP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types 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texts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writes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present participle (-</a:t>
                      </a:r>
                      <a:r>
                        <a:rPr lang="en-US" sz="2000" dirty="0" err="1" smtClean="0"/>
                        <a:t>ing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typing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texting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writing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past (-</a:t>
                      </a:r>
                      <a:r>
                        <a:rPr lang="en-US" sz="2000" dirty="0" err="1" smtClean="0"/>
                        <a:t>ed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typed 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texted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wrote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past participle (-</a:t>
                      </a:r>
                      <a:r>
                        <a:rPr lang="en-US" sz="2000" dirty="0" err="1" smtClean="0"/>
                        <a:t>en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(have) typed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(have)</a:t>
                      </a:r>
                      <a:r>
                        <a:rPr lang="en-US" sz="2000" baseline="0" dirty="0" smtClean="0"/>
                        <a:t> texted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(have) written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38295" y="2519897"/>
            <a:ext cx="346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69AA"/>
                </a:solidFill>
              </a:rPr>
              <a:t>The Verb Forms</a:t>
            </a:r>
            <a:endParaRPr lang="en-US" sz="2800" dirty="0">
              <a:solidFill>
                <a:srgbClr val="0069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23840" y="470367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future perfect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345" y="1032490"/>
            <a:ext cx="7809941" cy="240637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/>
              <a:t>f</a:t>
            </a:r>
            <a:r>
              <a:rPr lang="en-US" sz="2200" b="1" dirty="0" smtClean="0"/>
              <a:t>or an action that will have been completed at a specific future time in relation to another specific time: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 smtClean="0"/>
              <a:t>By 2020, I </a:t>
            </a:r>
            <a:r>
              <a:rPr lang="en-US" sz="2200" u="sng" dirty="0" smtClean="0"/>
              <a:t>will have graduated </a:t>
            </a:r>
            <a:r>
              <a:rPr lang="en-US" sz="2200" dirty="0" smtClean="0"/>
              <a:t>from college.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6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26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51098" y="4133087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99056" y="470367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4525" y="4133087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18554" y="4133087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457" y="4703673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8292" y="3685075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5670" y="5331560"/>
            <a:ext cx="1616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248" y="3688649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4437" y="5331560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5288" y="4300615"/>
            <a:ext cx="20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ill have graduated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92181" y="473739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2020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2726" y="3686862"/>
            <a:ext cx="18316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Tense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521" y="1602352"/>
            <a:ext cx="5899590" cy="40376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English Tense = verb tense + aspect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4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present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29" y="1170756"/>
            <a:ext cx="7143174" cy="4761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n </a:t>
            </a:r>
            <a:r>
              <a:rPr lang="en-US" b="1" dirty="0"/>
              <a:t>universally true statements not limited to a particular time: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Sun </a:t>
            </a:r>
            <a:r>
              <a:rPr lang="en-US" u="sng" dirty="0"/>
              <a:t>is</a:t>
            </a:r>
            <a:r>
              <a:rPr lang="en-US" dirty="0"/>
              <a:t> ninety-three million miles from Earth.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n </a:t>
            </a:r>
            <a:r>
              <a:rPr lang="en-US" b="1" dirty="0"/>
              <a:t>definitions: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Hardware </a:t>
            </a:r>
            <a:r>
              <a:rPr lang="en-US" u="sng" dirty="0"/>
              <a:t>is</a:t>
            </a:r>
            <a:r>
              <a:rPr lang="en-US" dirty="0"/>
              <a:t> the physical system of a computer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n </a:t>
            </a:r>
            <a:r>
              <a:rPr lang="en-US" b="1" dirty="0"/>
              <a:t>statements about the content of literature and other published works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Hamlet </a:t>
            </a:r>
            <a:r>
              <a:rPr lang="en-US" u="sng" dirty="0" smtClean="0"/>
              <a:t>appears</a:t>
            </a:r>
            <a:r>
              <a:rPr lang="en-US" b="1" dirty="0" smtClean="0"/>
              <a:t> </a:t>
            </a:r>
            <a:r>
              <a:rPr lang="en-US" dirty="0"/>
              <a:t>extremely indecisive.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present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29" y="1368266"/>
            <a:ext cx="7143174" cy="1930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events that are currently happening: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</a:t>
            </a:r>
            <a:r>
              <a:rPr lang="en-US" u="sng" dirty="0" smtClean="0"/>
              <a:t>am</a:t>
            </a:r>
            <a:r>
              <a:rPr lang="en-US" dirty="0" smtClean="0"/>
              <a:t> really mad at Anthony.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Andrea </a:t>
            </a:r>
            <a:r>
              <a:rPr lang="en-US" u="sng" dirty="0" smtClean="0"/>
              <a:t>attends</a:t>
            </a:r>
            <a:r>
              <a:rPr lang="en-US" dirty="0" smtClean="0"/>
              <a:t> mass every week.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02942" y="3777167"/>
            <a:ext cx="7912133" cy="1959084"/>
            <a:chOff x="702942" y="3326631"/>
            <a:chExt cx="7912133" cy="195908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431792" y="3774643"/>
              <a:ext cx="0" cy="5705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79750" y="4345229"/>
              <a:ext cx="0" cy="5705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5219" y="3774643"/>
              <a:ext cx="0" cy="5705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04534" y="4345229"/>
              <a:ext cx="0" cy="5705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99248" y="3774643"/>
              <a:ext cx="0" cy="5705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5151" y="4345229"/>
              <a:ext cx="766632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48986" y="3326631"/>
              <a:ext cx="17656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9AA"/>
                  </a:solidFill>
                </a:rPr>
                <a:t>now/the present</a:t>
              </a:r>
              <a:endParaRPr lang="en-US" dirty="0">
                <a:solidFill>
                  <a:srgbClr val="0069AA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3420" y="3328418"/>
              <a:ext cx="1831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t</a:t>
              </a:r>
              <a:r>
                <a:rPr lang="en-US" dirty="0" smtClean="0">
                  <a:solidFill>
                    <a:srgbClr val="0069AA"/>
                  </a:solidFill>
                </a:rPr>
                <a:t>he distant future</a:t>
              </a:r>
              <a:endParaRPr lang="en-US" dirty="0">
                <a:solidFill>
                  <a:srgbClr val="0069AA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6364" y="4916383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t</a:t>
              </a:r>
              <a:r>
                <a:rPr lang="en-US" dirty="0" smtClean="0">
                  <a:solidFill>
                    <a:srgbClr val="0069AA"/>
                  </a:solidFill>
                </a:rPr>
                <a:t>he near future</a:t>
              </a:r>
              <a:endParaRPr lang="en-US" dirty="0">
                <a:solidFill>
                  <a:srgbClr val="0069AA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942" y="3330205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t</a:t>
              </a:r>
              <a:r>
                <a:rPr lang="en-US" dirty="0" smtClean="0">
                  <a:solidFill>
                    <a:srgbClr val="0069AA"/>
                  </a:solidFill>
                </a:rPr>
                <a:t>he distant past</a:t>
              </a:r>
              <a:endParaRPr lang="en-US" dirty="0">
                <a:solidFill>
                  <a:srgbClr val="0069AA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65131" y="4915815"/>
              <a:ext cx="1429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t</a:t>
              </a:r>
              <a:r>
                <a:rPr lang="en-US" dirty="0" smtClean="0">
                  <a:solidFill>
                    <a:srgbClr val="0069AA"/>
                  </a:solidFill>
                </a:rPr>
                <a:t>he near past</a:t>
              </a:r>
              <a:endParaRPr lang="en-US" dirty="0">
                <a:solidFill>
                  <a:srgbClr val="0069AA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6734" y="4781379"/>
            <a:ext cx="89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m,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attends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351098" y="4229970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99056" y="4800556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4525" y="4229970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3840" y="4800556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18554" y="4229970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457" y="4800556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8292" y="3781958"/>
            <a:ext cx="17656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2726" y="3783745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248" y="3785532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4437" y="5420883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present infinitive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525" y="1081472"/>
            <a:ext cx="6865581" cy="2414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verbs that point to the future: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I </a:t>
            </a:r>
            <a:r>
              <a:rPr lang="en-US" sz="2800" u="sng" dirty="0" smtClean="0"/>
              <a:t>hope</a:t>
            </a:r>
            <a:r>
              <a:rPr lang="en-US" sz="2800" dirty="0" smtClean="0"/>
              <a:t> </a:t>
            </a:r>
            <a:r>
              <a:rPr lang="en-US" sz="2800" u="sng" dirty="0" smtClean="0"/>
              <a:t>to complete</a:t>
            </a:r>
            <a:r>
              <a:rPr lang="en-US" sz="2800" dirty="0" smtClean="0"/>
              <a:t> my degree by the time we get married.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She </a:t>
            </a:r>
            <a:r>
              <a:rPr lang="en-US" sz="2800" u="sng" dirty="0" smtClean="0"/>
              <a:t>planned</a:t>
            </a:r>
            <a:r>
              <a:rPr lang="en-US" sz="2800" dirty="0" smtClean="0"/>
              <a:t> </a:t>
            </a:r>
            <a:r>
              <a:rPr lang="en-US" sz="2800" u="sng" dirty="0" smtClean="0"/>
              <a:t>to earn</a:t>
            </a:r>
            <a:r>
              <a:rPr lang="en-US" sz="2800" dirty="0" smtClean="0"/>
              <a:t> an MBA by the end of the year.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9460" y="484672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hope,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plan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7530" y="4104484"/>
            <a:ext cx="13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 complete,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 earn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5670" y="5420883"/>
            <a:ext cx="1616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31792" y="438485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9750" y="495543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5219" y="438485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04534" y="495543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9248" y="438485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5151" y="4955439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8986" y="3936841"/>
            <a:ext cx="17656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420" y="3938628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4598" y="5601132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42" y="3940415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present perfect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524" y="1178703"/>
            <a:ext cx="6865581" cy="2538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an action that began in the past but continues into the present or the future: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I </a:t>
            </a:r>
            <a:r>
              <a:rPr lang="en-US" sz="2800" u="sng" dirty="0" smtClean="0"/>
              <a:t>have</a:t>
            </a:r>
            <a:r>
              <a:rPr lang="en-US" sz="2800" dirty="0" smtClean="0"/>
              <a:t> </a:t>
            </a:r>
            <a:r>
              <a:rPr lang="en-US" sz="2800" u="sng" dirty="0" smtClean="0"/>
              <a:t>lived</a:t>
            </a:r>
            <a:r>
              <a:rPr lang="en-US" sz="2800" dirty="0" smtClean="0"/>
              <a:t> in Pensacola all my life.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She </a:t>
            </a:r>
            <a:r>
              <a:rPr lang="en-US" sz="2800" u="sng" dirty="0" smtClean="0"/>
              <a:t>has</a:t>
            </a:r>
            <a:r>
              <a:rPr lang="en-US" sz="2800" dirty="0" smtClean="0"/>
              <a:t> </a:t>
            </a:r>
            <a:r>
              <a:rPr lang="en-US" sz="2800" u="sng" dirty="0" smtClean="0"/>
              <a:t>lived</a:t>
            </a:r>
            <a:r>
              <a:rPr lang="en-US" sz="2800" dirty="0" smtClean="0"/>
              <a:t> in Pensacola all her life.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02187" y="4511000"/>
            <a:ext cx="11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ave lived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131" y="5601132"/>
            <a:ext cx="14292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298764" y="4543867"/>
            <a:ext cx="2590227" cy="336465"/>
          </a:xfrm>
          <a:prstGeom prst="rightArrow">
            <a:avLst>
              <a:gd name="adj1" fmla="val 65957"/>
              <a:gd name="adj2" fmla="val 174811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past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22" y="1229277"/>
            <a:ext cx="6331187" cy="151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an earlier action: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Marvin </a:t>
            </a:r>
            <a:r>
              <a:rPr lang="en-US" sz="2800" u="sng" dirty="0" smtClean="0"/>
              <a:t>bought</a:t>
            </a:r>
            <a:r>
              <a:rPr lang="en-US" sz="2800" dirty="0" smtClean="0"/>
              <a:t> the car.</a:t>
            </a:r>
          </a:p>
          <a:p>
            <a:pPr marL="914400" lvl="2" indent="0">
              <a:buNone/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31792" y="377464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9750" y="434522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5219" y="377464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04534" y="434522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9248" y="377464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5151" y="4345229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8986" y="3326631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420" y="3328418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4598" y="4972966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42" y="3330205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1842" y="3917209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bought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131" y="4974503"/>
            <a:ext cx="14292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79750" y="4793241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past perfect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22" y="1229276"/>
            <a:ext cx="6331187" cy="231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an earlier action that is mentioned after a later action: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Marvin </a:t>
            </a:r>
            <a:r>
              <a:rPr lang="en-US" sz="2800" u="sng" dirty="0" smtClean="0"/>
              <a:t>bought</a:t>
            </a:r>
            <a:r>
              <a:rPr lang="en-US" sz="2800" dirty="0" smtClean="0"/>
              <a:t> the car that he </a:t>
            </a:r>
            <a:r>
              <a:rPr lang="en-US" sz="2800" u="sng" dirty="0" smtClean="0"/>
              <a:t>had</a:t>
            </a:r>
            <a:r>
              <a:rPr lang="en-US" sz="2800" dirty="0" smtClean="0"/>
              <a:t> </a:t>
            </a:r>
            <a:r>
              <a:rPr lang="en-US" sz="2800" u="sng" dirty="0" smtClean="0"/>
              <a:t>seen</a:t>
            </a:r>
            <a:r>
              <a:rPr lang="en-US" sz="2800" dirty="0" smtClean="0"/>
              <a:t> advertised online.</a:t>
            </a:r>
          </a:p>
          <a:p>
            <a:pPr marL="914400" lvl="2" indent="0">
              <a:buNone/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31792" y="4222655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5219" y="4222655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04534" y="4793241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9248" y="4222655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5151" y="4793241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8986" y="3774643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420" y="3776430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6364" y="5422914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131" y="5422914"/>
            <a:ext cx="14292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42" y="3778217"/>
            <a:ext cx="1644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1845" y="4381250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bought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8090" y="4793241"/>
            <a:ext cx="10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ad seen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104534" y="452810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future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35" y="1515465"/>
            <a:ext cx="6439760" cy="184310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</a:t>
            </a:r>
            <a:r>
              <a:rPr lang="en-US" b="1" dirty="0" smtClean="0"/>
              <a:t>or an action that will be completed: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 smtClean="0"/>
              <a:t>I </a:t>
            </a:r>
            <a:r>
              <a:rPr lang="en-US" sz="2800" u="sng" dirty="0" smtClean="0"/>
              <a:t>will</a:t>
            </a:r>
            <a:r>
              <a:rPr lang="en-US" sz="2800" dirty="0" smtClean="0"/>
              <a:t> </a:t>
            </a:r>
            <a:r>
              <a:rPr lang="en-US" sz="2800" u="sng" dirty="0" smtClean="0"/>
              <a:t>graduate</a:t>
            </a:r>
            <a:r>
              <a:rPr lang="en-US" sz="2800" dirty="0" smtClean="0"/>
              <a:t> from college.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31792" y="395752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9750" y="4528109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5219" y="395752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9248" y="3957523"/>
            <a:ext cx="0" cy="57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5151" y="4528109"/>
            <a:ext cx="76663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8986" y="3509511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AA"/>
                </a:solidFill>
              </a:rPr>
              <a:t>now/the present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420" y="3511298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6364" y="5155997"/>
            <a:ext cx="1616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future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42" y="3513085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distant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131" y="5155997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AA"/>
                </a:solidFill>
              </a:rPr>
              <a:t>t</a:t>
            </a:r>
            <a:r>
              <a:rPr lang="en-US" dirty="0" smtClean="0">
                <a:solidFill>
                  <a:srgbClr val="0069AA"/>
                </a:solidFill>
              </a:rPr>
              <a:t>he near past</a:t>
            </a:r>
            <a:endParaRPr lang="en-US" dirty="0">
              <a:solidFill>
                <a:srgbClr val="0069A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5336" y="4146556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ill graduate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458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Custom Design</vt:lpstr>
      <vt:lpstr>1_Custom Design</vt:lpstr>
      <vt:lpstr>Verb Forms</vt:lpstr>
      <vt:lpstr>Tense in English</vt:lpstr>
      <vt:lpstr>Use present tense</vt:lpstr>
      <vt:lpstr>Use present tense</vt:lpstr>
      <vt:lpstr>Use present infinitive</vt:lpstr>
      <vt:lpstr>Use present perfect tense</vt:lpstr>
      <vt:lpstr>Use past tense</vt:lpstr>
      <vt:lpstr>Use past perfect tense</vt:lpstr>
      <vt:lpstr>Use future tense</vt:lpstr>
      <vt:lpstr>Use future perfect tense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acer</cp:lastModifiedBy>
  <cp:revision>39</cp:revision>
  <dcterms:created xsi:type="dcterms:W3CDTF">2016-08-03T17:54:22Z</dcterms:created>
  <dcterms:modified xsi:type="dcterms:W3CDTF">2023-09-26T11:40:19Z</dcterms:modified>
</cp:coreProperties>
</file>