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9FD37-1A8A-4F42-98B8-77393D43D7B8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67B35-D9BE-4DB1-B029-21E53F64A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6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67B35-D9BE-4DB1-B029-21E53F64A74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5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083C-36B1-7BF7-DDD6-204FF015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60884-37F8-98FC-8B28-7B7D5757C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EB2C-21A7-2880-7A04-D221BE14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2EBB-3C9F-E58A-3756-DD8F3CDC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8A88-A901-D854-49DB-23401967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3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C7D0-28C1-6249-E70A-7EA7445E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E4DA4-AAA6-A645-BD7E-4DECFAF3B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7813-C370-957F-5A83-34F4750C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EC48-323B-7336-0B40-B5C74F6C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A646-0086-410F-0090-EEF026FE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6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29BD1-034F-F362-9878-1065482D5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6869C-7FC7-215C-2993-D4BAC46E7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A481-E76D-1583-DB12-5201EF29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B7C19-4F1E-BAA6-D017-BDEF3A73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02C1-BFDF-DBCE-6C56-1001BD58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5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C196-142F-83B1-2B28-2CB23B47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8A74-D2F0-2F14-510A-31780831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9E968-08D1-45BC-B8E7-347CCAA8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3E7A-8334-873C-68FA-0CA730E8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824F-D41C-6792-324A-2BB6B858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4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B079-0424-2D5B-FE73-908104CD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7B72-2C73-760C-EA36-800507A4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ADF91-80ED-BD3D-1489-E12FDE54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63EF-A9D5-78F5-FA29-468E0A1C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4EFA-3A0E-B75E-E77E-43EE52FC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1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9B8D-51D5-94C0-0CFE-4151642A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DB15-F940-2B4F-20CE-00CFC9E25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8E086-78C7-B932-09A2-614DD54B2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78C22-491B-4370-068D-8461A7F9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DEE8-1CCF-1332-65FA-ADD04CB0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3BFD2-BE06-2C19-948D-F93C0B98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2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DCD7-BEAE-1CBE-84E9-48813EB2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ACF8A-A8C2-41F0-ED5F-70693E22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47941-551B-E266-00A2-CBCF8812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BD6C1-EEFE-1F27-5275-E125030EF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F53F5-DCA9-1CA8-5BEF-EFA854688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0C1E8-EEB1-6567-B1E1-01738AF9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A1220-C8F1-2C92-1708-43EC49EB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C7EB1-8E6A-B104-0545-323F498E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2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09E8-5480-0BD1-A226-97C7F1BA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9D385-CF2E-647A-C306-5BA2660F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5A1C-B9DD-30D5-2F4F-B7B58EEF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4E78F-7B27-3A97-5659-C64C766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2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62D48-B0CC-4BA7-4D82-6458DD09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6838D-C1F3-A8C4-8F44-FDAB266B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B5F89-5FD0-B76E-3C7D-94089D7A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BCA2-3565-521C-1A67-F376D1C2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ACED-50D6-4000-3BBE-1FAD1A93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E4509-1DF7-ACE8-E73E-0D9019CF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1DBB2-E094-7010-3250-8E65F660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0E253-544E-2DCA-04CB-247C9AD5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32D1-7CCF-CED7-5B95-5DC3E6CE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35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78A2-4CB6-4A63-BCA9-5340AC56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BD02E-4E57-B6A9-03E7-07074D254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1DD27-73FB-BD52-DE1E-9A7E4832B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7D1F-D95C-2EEE-8CF3-BFC2CE48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F65AD-44AB-F6B6-D3BE-BA808936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3C3C4-D5D5-2417-D87B-6B8C8704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7AFF2-34B9-4EFE-8526-36E44043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2723B-AC18-70E3-2F22-3834C982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6E428-01CF-344B-515E-CCC370331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55DC-278A-48C5-8F0E-35F87446EA2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C0DD-6CDD-8A2A-0415-0117ABB9A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2E8F-7FE3-56C9-8D35-19DA008B8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EF20-15E6-44FE-85AB-16C9F0CC0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9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4831-42DF-1009-527B-731C46A31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  ( CS1004)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0CA9B-D8D3-9A58-1637-16699A9BF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Jagadeesh Kakarla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33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7483-C003-1A11-7173-23A0D609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94A3-C96A-B24D-772E-9F338BEA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List:</a:t>
            </a:r>
          </a:p>
          <a:p>
            <a:pPr lvl="1"/>
            <a:r>
              <a:rPr lang="en-US" dirty="0"/>
              <a:t>A linked list is a linear data structure in which elements, called nodes, are connected together via pointers or references.</a:t>
            </a:r>
          </a:p>
          <a:p>
            <a:pPr lvl="1"/>
            <a:r>
              <a:rPr lang="en-US" dirty="0"/>
              <a:t>Unlike arrays where elements are stored in contiguous memory locations, linked lists allow for dynamic memory allocation and more flexible insertion and deletion of elements.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Types of Linked Lists:</a:t>
            </a:r>
          </a:p>
          <a:p>
            <a:pPr lvl="1"/>
            <a:r>
              <a:rPr lang="en-US" dirty="0"/>
              <a:t>Single Linked List</a:t>
            </a:r>
          </a:p>
          <a:p>
            <a:pPr lvl="1"/>
            <a:r>
              <a:rPr lang="en-US" dirty="0"/>
              <a:t>Double Linked List</a:t>
            </a:r>
          </a:p>
          <a:p>
            <a:pPr lvl="1"/>
            <a:r>
              <a:rPr lang="en-US" dirty="0"/>
              <a:t>Circular Linked List</a:t>
            </a:r>
          </a:p>
          <a:p>
            <a:pPr lvl="2"/>
            <a:r>
              <a:rPr lang="en-US" dirty="0"/>
              <a:t>Circular Single Linked List</a:t>
            </a:r>
          </a:p>
          <a:p>
            <a:pPr lvl="2"/>
            <a:r>
              <a:rPr lang="en-US" dirty="0"/>
              <a:t>Circular Double Linked list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92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16EA-4C7E-15E4-31F3-82D6245D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759B-965B-7F1A-E1A2-03A99098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singly linked list</a:t>
            </a:r>
            <a:r>
              <a:rPr lang="en-US" dirty="0"/>
              <a:t> is a linear data structure in which the elements are not stored in contiguous memory locations and each element is connected only to its next element using a pointer.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D4106-5223-2D64-A042-AF626AA47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02" y="3319168"/>
            <a:ext cx="9348306" cy="254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2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8BA1-6B22-6923-C098-15A3C7FB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C4FE-3488-4FE0-C9C7-E48BB1787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doubly linked list</a:t>
            </a:r>
            <a:r>
              <a:rPr lang="en-US" dirty="0"/>
              <a:t> (DLL) is a special type of linked list in which each node contains a pointer to the previous node as well as the next node of the linked list.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79DA1-3BA0-864D-E250-7F491A2F3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4" y="3532632"/>
            <a:ext cx="11090174" cy="22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6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9DE0-3796-6A89-D8FC-55D67A76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E01C-B282-81E9-25B1-A8C0892D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circular linked list</a:t>
            </a:r>
            <a:r>
              <a:rPr lang="en-US" dirty="0"/>
              <a:t> is a linked list where all nodes are connected to form a circle. In a circular linked list, the first node and the last node are connected to each other which forms a </a:t>
            </a:r>
            <a:r>
              <a:rPr lang="en-US"/>
              <a:t>circle.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F2117-0FC9-74E0-3D25-9D83F74A3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38" y="4074047"/>
            <a:ext cx="10497698" cy="182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0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5431-3A97-1274-C0B4-94A87BD0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Table for the Course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26DF-37D6-7862-152C-7407F189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1004 -   F slot </a:t>
            </a:r>
          </a:p>
          <a:p>
            <a:pPr lvl="1"/>
            <a:r>
              <a:rPr lang="en-US" dirty="0"/>
              <a:t>Monday :         </a:t>
            </a:r>
            <a:r>
              <a:rPr lang="en-US" b="1" dirty="0">
                <a:solidFill>
                  <a:srgbClr val="FF0000"/>
                </a:solidFill>
              </a:rPr>
              <a:t>9 – 9:50</a:t>
            </a:r>
          </a:p>
          <a:p>
            <a:pPr lvl="1"/>
            <a:r>
              <a:rPr lang="en-US" dirty="0"/>
              <a:t>Wednesday : </a:t>
            </a:r>
            <a:r>
              <a:rPr lang="en-US" b="1" dirty="0">
                <a:solidFill>
                  <a:srgbClr val="FF0000"/>
                </a:solidFill>
              </a:rPr>
              <a:t>10 – 10:50</a:t>
            </a:r>
          </a:p>
          <a:p>
            <a:pPr lvl="1"/>
            <a:r>
              <a:rPr lang="en-US" dirty="0"/>
              <a:t>Friday :          </a:t>
            </a:r>
            <a:r>
              <a:rPr lang="en-US" b="1" dirty="0">
                <a:solidFill>
                  <a:srgbClr val="FF0000"/>
                </a:solidFill>
              </a:rPr>
              <a:t>11 – 11:50</a:t>
            </a:r>
          </a:p>
          <a:p>
            <a:r>
              <a:rPr lang="en-US" dirty="0"/>
              <a:t>CS 1005 – K and X4 slot </a:t>
            </a:r>
          </a:p>
          <a:p>
            <a:pPr lvl="1"/>
            <a:r>
              <a:rPr lang="en-US" dirty="0"/>
              <a:t>Thursday : </a:t>
            </a:r>
            <a:r>
              <a:rPr lang="en-US" b="1" dirty="0">
                <a:solidFill>
                  <a:srgbClr val="FF0000"/>
                </a:solidFill>
              </a:rPr>
              <a:t>2 to 6 PM</a:t>
            </a:r>
          </a:p>
          <a:p>
            <a:pPr lvl="1"/>
            <a:r>
              <a:rPr lang="en-US" dirty="0"/>
              <a:t>CS + CS-DD (Until 1020)  - L 509</a:t>
            </a:r>
          </a:p>
          <a:p>
            <a:pPr lvl="1"/>
            <a:r>
              <a:rPr lang="en-US" dirty="0"/>
              <a:t>CD-DD (From 1021 to 61) + CS-AI – L 512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40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88AA-C4D6-9E6A-537B-F551500B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Content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9FA9-3CEE-329B-5105-FA55AED7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b="0" i="0" u="none" strike="noStrike" baseline="0" dirty="0">
              <a:latin typeface="Century Schoolbook" panose="020406040505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Review of elementary data structures – time and space complexity – step count method based computation – asymptotic analysis and bounds – big oh, little oh, omega, theta notation</a:t>
            </a:r>
            <a:endParaRPr lang="en-IN" b="0" i="0" u="none" strike="noStrike" baseline="0" dirty="0">
              <a:latin typeface="Century Schoolbook" panose="020406040505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Analysis using recurrence relations – solving recurrence relations through guess method, recurrence tree method, master‘s theorem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3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AC7B-65C5-19DB-AA7B-EB4F8143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EEE4B-5497-62D2-05E1-6FDA3BF9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sz="1800" b="0" i="0" u="none" strike="noStrike" baseline="0" dirty="0">
              <a:latin typeface="Century Schoolbook" panose="02040604050505020304" pitchFamily="18" charset="0"/>
            </a:endParaRP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Analysis of sorting/searching algorithms - Incremental Design - insertion sort, Decremental Design, Divide and Conquer- merge sort, quicksort – comparison/ non-comparison based sorting algorithms on restricted inputs –counting, radix sorting - discussion on inputs with best/worst case complexities</a:t>
            </a:r>
            <a:endParaRPr lang="en-IN" sz="18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IN" sz="1800" b="0" i="0" u="none" strike="noStrike" baseline="0" dirty="0">
              <a:latin typeface="Century Schoolbook" panose="020406040505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entury Schoolbook" panose="02040604050505020304" pitchFamily="18" charset="0"/>
              </a:rPr>
              <a:t>Binary Trees - Tree representation, traversal, Introduction to expression trees: traversal vs post/pre/infix notation. Recursive traversal and other tree parameters (depth, height, number of nodes etc.)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10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0235-F2EE-83C5-F677-C35AED9F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579A-1279-DB99-9BCF-0B8F9563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sz="1800" b="0" i="0" u="none" strike="noStrike" baseline="0" dirty="0">
              <a:latin typeface="Century Schoolbook" panose="020406040505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Dictionary: Binary search trees, balanced binary search trees - AVL Trees </a:t>
            </a:r>
          </a:p>
          <a:p>
            <a:endParaRPr lang="en-IN" sz="1800" b="0" i="0" u="none" strike="noStrike" baseline="0" dirty="0">
              <a:latin typeface="Century Schoolbook" panose="020406040505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Schoolbook" panose="02040604050505020304" pitchFamily="18" charset="0"/>
              </a:rPr>
              <a:t>Hashing - collisions, open and closed hashing, properties of good hash functions. </a:t>
            </a:r>
          </a:p>
          <a:p>
            <a:endParaRPr lang="en-IN" sz="1800" b="0" i="0" u="none" strike="noStrike" baseline="0" dirty="0">
              <a:latin typeface="Century Schoolbook" panose="020406040505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Schoolbook" panose="02040604050505020304" pitchFamily="18" charset="0"/>
              </a:rPr>
              <a:t>Priority queues: Binary heaps with application to in-place sorting</a:t>
            </a:r>
          </a:p>
          <a:p>
            <a:r>
              <a:rPr lang="en-US" dirty="0">
                <a:solidFill>
                  <a:srgbClr val="000000"/>
                </a:solidFill>
                <a:latin typeface="Century Schoolbook" panose="02040604050505020304" pitchFamily="18" charset="0"/>
              </a:rPr>
              <a:t>Graphs: Representations (Matrix and Adjacency List), basic traversal such as BFS, DFS with complexity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75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E77B-0EDC-E60D-5505-FFF50109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Reading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18D7-FC1B-F8BD-32FF-1503D87B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0" i="0" u="none" strike="noStrike" baseline="0" dirty="0">
              <a:latin typeface="Century Schoolbook" panose="020406040505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M.A. Weiss, Data Structures and Algorithm Analysis in C, Pearson, 2ndedition, 2002.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2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F2DC-CB3D-4BB1-8E43-E4ECF335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Marks distribution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5D85-9E3A-FD7A-DCC9-285C8B5F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1004</a:t>
            </a:r>
          </a:p>
          <a:p>
            <a:pPr lvl="1"/>
            <a:r>
              <a:rPr lang="en-US" dirty="0"/>
              <a:t>Grading – Relative Grading with Pass Marks</a:t>
            </a:r>
            <a:r>
              <a:rPr lang="en-US" b="1" dirty="0">
                <a:solidFill>
                  <a:srgbClr val="FF0000"/>
                </a:solidFill>
              </a:rPr>
              <a:t> 35 </a:t>
            </a:r>
          </a:p>
          <a:p>
            <a:pPr lvl="1"/>
            <a:r>
              <a:rPr lang="en-US" dirty="0"/>
              <a:t>Continuous Evaluation : </a:t>
            </a:r>
            <a:r>
              <a:rPr lang="en-US" b="1" dirty="0">
                <a:solidFill>
                  <a:srgbClr val="FF0000"/>
                </a:solidFill>
              </a:rPr>
              <a:t>25 Marks ( Assignment 10, Quiz 15 Marks)</a:t>
            </a:r>
          </a:p>
          <a:p>
            <a:pPr lvl="1"/>
            <a:r>
              <a:rPr lang="en-US" dirty="0"/>
              <a:t>Mid semester Exam:  </a:t>
            </a:r>
            <a:r>
              <a:rPr lang="en-US" b="1" dirty="0">
                <a:solidFill>
                  <a:srgbClr val="FF0000"/>
                </a:solidFill>
              </a:rPr>
              <a:t>25 Marks</a:t>
            </a:r>
          </a:p>
          <a:p>
            <a:pPr lvl="1"/>
            <a:r>
              <a:rPr lang="en-US" dirty="0"/>
              <a:t>End semester Exam: </a:t>
            </a:r>
            <a:r>
              <a:rPr lang="en-US" b="1" dirty="0">
                <a:solidFill>
                  <a:srgbClr val="FF0000"/>
                </a:solidFill>
              </a:rPr>
              <a:t>50 Marks  </a:t>
            </a:r>
            <a:endParaRPr lang="en-US" dirty="0"/>
          </a:p>
          <a:p>
            <a:r>
              <a:rPr lang="en-US" dirty="0"/>
              <a:t>CS 1005</a:t>
            </a:r>
          </a:p>
          <a:p>
            <a:pPr lvl="1"/>
            <a:r>
              <a:rPr lang="en-US" dirty="0"/>
              <a:t>Grading – Relative Grading with Pass Marks</a:t>
            </a:r>
            <a:r>
              <a:rPr lang="en-US" b="1" dirty="0">
                <a:solidFill>
                  <a:srgbClr val="FF0000"/>
                </a:solidFill>
              </a:rPr>
              <a:t> 35 </a:t>
            </a:r>
          </a:p>
          <a:p>
            <a:pPr lvl="1"/>
            <a:r>
              <a:rPr lang="en-US" dirty="0"/>
              <a:t>Continuous Evaluation : </a:t>
            </a:r>
            <a:r>
              <a:rPr lang="en-US" b="1" dirty="0">
                <a:solidFill>
                  <a:srgbClr val="FF0000"/>
                </a:solidFill>
              </a:rPr>
              <a:t>25 Marks ( Daily Lab Evaluation)</a:t>
            </a:r>
          </a:p>
          <a:p>
            <a:pPr lvl="1"/>
            <a:r>
              <a:rPr lang="en-US" dirty="0"/>
              <a:t>Mid semester Exam:  </a:t>
            </a:r>
            <a:r>
              <a:rPr lang="en-US" b="1" dirty="0">
                <a:solidFill>
                  <a:srgbClr val="FF0000"/>
                </a:solidFill>
              </a:rPr>
              <a:t>25 Marks</a:t>
            </a:r>
          </a:p>
          <a:p>
            <a:pPr lvl="1"/>
            <a:r>
              <a:rPr lang="en-US" dirty="0"/>
              <a:t>End semester Exam: </a:t>
            </a:r>
            <a:r>
              <a:rPr lang="en-US" b="1" dirty="0">
                <a:solidFill>
                  <a:srgbClr val="FF0000"/>
                </a:solidFill>
              </a:rPr>
              <a:t>50 Marks  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9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172D-57FC-9F14-A0CD-479CD52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entury Schoolbook" panose="02040604050505020304" pitchFamily="18" charset="0"/>
              </a:rPr>
              <a:t>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lementary data 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C4F9-3CD0-96B8-356F-9CC15E1B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 is a way of organizing and storing data in a computer's memory or in external storage devices.</a:t>
            </a:r>
          </a:p>
          <a:p>
            <a:r>
              <a:rPr lang="en-US" dirty="0"/>
              <a:t>It defines a particular arrangement and organization of data elements to facilitate operations such as insertion, retrieval, and manipulation of data.</a:t>
            </a:r>
          </a:p>
          <a:p>
            <a:r>
              <a:rPr lang="en-US" dirty="0">
                <a:solidFill>
                  <a:srgbClr val="FF0000"/>
                </a:solidFill>
              </a:rPr>
              <a:t>What is Linear Data Structure:</a:t>
            </a:r>
          </a:p>
          <a:p>
            <a:pPr lvl="1"/>
            <a:r>
              <a:rPr lang="en-IN" dirty="0"/>
              <a:t>A linear data structure is known as </a:t>
            </a:r>
            <a:r>
              <a:rPr lang="en-IN" b="1" dirty="0"/>
              <a:t>a data structure that allows data elements to be arranged in a sequential or linear fashion</a:t>
            </a:r>
            <a:r>
              <a:rPr lang="en-IN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Each element is attached with its next and previous adjacent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0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C3A1-0763-3B58-7A74-02DEA9F4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02F1-D9EB-016F-F6EE-51C667E3B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Non Linear Data Structure: </a:t>
            </a:r>
          </a:p>
          <a:p>
            <a:pPr lvl="1"/>
            <a:r>
              <a:rPr lang="en-US" dirty="0"/>
              <a:t>Data structures where data elements are not arranged sequentially or linearly are called </a:t>
            </a:r>
            <a:r>
              <a:rPr lang="en-US" b="1" dirty="0"/>
              <a:t>non-linear data structures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a non-linear data structure, single level is not involved. Therefore, we can’t traverse all the elements in single run only.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FA4A7-D60D-3C57-0BCE-AA009332A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99" y="3767726"/>
            <a:ext cx="6486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6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696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Office Theme</vt:lpstr>
      <vt:lpstr>Data Structures and Algorithms  ( CS1004)</vt:lpstr>
      <vt:lpstr>Time Table for the Course</vt:lpstr>
      <vt:lpstr>Course Content </vt:lpstr>
      <vt:lpstr>PowerPoint Presentation</vt:lpstr>
      <vt:lpstr>PowerPoint Presentation</vt:lpstr>
      <vt:lpstr>Essential Reading</vt:lpstr>
      <vt:lpstr>Grading and Marks distribution </vt:lpstr>
      <vt:lpstr>Elementary data structures</vt:lpstr>
      <vt:lpstr>PowerPoint Presentation</vt:lpstr>
      <vt:lpstr>PowerPoint Presentation</vt:lpstr>
      <vt:lpstr>Single Linked List</vt:lpstr>
      <vt:lpstr>Double Linked List</vt:lpstr>
      <vt:lpstr>Circular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dc:creator>iiitdm-33@hotmail.com</dc:creator>
  <cp:lastModifiedBy>iiitdm-33@hotmail.com</cp:lastModifiedBy>
  <cp:revision>42</cp:revision>
  <dcterms:created xsi:type="dcterms:W3CDTF">2024-01-17T01:12:58Z</dcterms:created>
  <dcterms:modified xsi:type="dcterms:W3CDTF">2024-01-17T02:30:27Z</dcterms:modified>
</cp:coreProperties>
</file>