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6" r:id="rId11"/>
    <p:sldId id="284" r:id="rId12"/>
    <p:sldId id="287" r:id="rId13"/>
    <p:sldId id="288" r:id="rId14"/>
    <p:sldId id="285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E25B-CADA-080E-1F85-764576137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C5AC8-7839-AF22-4A99-04C50009A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6383-3132-4D56-627A-CA2C9232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F52A-656E-77C5-77B4-AF86DA65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97B4-C39C-A7CC-E6A6-3B69DA00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F724-B841-D0B5-CEBF-E534BB87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CB14A-B890-B00F-0B50-331C96DD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6077-6E3B-8288-2F3F-D03B7CF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1731-B4BE-4F7F-C819-7D46F51D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B7A3-4887-E4D6-9763-4E307A54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7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61FF5-1E0C-E323-92B6-03C494294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68284-B43B-C013-398D-41E44A7C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EF5B-10FE-3BF7-4435-1F1578FC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EFD7-89BA-99B8-13C0-B231B585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2A25-CC68-6DE5-4F61-85594B67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299E-67E4-9D68-A0C6-0FF37144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988F-6EFC-704D-D4AA-D32D64A1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F627-1315-70CF-16BA-0AFF8DD4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6582-C47E-D6BC-D585-34833642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64C7-B671-6BDC-1730-3CF396D0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6DDC-E692-E1E5-343E-ED31CCD4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97D88-7D17-04F1-7B5C-8F39DDBB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8EEA8-1ECF-6B9D-8FB0-8D1BBB2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99FE-B965-7A4D-1E20-1D4098AD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5573-4692-4583-A067-C5363A2D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3EA1-E86B-0E21-AF14-9A913D0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CC69-E7BD-9A78-D9A0-4B3F413D3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45C7-2874-9208-FF30-F604FAEB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704A8-6668-A97F-E298-DEC079FE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731C-F045-D3BF-8476-52C66450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D964-34DD-FDA3-CE87-F589D4A9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8741-3ADD-3C04-B91A-25D66447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9673-D55C-3BE9-1CB5-2C4D82AE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7ED8D-9635-9D8F-A35D-E084EE1F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D1954-F9AA-D142-10B8-FA130551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B41F2-B103-5623-3D39-AD39B1A6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1E0BD-BD52-5A38-4F9F-FE6F6491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2D171-FB1B-2C85-3C33-FE3D6B81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45BCD-3990-569B-CBA2-1F91ACF4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D076-65CC-DC4B-6363-C2347346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AECD6-E611-0A0F-3FF7-F0548249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8844-4053-EF16-F94A-D312535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634B4-953F-C24D-D98C-A6C3B3B2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37B3C-B043-5B19-F821-C10068AA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3E1D-DA51-00DC-FDF7-A3A7D1E7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B2BC7-6580-5CAC-6958-3737C846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7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2317-3556-6A02-D028-62D1628A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5D08-AF16-0000-8E81-EF99AB1A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C2D8F-CAB3-B8D1-73F9-0C63AC95C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53897-7A42-64A0-CEF4-1A78A49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508CE-A133-1D66-8A6B-2B33AA26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3472-57C4-37BD-42A8-833087DF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DA39-7ED8-C3D2-09F3-C7A4755C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B5B2D-30D0-73FE-B04A-F177C9149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17D2-5CFE-A3A5-5EE0-E340340AB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85050-879A-BE77-F07C-FFD41720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B726-F8DA-E049-0E3C-A9CC4A5F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85F2-865D-9FF4-EB4C-F25AF263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66C53-EAC0-8B30-6219-67C159F4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68CFE-77E3-343B-0D16-864EA096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6AEF-D2A1-1A22-189A-7B2626355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6B4C-E857-4B27-9329-CE283A5D176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8B33-B252-0670-DD67-594FD425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FC80-8601-DBDA-F860-69A1245E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CA99-2DE9-4EB0-9DCA-BDF180F2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EF9-D920-7288-2616-51A295D4B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A554A-4E68-E703-31CD-B56462AB0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5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C51F-AFC2-EC05-E4B5-ED2790F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O -notation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9960-AB90-F701-4CF8-01002DEA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800" dirty="0"/>
              <a:t>For function </a:t>
            </a:r>
            <a:r>
              <a:rPr kumimoji="1" lang="en-US" altLang="en-US" sz="2800" i="1" dirty="0"/>
              <a:t>g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), we define </a:t>
            </a:r>
            <a:r>
              <a:rPr kumimoji="1" lang="en-US" altLang="en-US" sz="2800" i="1" dirty="0">
                <a:sym typeface="Symbol" panose="05050102010706020507" pitchFamily="18" charset="2"/>
              </a:rPr>
              <a:t>O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g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)), big-O of 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, as the set:</a:t>
            </a:r>
          </a:p>
          <a:p>
            <a:endParaRPr lang="en-IN" dirty="0"/>
          </a:p>
        </p:txBody>
      </p:sp>
      <p:pic>
        <p:nvPicPr>
          <p:cNvPr id="4" name="Picture 8" descr="graph_O">
            <a:extLst>
              <a:ext uri="{FF2B5EF4-FFF2-40B4-BE49-F238E27FC236}">
                <a16:creationId xmlns:a16="http://schemas.microsoft.com/office/drawing/2014/main" id="{C3D696EA-933F-1122-F49A-5155143D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6491" y="2262119"/>
            <a:ext cx="3819525" cy="384016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7841AE-E1AA-93A1-C936-771C45365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2739404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94647F6-0026-6331-3FE7-73149977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7" y="4958108"/>
            <a:ext cx="4549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whose </a:t>
            </a:r>
            <a:r>
              <a:rPr lang="en-US" altLang="en-US" i="1" dirty="0"/>
              <a:t>rate of growth</a:t>
            </a:r>
            <a:r>
              <a:rPr lang="en-US" altLang="en-US" dirty="0"/>
              <a:t> is the same as or lower than that of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459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41E9-A222-FF7A-F47F-6C74A1C0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1DD9-31CA-CC7A-DE5D-D9A6F9DD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 omega Notation (Ω):</a:t>
            </a:r>
          </a:p>
          <a:p>
            <a:pPr lvl="1"/>
            <a:r>
              <a:rPr lang="en-US" dirty="0"/>
              <a:t>Denoted as Ω(g(n)), it represents a lower bound on the growth rate of a function.</a:t>
            </a:r>
          </a:p>
          <a:p>
            <a:pPr lvl="1"/>
            <a:r>
              <a:rPr lang="en-US" dirty="0"/>
              <a:t>Ω(g(n)) defines a lower limit for the function f(n), such that there exist constants c and n₀, where f(n) is always greater than or equal to c * g(n) for all n ≥ n₀.</a:t>
            </a:r>
          </a:p>
          <a:p>
            <a:pPr lvl="1"/>
            <a:r>
              <a:rPr lang="en-US" dirty="0" err="1"/>
              <a:t>qIt</a:t>
            </a:r>
            <a:r>
              <a:rPr lang="en-US" dirty="0"/>
              <a:t> describes the best-case scenario of an algorithm's time complexity.</a:t>
            </a:r>
          </a:p>
          <a:p>
            <a:r>
              <a:rPr lang="en-US" b="1" dirty="0">
                <a:solidFill>
                  <a:srgbClr val="FF0000"/>
                </a:solidFill>
              </a:rPr>
              <a:t>Big Theta Notation (Θ):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Denoted as Θ(f(n)), it represents both the upper and lower bounds of an algorithm's time complexity. </a:t>
            </a:r>
          </a:p>
          <a:p>
            <a:pPr lvl="1"/>
            <a:r>
              <a:rPr lang="en-US" dirty="0"/>
              <a:t>It provides a tight bound on the growth rate of the algorithm.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78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F447-E32B-F2A6-4CCD-A8C8DFD9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 -notation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3DC5-2580-0EBF-3895-5B7E1162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800" dirty="0"/>
              <a:t>For function </a:t>
            </a:r>
            <a:r>
              <a:rPr kumimoji="1" lang="en-US" altLang="en-US" sz="2800" i="1" dirty="0"/>
              <a:t>g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), we define 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g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)), </a:t>
            </a:r>
          </a:p>
          <a:p>
            <a:pPr marL="0" indent="0">
              <a:buNone/>
            </a:pPr>
            <a:r>
              <a:rPr kumimoji="1" lang="en-US" altLang="en-US" sz="2800" dirty="0"/>
              <a:t>big-Omega of 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, as the set:</a:t>
            </a:r>
          </a:p>
          <a:p>
            <a:pPr marL="0" indent="0">
              <a:buNone/>
            </a:pPr>
            <a:endParaRPr kumimoji="1" lang="en-US" altLang="en-US" sz="2800" dirty="0"/>
          </a:p>
          <a:p>
            <a:endParaRPr lang="en-IN" dirty="0"/>
          </a:p>
        </p:txBody>
      </p:sp>
      <p:pic>
        <p:nvPicPr>
          <p:cNvPr id="4" name="Picture 10" descr="graph_Omega">
            <a:extLst>
              <a:ext uri="{FF2B5EF4-FFF2-40B4-BE49-F238E27FC236}">
                <a16:creationId xmlns:a16="http://schemas.microsoft.com/office/drawing/2014/main" id="{A992C989-2E0C-0493-7E93-959FA053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36" y="1876356"/>
            <a:ext cx="38004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1310786C-5415-3266-1EB8-5673E8B61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90" y="293204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b="1" dirty="0">
                <a:solidFill>
                  <a:schemeClr val="hlink"/>
                </a:solidFill>
              </a:rPr>
              <a:t>c</a:t>
            </a:r>
            <a:r>
              <a:rPr kumimoji="1" lang="en-US" altLang="en-US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dirty="0"/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CA7CC04-62D1-5C8F-2B16-55A1FB14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0" y="4989513"/>
            <a:ext cx="439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whose </a:t>
            </a:r>
            <a:r>
              <a:rPr lang="en-US" altLang="en-US" i="1" dirty="0"/>
              <a:t>rate of growth</a:t>
            </a:r>
            <a:r>
              <a:rPr lang="en-US" altLang="en-US" dirty="0"/>
              <a:t> is the same as or higher than that of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915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A63-8472-F53F-4259-0233202F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-notation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1DB9-8D3B-F6B7-FAA7-4C01256C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800" dirty="0"/>
              <a:t>For function </a:t>
            </a:r>
            <a:r>
              <a:rPr kumimoji="1" lang="en-US" altLang="en-US" sz="2800" i="1" dirty="0"/>
              <a:t>g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), we define </a:t>
            </a:r>
            <a:r>
              <a:rPr kumimoji="1" lang="en-US" altLang="en-US" sz="2800" dirty="0">
                <a:sym typeface="Symbol" panose="05050102010706020507" pitchFamily="18" charset="2"/>
              </a:rPr>
              <a:t>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g</a:t>
            </a:r>
            <a:r>
              <a:rPr kumimoji="1" lang="en-US" altLang="en-US" sz="2800" dirty="0"/>
              <a:t>(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)), </a:t>
            </a:r>
          </a:p>
          <a:p>
            <a:r>
              <a:rPr kumimoji="1" lang="en-US" altLang="en-US" sz="2800" dirty="0"/>
              <a:t>big-Theta of </a:t>
            </a:r>
            <a:r>
              <a:rPr kumimoji="1" lang="en-US" altLang="en-US" sz="2800" i="1" dirty="0"/>
              <a:t>n</a:t>
            </a:r>
            <a:r>
              <a:rPr kumimoji="1" lang="en-US" altLang="en-US" sz="2800" dirty="0"/>
              <a:t>, as the set:</a:t>
            </a:r>
          </a:p>
          <a:p>
            <a:endParaRPr lang="en-IN" dirty="0"/>
          </a:p>
        </p:txBody>
      </p:sp>
      <p:pic>
        <p:nvPicPr>
          <p:cNvPr id="4" name="Picture 21" descr="graph_thet">
            <a:extLst>
              <a:ext uri="{FF2B5EF4-FFF2-40B4-BE49-F238E27FC236}">
                <a16:creationId xmlns:a16="http://schemas.microsoft.com/office/drawing/2014/main" id="{29299ADB-9255-658A-2517-E65C84E3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2132012"/>
            <a:ext cx="4030663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B8413FC1-F37D-0D25-2F2F-4EE2DF94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78" y="2813844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6FE3D57E-E5B7-C953-4A5C-3539BA23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5422106"/>
            <a:ext cx="4718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that</a:t>
            </a:r>
          </a:p>
          <a:p>
            <a:r>
              <a:rPr lang="en-US" altLang="en-US" dirty="0"/>
              <a:t>have the same </a:t>
            </a:r>
            <a:r>
              <a:rPr lang="en-US" altLang="en-US" i="1" dirty="0"/>
              <a:t>rate of growth</a:t>
            </a:r>
            <a:r>
              <a:rPr lang="en-US" altLang="en-US" dirty="0"/>
              <a:t> 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0406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A498-6879-DF11-E3CD-20236ECB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B6A5-AE3C-F982-8C2A-759E8EB0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Iterative Algorithm:</a:t>
            </a:r>
          </a:p>
          <a:p>
            <a:pPr lvl="1"/>
            <a:r>
              <a:rPr lang="en-US" dirty="0"/>
              <a:t>An iterative algorithm is a computational procedure that repeats a set of instructions or steps until a specific condition is met.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Recursive Algorithm:</a:t>
            </a:r>
          </a:p>
          <a:p>
            <a:pPr lvl="1"/>
            <a:r>
              <a:rPr lang="en-US" dirty="0"/>
              <a:t>A recursive algorithm, which call themselves to break down a problem into smaller subproblems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49-15B3-0B1A-69F1-44D7C1CA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103A-B5E8-8720-1EDF-9829D2AD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86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142-BE7F-933F-CA77-24CE3E09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CF8-F1ED-9152-19ED-5046EB24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1DF4-8583-A256-0826-E9F76B82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for(j=0;j&lt;=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42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4349-7AF7-47E4-D152-0FB5B8CB0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E9D1-4085-3C8A-0A39-326509A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15D5-9A34-951A-FA4F-48C2A0A6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=1,s=1;</a:t>
            </a:r>
          </a:p>
          <a:p>
            <a:pPr marL="0" indent="0">
              <a:buNone/>
            </a:pPr>
            <a:r>
              <a:rPr lang="en-US" dirty="0"/>
              <a:t>while(s&lt;=n)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 err="1"/>
              <a:t>s+i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1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C2CB-4B1B-2584-85D7-D277C5BAC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EE7B-CB51-4789-C202-B3F48BC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0719-5296-0F01-4FF4-1C3A4A66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=1;i*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5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5D32A-B496-381D-3797-4707DA5F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E595-F02A-DBB3-58EA-7B5B26B7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How to implement queue using linked list</a:t>
            </a:r>
          </a:p>
          <a:p>
            <a:pPr marL="0" indent="0">
              <a:buNone/>
            </a:pPr>
            <a:r>
              <a:rPr lang="en-US" dirty="0"/>
              <a:t>struct node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data;</a:t>
            </a:r>
          </a:p>
          <a:p>
            <a:pPr marL="0" indent="0">
              <a:buNone/>
            </a:pPr>
            <a:r>
              <a:rPr lang="en-US" dirty="0"/>
              <a:t>struct data *next;</a:t>
            </a:r>
          </a:p>
          <a:p>
            <a:pPr marL="0" indent="0">
              <a:buNone/>
            </a:pPr>
            <a:r>
              <a:rPr lang="en-US" dirty="0"/>
              <a:t>} *front,*rear;</a:t>
            </a:r>
          </a:p>
          <a:p>
            <a:pPr marL="0" indent="0">
              <a:buNone/>
            </a:pPr>
            <a:r>
              <a:rPr lang="en-US" dirty="0"/>
              <a:t>front=rear=NULL;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4140-C651-D62C-E198-B6A77FB07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699B-939D-3C48-BF6C-986E83E2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Enqueue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enqueue()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int x; struct node *</a:t>
            </a:r>
            <a:r>
              <a:rPr lang="en-US" dirty="0" err="1"/>
              <a:t>newnode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 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-&gt;data=x;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front=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rear=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else { rear-&gt;next=</a:t>
            </a:r>
            <a:r>
              <a:rPr lang="en-US" b="1" dirty="0" err="1">
                <a:solidFill>
                  <a:srgbClr val="C00000"/>
                </a:solidFill>
              </a:rPr>
              <a:t>newnode</a:t>
            </a:r>
            <a:r>
              <a:rPr lang="en-US" b="1" dirty="0">
                <a:solidFill>
                  <a:srgbClr val="C00000"/>
                </a:solidFill>
              </a:rPr>
              <a:t>; rear=</a:t>
            </a:r>
            <a:r>
              <a:rPr lang="en-US" b="1" dirty="0" err="1">
                <a:solidFill>
                  <a:srgbClr val="C00000"/>
                </a:solidFill>
              </a:rPr>
              <a:t>newnode</a:t>
            </a:r>
            <a:r>
              <a:rPr lang="en-US" b="1" dirty="0">
                <a:solidFill>
                  <a:srgbClr val="C00000"/>
                </a:solidFill>
              </a:rPr>
              <a:t>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36A23-A585-F9B3-47D1-BD47B2180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B5C2-3382-1774-5A11-B63F8A17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dequeue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dequeue()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if (front-&gt;next==NULL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(“%</a:t>
            </a:r>
            <a:r>
              <a:rPr lang="en-US" b="1" dirty="0" err="1">
                <a:solidFill>
                  <a:srgbClr val="00B050"/>
                </a:solidFill>
              </a:rPr>
              <a:t>d”,front</a:t>
            </a:r>
            <a:r>
              <a:rPr lang="en-US" b="1" dirty="0">
                <a:solidFill>
                  <a:srgbClr val="00B050"/>
                </a:solidFill>
              </a:rPr>
              <a:t>-&gt;data);  front=rear=NULL;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struct node *temp;  temp=front;  front=temp-&gt;next;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Temp-&gt;next=NULL; free(temp);  temp=NULL;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5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CAF7-57F0-F388-F6BC-EF2D37C73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E022-F861-E40A-BD73-150CE308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display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display()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struct node *temp;  temp=front;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while(temp!=NULL) {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(“%d\t”, temp-&gt;data);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temp=temp-&gt;next;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1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E9347-EC73-7C1C-E3DE-C9902495E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3DCC-978F-ECF4-489A-E1B79C37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Peek operation using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void peek()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if(front==NULL)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(“Queue is empty”);}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</a:t>
            </a:r>
            <a:r>
              <a:rPr lang="en-US" b="1" dirty="0" err="1">
                <a:solidFill>
                  <a:srgbClr val="7030A0"/>
                </a:solidFill>
              </a:rPr>
              <a:t>d”,front</a:t>
            </a:r>
            <a:r>
              <a:rPr lang="en-US" b="1" dirty="0">
                <a:solidFill>
                  <a:srgbClr val="7030A0"/>
                </a:solidFill>
              </a:rPr>
              <a:t>-&gt;data);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1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C11C-4282-A845-6D0B-E029297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73-E0A4-8D06-9ECA-765C9851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efficiency of an algorithm depends on the amount of time, storage and other resources required to execute the algorithm. </a:t>
            </a:r>
          </a:p>
          <a:p>
            <a:r>
              <a:rPr lang="en-US" dirty="0"/>
              <a:t>The efficiency is measured with the help of asymptotic notations.</a:t>
            </a:r>
          </a:p>
          <a:p>
            <a:r>
              <a:rPr lang="en-US" dirty="0"/>
              <a:t>An algorithm may not have the same performance for different types of inputs. With the increase in the input size, the performance will change.</a:t>
            </a:r>
          </a:p>
          <a:p>
            <a:r>
              <a:rPr lang="en-IN" b="1" dirty="0"/>
              <a:t>Prior Analysis:</a:t>
            </a:r>
          </a:p>
          <a:p>
            <a:pPr lvl="1"/>
            <a:r>
              <a:rPr lang="en-US" dirty="0"/>
              <a:t>Prior analysis involves predicting the performance of an algorithm before its execution, often using theoretical models and asymptotic analysis.</a:t>
            </a:r>
            <a:endParaRPr lang="en-IN" b="1" dirty="0"/>
          </a:p>
          <a:p>
            <a:r>
              <a:rPr lang="en-IN" b="1" dirty="0"/>
              <a:t>Posterior Analysis:</a:t>
            </a:r>
          </a:p>
          <a:p>
            <a:pPr lvl="1"/>
            <a:r>
              <a:rPr lang="en-US" dirty="0"/>
              <a:t>Posterior analysis involves evaluating the actual performance of the implemented algorithm based on real-world data or empirical measurements. </a:t>
            </a:r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C36A-251B-DFCB-4FDA-D84674A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Space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1523-B45A-5E66-64A2-A933F7AB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is a measure of the amount of time an algorithm takes to complete as a function of the size of its input.</a:t>
            </a:r>
          </a:p>
          <a:p>
            <a:r>
              <a:rPr lang="en-US" dirty="0"/>
              <a:t> It provides an estimate of the computational efficiency of an algorithm.</a:t>
            </a:r>
          </a:p>
          <a:p>
            <a:r>
              <a:rPr lang="en-US" i="1" dirty="0"/>
              <a:t>The space Complexity </a:t>
            </a:r>
            <a:r>
              <a:rPr lang="en-US" dirty="0"/>
              <a:t>of an algorithm is the total space taken by the algorithm with respect to the input size. Space complexity includes both Auxiliary space and space used by input. </a:t>
            </a:r>
          </a:p>
          <a:p>
            <a:r>
              <a:rPr lang="en-US" i="1" dirty="0"/>
              <a:t>Auxiliary Space</a:t>
            </a:r>
            <a:r>
              <a:rPr lang="en-US" dirty="0"/>
              <a:t> is the extra space or temporary space used by an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13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7309-6387-FFF1-094E-6AA9DE37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ED28-3A53-93C9-3771-A18277E4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Asymptotic notation is a mathematical notation used to describe the limiting behavior of a function as its input approaches infinity.</a:t>
            </a:r>
          </a:p>
          <a:p>
            <a:r>
              <a:rPr lang="en-US" dirty="0"/>
              <a:t> It is commonly used in computer science and mathematics to analyze the efficiency and performance of algorithms. </a:t>
            </a:r>
          </a:p>
          <a:p>
            <a:r>
              <a:rPr lang="en-US" dirty="0"/>
              <a:t>The three most common asymptotic notations are big O, big Omega, and big Theta</a:t>
            </a:r>
          </a:p>
          <a:p>
            <a:r>
              <a:rPr lang="en-US" b="1" dirty="0">
                <a:solidFill>
                  <a:srgbClr val="FF0000"/>
                </a:solidFill>
              </a:rPr>
              <a:t>Big O Notation (O):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Denoted as O(f(n)), it represents the upper bound or worst-case scenario of an algorithm's time complexity. </a:t>
            </a:r>
          </a:p>
          <a:p>
            <a:pPr lvl="1"/>
            <a:r>
              <a:rPr lang="en-US" dirty="0"/>
              <a:t>It describes the maximum growth rate of the algorithm as the input size increases.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76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1165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</vt:lpstr>
      <vt:lpstr>Time Complexity and Space complexity</vt:lpstr>
      <vt:lpstr>Asymptotic notation</vt:lpstr>
      <vt:lpstr>O -notation</vt:lpstr>
      <vt:lpstr>PowerPoint Presentation</vt:lpstr>
      <vt:lpstr> -notation</vt:lpstr>
      <vt:lpstr>-notation</vt:lpstr>
      <vt:lpstr>Classifications of Algorithms </vt:lpstr>
      <vt:lpstr>Example 1</vt:lpstr>
      <vt:lpstr>Example 2</vt:lpstr>
      <vt:lpstr>Example 3</vt:lpstr>
      <vt:lpstr>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iiitdm-33@hotmail.com</dc:creator>
  <cp:lastModifiedBy>iiitdm-33@hotmail.com</cp:lastModifiedBy>
  <cp:revision>55</cp:revision>
  <dcterms:created xsi:type="dcterms:W3CDTF">2024-02-04T00:27:11Z</dcterms:created>
  <dcterms:modified xsi:type="dcterms:W3CDTF">2024-02-05T02:16:10Z</dcterms:modified>
</cp:coreProperties>
</file>