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AB0D-23D4-1446-9ADA-33AB0AC27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2002F-9EDF-1CF8-DA35-D2379B486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6C4A-5D95-105B-43F5-445B3515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B9317-0702-CE8B-600F-00ADDA04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2E2A-9748-43D7-CC82-A55820BE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92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B795-7E94-0C4F-B3B3-78C19720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CE8F-0250-BBF0-3C14-DA967DCF0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7DA7-424C-2DAB-0E22-A652AD8A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915A4-B122-B6E5-FCD4-DF647A56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0D683-C723-BC58-F933-05419CF9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23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3B97C-3242-67F0-5F48-8F9ADB28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AD17C-572D-1131-B282-CF24B2A15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D78F6-D50C-BAB6-2809-21C9E221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915D-9F06-FE16-9F72-D71620AA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FFA1-D06E-B954-CD00-980E50F7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01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40D7-84AB-468A-1F92-7EF46E07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0C25-E70F-5EBD-31C6-89309F3B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1618A-CC0C-7A01-DF8A-6A82FCD1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91C4-082A-E0EA-3A04-3466BC7F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5F11-DD52-D292-11EA-D5BC48C2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9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8398-642D-621D-3C8D-7BBDE65D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DFBCD-0DC9-F6C0-D9CF-36FFAB5BD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214F1-88CC-F010-50DC-BF313B4B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FA825-62A7-50BC-9DE1-088CAFC7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880F6-14BE-EA1A-F960-8151B016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6490-1E62-747C-6C02-63EDA54A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FD75-BF75-071B-715F-B41F352BB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D90FC-10A3-C7E4-7DD1-6D4356117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671F-1EB4-13BF-4D7A-637A6C11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2490C-048A-A3EB-F0D9-6FA3B4F2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13FFD-3C96-B1AC-74C2-2C8351A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5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3677-3619-FA68-29A2-4F559BCD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B262-DC63-E64F-5916-4D22C18F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6208B-AACE-D8EE-905B-CB3E97CD4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92264-710A-B59E-EE71-3BA5109E9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FB61F-560A-3857-0988-8CF556D9E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F91A1-1153-AC80-5FC6-CC2BAA1A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65C06-243E-4E7B-F6BC-9404C0D4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1122F-D9F3-074D-AE68-D8D5F8F0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53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23B0-BED0-6AA0-6858-5957BFEA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3560C-6F2A-D5FF-A990-1DE549C2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17C29-DF31-A8B7-B474-4DC7A9B9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37D07-A870-3A09-BF94-510FB498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4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FD91-0348-68CA-31DE-AC803999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B1378-4F7C-A432-BDDB-B8283123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3049A-4C74-6E56-F025-F3893373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0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0159-7BBF-1AB6-BA4B-74B5F3C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A1CC-0B38-3386-A774-26B816F2A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94E42-EE40-8AE4-5A42-17569C0E8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1FC26-3311-CEE8-BE7F-6076101B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23000-C128-DB52-780F-84DC89F4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17DD5-8194-01FF-5D3D-C954CEED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54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098D-C9AB-CE5E-645A-75D8885B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20FCA-3977-0785-8C9C-0140009F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623EF-E9BE-D1EB-1446-D52D12388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F89AC-109D-7284-06BA-4753BDCA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EA430-6F48-5F96-6F10-1DDB5EBA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F26B-5536-B4F9-1051-C67BCFD7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54BED-575A-2F3C-F457-B4597B8D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2A5A-FFDD-C306-8A75-BFCB266B5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A4CA3-08AD-ADC1-E88D-E18D53062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17381-064C-4CC2-99AC-21D232B7DA6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3906-04BE-3C86-15AD-8DD3C1179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800AB-1E62-4E8F-8554-A1DA94D32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6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DC97-8EF7-7902-AF36-43A9D72CE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AED98-B2F9-F4E0-A6A6-215D45E0C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5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A5B7-3F8B-C958-CCB4-3AA7D1F2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F94D7-7AE8-8131-1315-5322F608B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43" y="265180"/>
            <a:ext cx="8984973" cy="5962349"/>
          </a:xfrm>
        </p:spPr>
      </p:pic>
    </p:spTree>
    <p:extLst>
      <p:ext uri="{BB962C8B-B14F-4D97-AF65-F5344CB8AC3E}">
        <p14:creationId xmlns:p14="http://schemas.microsoft.com/office/powerpoint/2010/main" val="67110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8F77-1893-A107-A531-79D44D47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8B29-2B78-BD94-ECBD-1FA9C7EA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Properties of a Spanning Tree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Spanning tree does not exist for a disconnected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a connected graph having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 vertices then the number of edges in the spanning tree for that graph will be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N-1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Spanning tree does not have any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construct a spanning tree for a complete graph by removing </a:t>
            </a:r>
            <a:r>
              <a:rPr lang="en-US" b="1" dirty="0">
                <a:solidFill>
                  <a:srgbClr val="FF0000"/>
                </a:solidFill>
              </a:rPr>
              <a:t>E-N+1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edges, where 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dirty="0"/>
              <a:t> is the number of Edges and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 is the number of vertices.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33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5524-45A9-8F14-9071-D27C8255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464E4-C382-AEA5-2C1E-9DB831C4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minimum spanning tree has all the properties of a spanning tree with an added constraint of having the minimum possible weights among all possible spanning trees. </a:t>
            </a:r>
          </a:p>
          <a:p>
            <a:r>
              <a:rPr lang="en-US" dirty="0"/>
              <a:t>Like a spanning tree, there can also be many possible MSTs for a 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77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FBE8-FBA8-3A13-7956-F8D6AE02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24F1-C43C-04C8-59A9-63DB710F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5DCD8-11FF-DA59-FC1D-6174DBE7A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91" y="1709652"/>
            <a:ext cx="8372860" cy="514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7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865A-5085-EA79-396B-EF2DEF67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D063-7066-931A-1F59-E6160535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Kruskal's algorithm is a greedy algorithm used to find the minimum spanning tree (MST) of a connected, weighted graph. </a:t>
            </a:r>
          </a:p>
          <a:p>
            <a:r>
              <a:rPr lang="en-US" dirty="0"/>
              <a:t>The algorithm builds the MST by adding edges to the tree in ascending order of their weights until all vertices are included in the tree.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b="1" dirty="0"/>
              <a:t>Sort Edges</a:t>
            </a:r>
            <a:r>
              <a:rPr lang="en-US" dirty="0"/>
              <a:t>: Sort all the edges of the graph in non-decreasing order of their weights.</a:t>
            </a:r>
          </a:p>
          <a:p>
            <a:pPr lvl="1"/>
            <a:r>
              <a:rPr lang="en-US" b="1" dirty="0"/>
              <a:t>Initialize</a:t>
            </a:r>
            <a:r>
              <a:rPr lang="en-US" dirty="0"/>
              <a:t>: Create an empty set to store the edges of the MST.</a:t>
            </a:r>
          </a:p>
          <a:p>
            <a:pPr lvl="1"/>
            <a:r>
              <a:rPr lang="en-US" b="1" dirty="0"/>
              <a:t>Iterate Over Edges</a:t>
            </a:r>
            <a:r>
              <a:rPr lang="en-US" dirty="0"/>
              <a:t>: Iterate through the sorted edges and add each edge to the MST if adding it does not create a cycle.</a:t>
            </a:r>
          </a:p>
          <a:p>
            <a:pPr lvl="1"/>
            <a:r>
              <a:rPr lang="en-US" b="1" dirty="0"/>
              <a:t>Check for Cycle</a:t>
            </a:r>
            <a:r>
              <a:rPr lang="en-US" dirty="0"/>
              <a:t>: Before adding an edge, check if adding it would create a cycle in the MST. This can be done using disjoint-set data structure or Union-Find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95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581D-654A-7259-F004-434CA973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8B4F0-5E55-CF90-1E6A-4A10C69DF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67" y="2139570"/>
            <a:ext cx="8716872" cy="3972996"/>
          </a:xfrm>
        </p:spPr>
      </p:pic>
    </p:spTree>
    <p:extLst>
      <p:ext uri="{BB962C8B-B14F-4D97-AF65-F5344CB8AC3E}">
        <p14:creationId xmlns:p14="http://schemas.microsoft.com/office/powerpoint/2010/main" val="242552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FE8A-0F76-99EE-15D5-52C44D0A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D0034-01CE-D6ED-FA82-9A9B79FCA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47" y="1690688"/>
            <a:ext cx="8086289" cy="4514678"/>
          </a:xfrm>
        </p:spPr>
      </p:pic>
    </p:spTree>
    <p:extLst>
      <p:ext uri="{BB962C8B-B14F-4D97-AF65-F5344CB8AC3E}">
        <p14:creationId xmlns:p14="http://schemas.microsoft.com/office/powerpoint/2010/main" val="377349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BE86-52A4-6287-8831-ED45C0C0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24E6-0627-06A3-2CD8-451C6638E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Prim’s algorithm is also a Greedy algorithm. </a:t>
            </a:r>
          </a:p>
          <a:p>
            <a:r>
              <a:rPr lang="en-US" dirty="0"/>
              <a:t>This algorithm always starts with a single node and moves through several adjacent nodes, in order to explore all of the connected edges along the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1</a:t>
            </a:r>
            <a:r>
              <a:rPr lang="en-US" dirty="0"/>
              <a:t>: Start with a vertex (let's call it the starting vertex) and mark it as visited.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2</a:t>
            </a:r>
            <a:r>
              <a:rPr lang="en-US" dirty="0"/>
              <a:t>: Find all edges connected to the current vertex that lead to unvisited vertices. Choose the edge with the lowest weight.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3</a:t>
            </a:r>
            <a:r>
              <a:rPr lang="en-US" dirty="0"/>
              <a:t>: Add the chosen edge to the minimum spanning tree and mark the corresponding vertex as visited.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Step 4</a:t>
            </a:r>
            <a:r>
              <a:rPr lang="en-US"/>
              <a:t>: Repeat steps 2 and 3 until all vertices are visited.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314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792E-6294-AB16-F549-99A0DA0B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8E902D-B684-0773-10FC-02A54637D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C7E53-B3F0-7190-F72C-937118DF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03" y="1875321"/>
            <a:ext cx="8702794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1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407-90A1-EC76-03CD-6AFDEB53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427AB8-2940-B584-A19B-FE7805E1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878F1D-F522-462B-E905-19D652B1C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2069456"/>
            <a:ext cx="9274344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16DC-6B8A-487F-2D60-DB72FA6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211C-2C03-3239-83CB-739E41BE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graph is a data structure that consists of a set of nodes (vertices) and a set of edges that connect pairs of nodes. </a:t>
            </a:r>
          </a:p>
          <a:p>
            <a:r>
              <a:rPr lang="en-US" b="1" dirty="0">
                <a:solidFill>
                  <a:srgbClr val="FF0000"/>
                </a:solidFill>
              </a:rPr>
              <a:t>Nodes (Vertices): </a:t>
            </a:r>
            <a:r>
              <a:rPr lang="en-US" dirty="0"/>
              <a:t>Nodes are the fundamental building blocks of a graph. </a:t>
            </a:r>
          </a:p>
          <a:p>
            <a:r>
              <a:rPr lang="en-US" dirty="0"/>
              <a:t>Each node represents an entity, and it may contain additional information. </a:t>
            </a:r>
          </a:p>
          <a:p>
            <a:r>
              <a:rPr lang="en-US" dirty="0"/>
              <a:t>For example, in a social network graph, nodes might represent users, while in a transportation network graph, nodes might represent locations or cities.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94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689D-C5F2-822D-04C7-EDED2607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8DA2-6045-B89F-DBC0-D177E4A9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Time Complexity: </a:t>
            </a:r>
          </a:p>
          <a:p>
            <a:pPr lvl="1"/>
            <a:r>
              <a:rPr lang="en-US" dirty="0"/>
              <a:t>O(V</a:t>
            </a:r>
            <a:r>
              <a:rPr lang="en-US" baseline="30000" dirty="0"/>
              <a:t>2</a:t>
            </a:r>
            <a:r>
              <a:rPr lang="en-US" dirty="0"/>
              <a:t>), If the input graph is represented using an adjacency list.</a:t>
            </a:r>
          </a:p>
          <a:p>
            <a:pPr lvl="1"/>
            <a:r>
              <a:rPr lang="en-US" dirty="0"/>
              <a:t>the time complexity of Prim’s algorithm can be reduced to O(E * </a:t>
            </a:r>
            <a:r>
              <a:rPr lang="en-US" dirty="0" err="1"/>
              <a:t>logV</a:t>
            </a:r>
            <a:r>
              <a:rPr lang="en-US" dirty="0"/>
              <a:t>) with the help of </a:t>
            </a:r>
            <a:r>
              <a:rPr lang="en-US"/>
              <a:t>a heap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79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E247-D2DE-9C9D-21AA-891A63A5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F7E6-BDDB-CBA3-7831-1CB35E34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Edges: </a:t>
            </a:r>
            <a:r>
              <a:rPr lang="en-US" sz="3600" dirty="0"/>
              <a:t>Edges are the connections between nodes.</a:t>
            </a:r>
          </a:p>
          <a:p>
            <a:r>
              <a:rPr lang="en-US" sz="3600" dirty="0"/>
              <a:t> They represent relationships or interactions between the entities represented by the nodes. </a:t>
            </a:r>
          </a:p>
          <a:p>
            <a:r>
              <a:rPr lang="en-US" sz="3600" dirty="0"/>
              <a:t>An edge may be directed or undirected. </a:t>
            </a:r>
          </a:p>
          <a:p>
            <a:r>
              <a:rPr lang="en-US" sz="3600" dirty="0"/>
              <a:t>In a directed graph, edges have a specific direction indicating a one-way relationship, while in an undirected graph, edges have no inherent direction.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6019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3B5D-1DD9-75F4-A3F7-D50D58A5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7B06-3863-A43C-1F88-149A12F7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Weighted Graphs: </a:t>
            </a:r>
          </a:p>
          <a:p>
            <a:r>
              <a:rPr lang="en-US" sz="3600" dirty="0"/>
              <a:t>In addition to edges connecting nodes, a weighted graph assigns a weight or cost to each edge. </a:t>
            </a:r>
          </a:p>
          <a:p>
            <a:r>
              <a:rPr lang="en-US" sz="3600" dirty="0"/>
              <a:t>These weights represent some measure of distance, cost, or importance associated with traversing the edge. </a:t>
            </a:r>
          </a:p>
          <a:p>
            <a:r>
              <a:rPr lang="en-US" sz="3600" dirty="0"/>
              <a:t>Weighted graphs are used to model scenarios where edges have varying degrees of significance.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2060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0047-91F9-EFEA-022B-705DFA33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71F0-643B-05CC-92B4-73E4ED7B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Degree</a:t>
            </a:r>
            <a:r>
              <a:rPr lang="en-US" dirty="0"/>
              <a:t>: </a:t>
            </a:r>
          </a:p>
          <a:p>
            <a:r>
              <a:rPr lang="en-US" dirty="0"/>
              <a:t>The degree of a node is the number of edges incident to that node. In a directed graph, nodes have both an in-degree (number of incoming edges) and an out-degree (number of outgoing edges)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3A25B-E27B-3503-0CE6-33959AA7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87" y="3365984"/>
            <a:ext cx="3599213" cy="31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8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B09E-50EB-832E-67BA-0C3DCBCF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C8FE-DF44-D93C-9AC4-848A3735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Path</a:t>
            </a:r>
            <a:r>
              <a:rPr lang="en-US" sz="3600" dirty="0">
                <a:solidFill>
                  <a:srgbClr val="FF0000"/>
                </a:solidFill>
              </a:rPr>
              <a:t>: </a:t>
            </a:r>
            <a:r>
              <a:rPr lang="en-US" sz="3600" dirty="0"/>
              <a:t>A path in a graph is a sequence of nodes connected by edges. </a:t>
            </a:r>
          </a:p>
          <a:p>
            <a:r>
              <a:rPr lang="en-US" sz="3600"/>
              <a:t>It </a:t>
            </a:r>
            <a:r>
              <a:rPr lang="en-US" sz="3600" dirty="0"/>
              <a:t>represents a route through the graph from one node to </a:t>
            </a:r>
            <a:r>
              <a:rPr lang="en-US" sz="3600"/>
              <a:t>another.</a:t>
            </a:r>
          </a:p>
          <a:p>
            <a:r>
              <a:rPr lang="en-US" sz="3600"/>
              <a:t> </a:t>
            </a:r>
            <a:r>
              <a:rPr lang="en-US" sz="3600" dirty="0"/>
              <a:t>The length of a path is the number of edges it contains.</a:t>
            </a:r>
            <a:endParaRPr lang="en-US" sz="3600" b="1" dirty="0"/>
          </a:p>
          <a:p>
            <a:r>
              <a:rPr lang="en-US" sz="3600" b="1" dirty="0">
                <a:solidFill>
                  <a:srgbClr val="FF0000"/>
                </a:solidFill>
              </a:rPr>
              <a:t>Cycle</a:t>
            </a:r>
            <a:r>
              <a:rPr lang="en-US" sz="3600" dirty="0">
                <a:solidFill>
                  <a:srgbClr val="FF0000"/>
                </a:solidFill>
              </a:rPr>
              <a:t>: </a:t>
            </a:r>
            <a:r>
              <a:rPr lang="en-US" sz="3600" dirty="0"/>
              <a:t>A cycle in a graph is a path that starts and ends at the same node, traversing a sequence of distinct nodes and edges along the way.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142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C549-4029-82C0-5766-3A17C81C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Graphs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9070-C1B2-AEA6-9101-01AC5A45E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Adjacency Matrix: </a:t>
            </a:r>
          </a:p>
          <a:p>
            <a:pPr lvl="1"/>
            <a:r>
              <a:rPr lang="en-US" dirty="0"/>
              <a:t>This is a 2D array where each cell A[</a:t>
            </a:r>
            <a:r>
              <a:rPr lang="en-US" dirty="0" err="1"/>
              <a:t>i</a:t>
            </a:r>
            <a:r>
              <a:rPr lang="en-US" dirty="0"/>
              <a:t>][j] represents the connection between vertex </a:t>
            </a:r>
            <a:r>
              <a:rPr lang="en-US" dirty="0" err="1"/>
              <a:t>i</a:t>
            </a:r>
            <a:r>
              <a:rPr lang="en-US" dirty="0"/>
              <a:t> and vertex j. </a:t>
            </a:r>
          </a:p>
          <a:p>
            <a:pPr lvl="1"/>
            <a:r>
              <a:rPr lang="en-US" dirty="0"/>
              <a:t>For an undirected graph, it is symmetric; for a directed graph, it may not be.</a:t>
            </a:r>
          </a:p>
          <a:p>
            <a:pPr lvl="1"/>
            <a:r>
              <a:rPr lang="en-US" dirty="0"/>
              <a:t> The value in each cell can represent the weight of the edge or simply whether there's an edge (e.g., 1 for presence, 0 for absence).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2A723-E2D7-44FD-0783-EE6824601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09" y="4120062"/>
            <a:ext cx="4418780" cy="26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2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DA8B-5300-E7D1-E325-81E66E26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07BB-6914-2670-2CEF-EE9BC326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Adjacency List: </a:t>
            </a:r>
          </a:p>
          <a:p>
            <a:r>
              <a:rPr lang="en-US" dirty="0"/>
              <a:t>This is a collection of lists or arrays where each list/array represents a vertex and contains the vertices that are adjacent to it.</a:t>
            </a:r>
          </a:p>
          <a:p>
            <a:r>
              <a:rPr lang="en-US" dirty="0"/>
              <a:t> This representation is more memory-efficient for sparse graphs.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D9673-7DC5-5483-ACE9-027994A9B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3952629"/>
            <a:ext cx="5840274" cy="27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4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FDA6-F187-89B6-A7E0-2DE32EC6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5739-8464-9149-E248-D59C2CAB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spanning tree is a subset of Graph G, such that all the vertices are connected using minimum possible number of edges. </a:t>
            </a:r>
          </a:p>
          <a:p>
            <a:r>
              <a:rPr lang="en-US" dirty="0"/>
              <a:t>Hence, a spanning tree does not have cycles and a graph may have more than one spanning tree.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25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908</Words>
  <Application>Microsoft Office PowerPoint</Application>
  <PresentationFormat>Widescreen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Representation of Graphs</vt:lpstr>
      <vt:lpstr>PowerPoint Presentation</vt:lpstr>
      <vt:lpstr>Spanning tree</vt:lpstr>
      <vt:lpstr>PowerPoint Presentation</vt:lpstr>
      <vt:lpstr>PowerPoint Presentation</vt:lpstr>
      <vt:lpstr>Minimum Spanning Tree</vt:lpstr>
      <vt:lpstr>PowerPoint Presentation</vt:lpstr>
      <vt:lpstr>Kruskal’s Algorithm</vt:lpstr>
      <vt:lpstr>PowerPoint Presentation</vt:lpstr>
      <vt:lpstr>PowerPoint Presentation</vt:lpstr>
      <vt:lpstr>Prim’s Algorithm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iiitdm-33@hotmail.com</dc:creator>
  <cp:lastModifiedBy>iiitdm-33@hotmail.com</cp:lastModifiedBy>
  <cp:revision>41</cp:revision>
  <dcterms:created xsi:type="dcterms:W3CDTF">2024-04-02T11:36:04Z</dcterms:created>
  <dcterms:modified xsi:type="dcterms:W3CDTF">2024-04-10T04:19:23Z</dcterms:modified>
</cp:coreProperties>
</file>