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90" r:id="rId26"/>
    <p:sldId id="281" r:id="rId27"/>
    <p:sldId id="282" r:id="rId28"/>
    <p:sldId id="283" r:id="rId29"/>
    <p:sldId id="284" r:id="rId30"/>
    <p:sldId id="285" r:id="rId31"/>
    <p:sldId id="287" r:id="rId32"/>
    <p:sldId id="288" r:id="rId33"/>
    <p:sldId id="286" r:id="rId34"/>
    <p:sldId id="291" r:id="rId35"/>
    <p:sldId id="293" r:id="rId36"/>
    <p:sldId id="294" r:id="rId37"/>
    <p:sldId id="292" r:id="rId38"/>
    <p:sldId id="295" r:id="rId39"/>
    <p:sldId id="28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AB0D-23D4-1446-9ADA-33AB0AC272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472002F-9EDF-1CF8-DA35-D2379B4868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D06C4A-5D95-105B-43F5-445B35155A0D}"/>
              </a:ext>
            </a:extLst>
          </p:cNvPr>
          <p:cNvSpPr>
            <a:spLocks noGrp="1"/>
          </p:cNvSpPr>
          <p:nvPr>
            <p:ph type="dt" sz="half" idx="10"/>
          </p:nvPr>
        </p:nvSpPr>
        <p:spPr/>
        <p:txBody>
          <a:bodyPr/>
          <a:lstStyle/>
          <a:p>
            <a:fld id="{2A617381-064C-4CC2-99AC-21D232B7DA67}" type="datetimeFigureOut">
              <a:rPr lang="en-IN" smtClean="0"/>
              <a:t>15-04-2024</a:t>
            </a:fld>
            <a:endParaRPr lang="en-IN"/>
          </a:p>
        </p:txBody>
      </p:sp>
      <p:sp>
        <p:nvSpPr>
          <p:cNvPr id="5" name="Footer Placeholder 4">
            <a:extLst>
              <a:ext uri="{FF2B5EF4-FFF2-40B4-BE49-F238E27FC236}">
                <a16:creationId xmlns:a16="http://schemas.microsoft.com/office/drawing/2014/main" id="{D04B9317-0702-CE8B-600F-00ADDA04D0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262E2A-9748-43D7-CC82-A55820BEEC32}"/>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171692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EB795-7E94-0C4F-B3B3-78C19720F3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CDCE8F-0250-BBF0-3C14-DA967DCF06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307DA7-424C-2DAB-0E22-A652AD8A15EF}"/>
              </a:ext>
            </a:extLst>
          </p:cNvPr>
          <p:cNvSpPr>
            <a:spLocks noGrp="1"/>
          </p:cNvSpPr>
          <p:nvPr>
            <p:ph type="dt" sz="half" idx="10"/>
          </p:nvPr>
        </p:nvSpPr>
        <p:spPr/>
        <p:txBody>
          <a:bodyPr/>
          <a:lstStyle/>
          <a:p>
            <a:fld id="{2A617381-064C-4CC2-99AC-21D232B7DA67}" type="datetimeFigureOut">
              <a:rPr lang="en-IN" smtClean="0"/>
              <a:t>15-04-2024</a:t>
            </a:fld>
            <a:endParaRPr lang="en-IN"/>
          </a:p>
        </p:txBody>
      </p:sp>
      <p:sp>
        <p:nvSpPr>
          <p:cNvPr id="5" name="Footer Placeholder 4">
            <a:extLst>
              <a:ext uri="{FF2B5EF4-FFF2-40B4-BE49-F238E27FC236}">
                <a16:creationId xmlns:a16="http://schemas.microsoft.com/office/drawing/2014/main" id="{F23915A4-B122-B6E5-FCD4-DF647A568F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D0D683-C723-BC58-F933-05419CF95337}"/>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366923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53B97C-3242-67F0-5F48-8F9ADB280D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DAD17C-572D-1131-B282-CF24B2A152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1D78F6-D50C-BAB6-2809-21C9E22168E5}"/>
              </a:ext>
            </a:extLst>
          </p:cNvPr>
          <p:cNvSpPr>
            <a:spLocks noGrp="1"/>
          </p:cNvSpPr>
          <p:nvPr>
            <p:ph type="dt" sz="half" idx="10"/>
          </p:nvPr>
        </p:nvSpPr>
        <p:spPr/>
        <p:txBody>
          <a:bodyPr/>
          <a:lstStyle/>
          <a:p>
            <a:fld id="{2A617381-064C-4CC2-99AC-21D232B7DA67}" type="datetimeFigureOut">
              <a:rPr lang="en-IN" smtClean="0"/>
              <a:t>15-04-2024</a:t>
            </a:fld>
            <a:endParaRPr lang="en-IN"/>
          </a:p>
        </p:txBody>
      </p:sp>
      <p:sp>
        <p:nvSpPr>
          <p:cNvPr id="5" name="Footer Placeholder 4">
            <a:extLst>
              <a:ext uri="{FF2B5EF4-FFF2-40B4-BE49-F238E27FC236}">
                <a16:creationId xmlns:a16="http://schemas.microsoft.com/office/drawing/2014/main" id="{882A915D-9F06-FE16-9F72-D71620AAE9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B5FFA1-D06E-B954-CD00-980E50F7F18E}"/>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311901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640D7-84AB-468A-1F92-7EF46E0782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480C25-E70F-5EBD-31C6-89309F3BF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B1618A-CC0C-7A01-DF8A-6A82FCD1D232}"/>
              </a:ext>
            </a:extLst>
          </p:cNvPr>
          <p:cNvSpPr>
            <a:spLocks noGrp="1"/>
          </p:cNvSpPr>
          <p:nvPr>
            <p:ph type="dt" sz="half" idx="10"/>
          </p:nvPr>
        </p:nvSpPr>
        <p:spPr/>
        <p:txBody>
          <a:bodyPr/>
          <a:lstStyle/>
          <a:p>
            <a:fld id="{2A617381-064C-4CC2-99AC-21D232B7DA67}" type="datetimeFigureOut">
              <a:rPr lang="en-IN" smtClean="0"/>
              <a:t>15-04-2024</a:t>
            </a:fld>
            <a:endParaRPr lang="en-IN"/>
          </a:p>
        </p:txBody>
      </p:sp>
      <p:sp>
        <p:nvSpPr>
          <p:cNvPr id="5" name="Footer Placeholder 4">
            <a:extLst>
              <a:ext uri="{FF2B5EF4-FFF2-40B4-BE49-F238E27FC236}">
                <a16:creationId xmlns:a16="http://schemas.microsoft.com/office/drawing/2014/main" id="{B24691C4-082A-E0EA-3A04-3466BC7FE7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345F11-DD52-D292-11EA-D5BC48C2EC33}"/>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186993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78398-642D-621D-3C8D-7BBDE65DE1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5DFBCD-0DC9-F6C0-D9CF-36FFAB5BDF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B214F1-88CC-F010-50DC-BF313B4B8286}"/>
              </a:ext>
            </a:extLst>
          </p:cNvPr>
          <p:cNvSpPr>
            <a:spLocks noGrp="1"/>
          </p:cNvSpPr>
          <p:nvPr>
            <p:ph type="dt" sz="half" idx="10"/>
          </p:nvPr>
        </p:nvSpPr>
        <p:spPr/>
        <p:txBody>
          <a:bodyPr/>
          <a:lstStyle/>
          <a:p>
            <a:fld id="{2A617381-064C-4CC2-99AC-21D232B7DA67}" type="datetimeFigureOut">
              <a:rPr lang="en-IN" smtClean="0"/>
              <a:t>15-04-2024</a:t>
            </a:fld>
            <a:endParaRPr lang="en-IN"/>
          </a:p>
        </p:txBody>
      </p:sp>
      <p:sp>
        <p:nvSpPr>
          <p:cNvPr id="5" name="Footer Placeholder 4">
            <a:extLst>
              <a:ext uri="{FF2B5EF4-FFF2-40B4-BE49-F238E27FC236}">
                <a16:creationId xmlns:a16="http://schemas.microsoft.com/office/drawing/2014/main" id="{B19FA825-62A7-50BC-9DE1-088CAFC749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D880F6-14BE-EA1A-F960-8151B016333C}"/>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2830007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6490-1E62-747C-6C02-63EDA54ABF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34FD75-BF75-071B-715F-B41F352BBA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3D90FC-10A3-C7E4-7DD1-6D43561174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72671F-1EB4-13BF-4D7A-637A6C117AE1}"/>
              </a:ext>
            </a:extLst>
          </p:cNvPr>
          <p:cNvSpPr>
            <a:spLocks noGrp="1"/>
          </p:cNvSpPr>
          <p:nvPr>
            <p:ph type="dt" sz="half" idx="10"/>
          </p:nvPr>
        </p:nvSpPr>
        <p:spPr/>
        <p:txBody>
          <a:bodyPr/>
          <a:lstStyle/>
          <a:p>
            <a:fld id="{2A617381-064C-4CC2-99AC-21D232B7DA67}" type="datetimeFigureOut">
              <a:rPr lang="en-IN" smtClean="0"/>
              <a:t>15-04-2024</a:t>
            </a:fld>
            <a:endParaRPr lang="en-IN"/>
          </a:p>
        </p:txBody>
      </p:sp>
      <p:sp>
        <p:nvSpPr>
          <p:cNvPr id="6" name="Footer Placeholder 5">
            <a:extLst>
              <a:ext uri="{FF2B5EF4-FFF2-40B4-BE49-F238E27FC236}">
                <a16:creationId xmlns:a16="http://schemas.microsoft.com/office/drawing/2014/main" id="{B3E2490C-048A-A3EB-F0D9-6FA3B4F27E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113FFD-3C96-B1AC-74C2-2C8351ACFBA1}"/>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241735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3677-3619-FA68-29A2-4F559BCD54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EFB262-DC63-E64F-5916-4D22C18F8D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C6208B-AACE-D8EE-905B-CB3E97CD4C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592264-710A-B59E-EE71-3BA5109E98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8FB61F-560A-3857-0988-8CF556D9ED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2F91A1-1153-AC80-5FC6-CC2BAA1AC15E}"/>
              </a:ext>
            </a:extLst>
          </p:cNvPr>
          <p:cNvSpPr>
            <a:spLocks noGrp="1"/>
          </p:cNvSpPr>
          <p:nvPr>
            <p:ph type="dt" sz="half" idx="10"/>
          </p:nvPr>
        </p:nvSpPr>
        <p:spPr/>
        <p:txBody>
          <a:bodyPr/>
          <a:lstStyle/>
          <a:p>
            <a:fld id="{2A617381-064C-4CC2-99AC-21D232B7DA67}" type="datetimeFigureOut">
              <a:rPr lang="en-IN" smtClean="0"/>
              <a:t>15-04-2024</a:t>
            </a:fld>
            <a:endParaRPr lang="en-IN"/>
          </a:p>
        </p:txBody>
      </p:sp>
      <p:sp>
        <p:nvSpPr>
          <p:cNvPr id="8" name="Footer Placeholder 7">
            <a:extLst>
              <a:ext uri="{FF2B5EF4-FFF2-40B4-BE49-F238E27FC236}">
                <a16:creationId xmlns:a16="http://schemas.microsoft.com/office/drawing/2014/main" id="{B6E65C06-243E-4E7B-F6BC-9404C0D44C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971122F-D9F3-074D-AE68-D8D5F8F0F373}"/>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110853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123B0-BED0-6AA0-6858-5957BFEAAB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73560C-6F2A-D5FF-A990-1DE549C2C0D1}"/>
              </a:ext>
            </a:extLst>
          </p:cNvPr>
          <p:cNvSpPr>
            <a:spLocks noGrp="1"/>
          </p:cNvSpPr>
          <p:nvPr>
            <p:ph type="dt" sz="half" idx="10"/>
          </p:nvPr>
        </p:nvSpPr>
        <p:spPr/>
        <p:txBody>
          <a:bodyPr/>
          <a:lstStyle/>
          <a:p>
            <a:fld id="{2A617381-064C-4CC2-99AC-21D232B7DA67}" type="datetimeFigureOut">
              <a:rPr lang="en-IN" smtClean="0"/>
              <a:t>15-04-2024</a:t>
            </a:fld>
            <a:endParaRPr lang="en-IN"/>
          </a:p>
        </p:txBody>
      </p:sp>
      <p:sp>
        <p:nvSpPr>
          <p:cNvPr id="4" name="Footer Placeholder 3">
            <a:extLst>
              <a:ext uri="{FF2B5EF4-FFF2-40B4-BE49-F238E27FC236}">
                <a16:creationId xmlns:a16="http://schemas.microsoft.com/office/drawing/2014/main" id="{3D917C29-DF31-A8B7-B474-4DC7A9B947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837D07-A870-3A09-BF94-510FB498A0B2}"/>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49843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FDFD91-0348-68CA-31DE-AC8039999A6C}"/>
              </a:ext>
            </a:extLst>
          </p:cNvPr>
          <p:cNvSpPr>
            <a:spLocks noGrp="1"/>
          </p:cNvSpPr>
          <p:nvPr>
            <p:ph type="dt" sz="half" idx="10"/>
          </p:nvPr>
        </p:nvSpPr>
        <p:spPr/>
        <p:txBody>
          <a:bodyPr/>
          <a:lstStyle/>
          <a:p>
            <a:fld id="{2A617381-064C-4CC2-99AC-21D232B7DA67}" type="datetimeFigureOut">
              <a:rPr lang="en-IN" smtClean="0"/>
              <a:t>15-04-2024</a:t>
            </a:fld>
            <a:endParaRPr lang="en-IN"/>
          </a:p>
        </p:txBody>
      </p:sp>
      <p:sp>
        <p:nvSpPr>
          <p:cNvPr id="3" name="Footer Placeholder 2">
            <a:extLst>
              <a:ext uri="{FF2B5EF4-FFF2-40B4-BE49-F238E27FC236}">
                <a16:creationId xmlns:a16="http://schemas.microsoft.com/office/drawing/2014/main" id="{396B1378-4F7C-A432-BDDB-B8283123888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33049A-4C74-6E56-F025-F38933736258}"/>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4014103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0159-7BBF-1AB6-BA4B-74B5F3C18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C1A1CC-0B38-3386-A774-26B816F2A2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294E42-EE40-8AE4-5A42-17569C0E86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B1FC26-3311-CEE8-BE7F-6076101B5D24}"/>
              </a:ext>
            </a:extLst>
          </p:cNvPr>
          <p:cNvSpPr>
            <a:spLocks noGrp="1"/>
          </p:cNvSpPr>
          <p:nvPr>
            <p:ph type="dt" sz="half" idx="10"/>
          </p:nvPr>
        </p:nvSpPr>
        <p:spPr/>
        <p:txBody>
          <a:bodyPr/>
          <a:lstStyle/>
          <a:p>
            <a:fld id="{2A617381-064C-4CC2-99AC-21D232B7DA67}" type="datetimeFigureOut">
              <a:rPr lang="en-IN" smtClean="0"/>
              <a:t>15-04-2024</a:t>
            </a:fld>
            <a:endParaRPr lang="en-IN"/>
          </a:p>
        </p:txBody>
      </p:sp>
      <p:sp>
        <p:nvSpPr>
          <p:cNvPr id="6" name="Footer Placeholder 5">
            <a:extLst>
              <a:ext uri="{FF2B5EF4-FFF2-40B4-BE49-F238E27FC236}">
                <a16:creationId xmlns:a16="http://schemas.microsoft.com/office/drawing/2014/main" id="{DAE23000-C128-DB52-780F-84DC89F486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C17DD5-8194-01FF-5D3D-C954CEED200C}"/>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1231545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B098D-C9AB-CE5E-645A-75D8885B2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320FCA-3977-0785-8C9C-0140009FC3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0623EF-E9BE-D1EB-1446-D52D12388E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CF89AC-109D-7284-06BA-4753BDCAD906}"/>
              </a:ext>
            </a:extLst>
          </p:cNvPr>
          <p:cNvSpPr>
            <a:spLocks noGrp="1"/>
          </p:cNvSpPr>
          <p:nvPr>
            <p:ph type="dt" sz="half" idx="10"/>
          </p:nvPr>
        </p:nvSpPr>
        <p:spPr/>
        <p:txBody>
          <a:bodyPr/>
          <a:lstStyle/>
          <a:p>
            <a:fld id="{2A617381-064C-4CC2-99AC-21D232B7DA67}" type="datetimeFigureOut">
              <a:rPr lang="en-IN" smtClean="0"/>
              <a:t>15-04-2024</a:t>
            </a:fld>
            <a:endParaRPr lang="en-IN"/>
          </a:p>
        </p:txBody>
      </p:sp>
      <p:sp>
        <p:nvSpPr>
          <p:cNvPr id="6" name="Footer Placeholder 5">
            <a:extLst>
              <a:ext uri="{FF2B5EF4-FFF2-40B4-BE49-F238E27FC236}">
                <a16:creationId xmlns:a16="http://schemas.microsoft.com/office/drawing/2014/main" id="{F85EA430-6F48-5F96-6F10-1DDB5EBAE7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C1F26B-5536-B4F9-1051-C67BCFD7A3BD}"/>
              </a:ext>
            </a:extLst>
          </p:cNvPr>
          <p:cNvSpPr>
            <a:spLocks noGrp="1"/>
          </p:cNvSpPr>
          <p:nvPr>
            <p:ph type="sldNum" sz="quarter" idx="12"/>
          </p:nvPr>
        </p:nvSpPr>
        <p:spPr/>
        <p:txBody>
          <a:bodyPr/>
          <a:lstStyle/>
          <a:p>
            <a:fld id="{5DD883E7-4551-43E7-B3F8-E592CF8B37C5}" type="slidenum">
              <a:rPr lang="en-IN" smtClean="0"/>
              <a:t>‹#›</a:t>
            </a:fld>
            <a:endParaRPr lang="en-IN"/>
          </a:p>
        </p:txBody>
      </p:sp>
    </p:spTree>
    <p:extLst>
      <p:ext uri="{BB962C8B-B14F-4D97-AF65-F5344CB8AC3E}">
        <p14:creationId xmlns:p14="http://schemas.microsoft.com/office/powerpoint/2010/main" val="6538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254BED-575A-2F3C-F457-B4597B8DD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7E2A5A-FFDD-C306-8A75-BFCB266B5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0A4CA3-08AD-ADC1-E88D-E18D530624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17381-064C-4CC2-99AC-21D232B7DA67}" type="datetimeFigureOut">
              <a:rPr lang="en-IN" smtClean="0"/>
              <a:t>15-04-2024</a:t>
            </a:fld>
            <a:endParaRPr lang="en-IN"/>
          </a:p>
        </p:txBody>
      </p:sp>
      <p:sp>
        <p:nvSpPr>
          <p:cNvPr id="5" name="Footer Placeholder 4">
            <a:extLst>
              <a:ext uri="{FF2B5EF4-FFF2-40B4-BE49-F238E27FC236}">
                <a16:creationId xmlns:a16="http://schemas.microsoft.com/office/drawing/2014/main" id="{37C53906-04BE-3C86-15AD-8DD3C11797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B800AB-1E62-4E8F-8554-A1DA94D32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D883E7-4551-43E7-B3F8-E592CF8B37C5}" type="slidenum">
              <a:rPr lang="en-IN" smtClean="0"/>
              <a:t>‹#›</a:t>
            </a:fld>
            <a:endParaRPr lang="en-IN"/>
          </a:p>
        </p:txBody>
      </p:sp>
    </p:spTree>
    <p:extLst>
      <p:ext uri="{BB962C8B-B14F-4D97-AF65-F5344CB8AC3E}">
        <p14:creationId xmlns:p14="http://schemas.microsoft.com/office/powerpoint/2010/main" val="246946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DC97-8EF7-7902-AF36-43A9D72CEA7C}"/>
              </a:ext>
            </a:extLst>
          </p:cNvPr>
          <p:cNvSpPr>
            <a:spLocks noGrp="1"/>
          </p:cNvSpPr>
          <p:nvPr>
            <p:ph type="ctrTitle"/>
          </p:nvPr>
        </p:nvSpPr>
        <p:spPr/>
        <p:txBody>
          <a:bodyPr/>
          <a:lstStyle/>
          <a:p>
            <a:r>
              <a:rPr lang="en-US" dirty="0"/>
              <a:t>Graphs</a:t>
            </a:r>
            <a:endParaRPr lang="en-IN" dirty="0"/>
          </a:p>
        </p:txBody>
      </p:sp>
      <p:sp>
        <p:nvSpPr>
          <p:cNvPr id="3" name="Subtitle 2">
            <a:extLst>
              <a:ext uri="{FF2B5EF4-FFF2-40B4-BE49-F238E27FC236}">
                <a16:creationId xmlns:a16="http://schemas.microsoft.com/office/drawing/2014/main" id="{8BCAED98-B2F9-F4E0-A6A6-215D45E0C71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53152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A5B7-3F8B-C958-CCB4-3AA7D1F2F3F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FEF94D7-7AE8-8131-1315-5322F608B1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843" y="265180"/>
            <a:ext cx="8984973" cy="5962349"/>
          </a:xfrm>
        </p:spPr>
      </p:pic>
    </p:spTree>
    <p:extLst>
      <p:ext uri="{BB962C8B-B14F-4D97-AF65-F5344CB8AC3E}">
        <p14:creationId xmlns:p14="http://schemas.microsoft.com/office/powerpoint/2010/main" val="671103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98F77-1893-A107-A531-79D44D4783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108B29-2B78-BD94-ECBD-1FA9C7EA3BF3}"/>
              </a:ext>
            </a:extLst>
          </p:cNvPr>
          <p:cNvSpPr>
            <a:spLocks noGrp="1"/>
          </p:cNvSpPr>
          <p:nvPr>
            <p:ph idx="1"/>
          </p:nvPr>
        </p:nvSpPr>
        <p:spPr/>
        <p:txBody>
          <a:bodyPr/>
          <a:lstStyle/>
          <a:p>
            <a:r>
              <a:rPr lang="en-US" b="1" u="sng" dirty="0"/>
              <a:t>Properties of a Spanning Tree</a:t>
            </a:r>
            <a:r>
              <a:rPr lang="en-US" b="1" dirty="0"/>
              <a:t>:</a:t>
            </a:r>
          </a:p>
          <a:p>
            <a:pPr>
              <a:buFont typeface="Arial" panose="020B0604020202020204" pitchFamily="34" charset="0"/>
              <a:buChar char="•"/>
            </a:pPr>
            <a:r>
              <a:rPr lang="en-US" dirty="0"/>
              <a:t>A Spanning tree does not exist for a disconnected graph.</a:t>
            </a:r>
          </a:p>
          <a:p>
            <a:pPr>
              <a:buFont typeface="Arial" panose="020B0604020202020204" pitchFamily="34" charset="0"/>
              <a:buChar char="•"/>
            </a:pPr>
            <a:r>
              <a:rPr lang="en-US" dirty="0"/>
              <a:t>For a connected graph having </a:t>
            </a:r>
            <a:r>
              <a:rPr lang="en-US" b="1" dirty="0">
                <a:solidFill>
                  <a:srgbClr val="FF0000"/>
                </a:solidFill>
              </a:rPr>
              <a:t>N</a:t>
            </a:r>
            <a:r>
              <a:rPr lang="en-US" dirty="0"/>
              <a:t> vertices then the number of edges in the spanning tree for that graph will be</a:t>
            </a:r>
            <a:r>
              <a:rPr lang="en-US" b="1" dirty="0"/>
              <a:t> </a:t>
            </a:r>
            <a:r>
              <a:rPr lang="en-US" b="1" dirty="0">
                <a:solidFill>
                  <a:srgbClr val="FF0000"/>
                </a:solidFill>
              </a:rPr>
              <a:t>N-1</a:t>
            </a:r>
            <a:r>
              <a:rPr lang="en-US" dirty="0">
                <a:solidFill>
                  <a:srgbClr val="FF0000"/>
                </a:solidFill>
              </a:rPr>
              <a:t>.</a:t>
            </a:r>
          </a:p>
          <a:p>
            <a:pPr>
              <a:buFont typeface="Arial" panose="020B0604020202020204" pitchFamily="34" charset="0"/>
              <a:buChar char="•"/>
            </a:pPr>
            <a:r>
              <a:rPr lang="en-US" dirty="0"/>
              <a:t>A Spanning tree does not have any cycle.</a:t>
            </a:r>
          </a:p>
          <a:p>
            <a:pPr>
              <a:buFont typeface="Arial" panose="020B0604020202020204" pitchFamily="34" charset="0"/>
              <a:buChar char="•"/>
            </a:pPr>
            <a:r>
              <a:rPr lang="en-US" dirty="0"/>
              <a:t>We can construct a spanning tree for a complete graph by removing </a:t>
            </a:r>
            <a:r>
              <a:rPr lang="en-US" b="1" dirty="0">
                <a:solidFill>
                  <a:srgbClr val="FF0000"/>
                </a:solidFill>
              </a:rPr>
              <a:t>E-N+1</a:t>
            </a:r>
            <a:r>
              <a:rPr lang="en-US" dirty="0">
                <a:solidFill>
                  <a:srgbClr val="FF0000"/>
                </a:solidFill>
              </a:rPr>
              <a:t> </a:t>
            </a:r>
            <a:r>
              <a:rPr lang="en-US" dirty="0"/>
              <a:t>edges, where </a:t>
            </a:r>
            <a:r>
              <a:rPr lang="en-US" b="1" dirty="0">
                <a:solidFill>
                  <a:srgbClr val="FF0000"/>
                </a:solidFill>
              </a:rPr>
              <a:t>E</a:t>
            </a:r>
            <a:r>
              <a:rPr lang="en-US" dirty="0"/>
              <a:t> is the number of Edges and </a:t>
            </a:r>
            <a:r>
              <a:rPr lang="en-US" b="1" dirty="0">
                <a:solidFill>
                  <a:srgbClr val="FF0000"/>
                </a:solidFill>
              </a:rPr>
              <a:t>N</a:t>
            </a:r>
            <a:r>
              <a:rPr lang="en-US" dirty="0"/>
              <a:t> is the number of vertices.</a:t>
            </a:r>
          </a:p>
          <a:p>
            <a:endParaRPr lang="en-IN" dirty="0"/>
          </a:p>
        </p:txBody>
      </p:sp>
    </p:spTree>
    <p:extLst>
      <p:ext uri="{BB962C8B-B14F-4D97-AF65-F5344CB8AC3E}">
        <p14:creationId xmlns:p14="http://schemas.microsoft.com/office/powerpoint/2010/main" val="152633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95524-45A9-8F14-9071-D27C8255FA4B}"/>
              </a:ext>
            </a:extLst>
          </p:cNvPr>
          <p:cNvSpPr>
            <a:spLocks noGrp="1"/>
          </p:cNvSpPr>
          <p:nvPr>
            <p:ph type="title"/>
          </p:nvPr>
        </p:nvSpPr>
        <p:spPr/>
        <p:txBody>
          <a:bodyPr/>
          <a:lstStyle/>
          <a:p>
            <a:r>
              <a:rPr lang="en-US" dirty="0"/>
              <a:t>Minimum Spanning Tree</a:t>
            </a:r>
            <a:endParaRPr lang="en-IN" dirty="0"/>
          </a:p>
        </p:txBody>
      </p:sp>
      <p:sp>
        <p:nvSpPr>
          <p:cNvPr id="3" name="Content Placeholder 2">
            <a:extLst>
              <a:ext uri="{FF2B5EF4-FFF2-40B4-BE49-F238E27FC236}">
                <a16:creationId xmlns:a16="http://schemas.microsoft.com/office/drawing/2014/main" id="{643464E4-C382-AEA5-2C1E-9DB831C4D775}"/>
              </a:ext>
            </a:extLst>
          </p:cNvPr>
          <p:cNvSpPr>
            <a:spLocks noGrp="1"/>
          </p:cNvSpPr>
          <p:nvPr>
            <p:ph idx="1"/>
          </p:nvPr>
        </p:nvSpPr>
        <p:spPr/>
        <p:txBody>
          <a:bodyPr/>
          <a:lstStyle/>
          <a:p>
            <a:r>
              <a:rPr lang="en-US" dirty="0"/>
              <a:t>The minimum spanning tree has all the properties of a spanning tree with an added constraint of having the minimum possible weights among all possible spanning trees. </a:t>
            </a:r>
          </a:p>
          <a:p>
            <a:r>
              <a:rPr lang="en-US" dirty="0"/>
              <a:t>Like a spanning tree, there can also be many possible MSTs for a graph.</a:t>
            </a:r>
            <a:endParaRPr lang="en-IN" dirty="0"/>
          </a:p>
        </p:txBody>
      </p:sp>
    </p:spTree>
    <p:extLst>
      <p:ext uri="{BB962C8B-B14F-4D97-AF65-F5344CB8AC3E}">
        <p14:creationId xmlns:p14="http://schemas.microsoft.com/office/powerpoint/2010/main" val="2973775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9FBE8-FBA8-3A13-7956-F8D6AE02ED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3824F1-C43C-04C8-59A9-63DB710FB96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755DCD8-11FF-DA59-FC1D-6174DBE7A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9791" y="1709652"/>
            <a:ext cx="8372860" cy="5148347"/>
          </a:xfrm>
          <a:prstGeom prst="rect">
            <a:avLst/>
          </a:prstGeom>
        </p:spPr>
      </p:pic>
    </p:spTree>
    <p:extLst>
      <p:ext uri="{BB962C8B-B14F-4D97-AF65-F5344CB8AC3E}">
        <p14:creationId xmlns:p14="http://schemas.microsoft.com/office/powerpoint/2010/main" val="1857071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865A-5085-EA79-396B-EF2DEF677F93}"/>
              </a:ext>
            </a:extLst>
          </p:cNvPr>
          <p:cNvSpPr>
            <a:spLocks noGrp="1"/>
          </p:cNvSpPr>
          <p:nvPr>
            <p:ph type="title"/>
          </p:nvPr>
        </p:nvSpPr>
        <p:spPr/>
        <p:txBody>
          <a:bodyPr/>
          <a:lstStyle/>
          <a:p>
            <a:r>
              <a:rPr lang="en-US" dirty="0"/>
              <a:t>Kruskal’s Algorithm</a:t>
            </a:r>
            <a:endParaRPr lang="en-IN" dirty="0"/>
          </a:p>
        </p:txBody>
      </p:sp>
      <p:sp>
        <p:nvSpPr>
          <p:cNvPr id="3" name="Content Placeholder 2">
            <a:extLst>
              <a:ext uri="{FF2B5EF4-FFF2-40B4-BE49-F238E27FC236}">
                <a16:creationId xmlns:a16="http://schemas.microsoft.com/office/drawing/2014/main" id="{A2B4D063-7066-931A-1F59-E616053512AB}"/>
              </a:ext>
            </a:extLst>
          </p:cNvPr>
          <p:cNvSpPr>
            <a:spLocks noGrp="1"/>
          </p:cNvSpPr>
          <p:nvPr>
            <p:ph idx="1"/>
          </p:nvPr>
        </p:nvSpPr>
        <p:spPr/>
        <p:txBody>
          <a:bodyPr>
            <a:normAutofit fontScale="92500"/>
          </a:bodyPr>
          <a:lstStyle/>
          <a:p>
            <a:r>
              <a:rPr lang="en-US" dirty="0"/>
              <a:t>Kruskal's algorithm is a greedy algorithm used to find the minimum spanning tree (MST) of a connected, weighted graph. </a:t>
            </a:r>
          </a:p>
          <a:p>
            <a:r>
              <a:rPr lang="en-US" dirty="0"/>
              <a:t>The algorithm builds the MST by adding edges to the tree in ascending order of their weights until all vertices are included in the tree.</a:t>
            </a:r>
          </a:p>
          <a:p>
            <a:r>
              <a:rPr lang="en-US" dirty="0"/>
              <a:t>Steps:</a:t>
            </a:r>
          </a:p>
          <a:p>
            <a:pPr lvl="1"/>
            <a:r>
              <a:rPr lang="en-US" b="1" dirty="0"/>
              <a:t>Sort Edges</a:t>
            </a:r>
            <a:r>
              <a:rPr lang="en-US" dirty="0"/>
              <a:t>: Sort all the edges of the graph in non-decreasing order of their weights.</a:t>
            </a:r>
          </a:p>
          <a:p>
            <a:pPr lvl="1"/>
            <a:r>
              <a:rPr lang="en-US" b="1" dirty="0"/>
              <a:t>Initialize</a:t>
            </a:r>
            <a:r>
              <a:rPr lang="en-US" dirty="0"/>
              <a:t>: Create an empty set to store the edges of the MST.</a:t>
            </a:r>
          </a:p>
          <a:p>
            <a:pPr lvl="1"/>
            <a:r>
              <a:rPr lang="en-US" b="1" dirty="0"/>
              <a:t>Iterate Over Edges</a:t>
            </a:r>
            <a:r>
              <a:rPr lang="en-US" dirty="0"/>
              <a:t>: Iterate through the sorted edges and add each edge to the MST if adding it does not create a cycle.</a:t>
            </a:r>
          </a:p>
          <a:p>
            <a:pPr lvl="1"/>
            <a:r>
              <a:rPr lang="en-US" b="1" dirty="0"/>
              <a:t>Check for Cycle</a:t>
            </a:r>
            <a:r>
              <a:rPr lang="en-US" dirty="0"/>
              <a:t>: Before adding an edge, check if adding it would create a cycle in the MST. This can be done using disjoint-set data structure or Union-Find algorithm.</a:t>
            </a:r>
            <a:endParaRPr lang="en-IN" dirty="0"/>
          </a:p>
        </p:txBody>
      </p:sp>
    </p:spTree>
    <p:extLst>
      <p:ext uri="{BB962C8B-B14F-4D97-AF65-F5344CB8AC3E}">
        <p14:creationId xmlns:p14="http://schemas.microsoft.com/office/powerpoint/2010/main" val="2850950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581D-654A-7259-F004-434CA973F05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FB8B4F0-5E55-CF90-1E6A-4A10C69DF9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467" y="2139570"/>
            <a:ext cx="8716872" cy="3972996"/>
          </a:xfrm>
        </p:spPr>
      </p:pic>
    </p:spTree>
    <p:extLst>
      <p:ext uri="{BB962C8B-B14F-4D97-AF65-F5344CB8AC3E}">
        <p14:creationId xmlns:p14="http://schemas.microsoft.com/office/powerpoint/2010/main" val="2425529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FFE8A-0F76-99EE-15D5-52C44D0A63B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A0D0034-01CE-D6ED-FA82-9A9B79FCA2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0347" y="1690688"/>
            <a:ext cx="8086289" cy="4514678"/>
          </a:xfrm>
        </p:spPr>
      </p:pic>
    </p:spTree>
    <p:extLst>
      <p:ext uri="{BB962C8B-B14F-4D97-AF65-F5344CB8AC3E}">
        <p14:creationId xmlns:p14="http://schemas.microsoft.com/office/powerpoint/2010/main" val="3773490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BE86-52A4-6287-8831-ED45C0C075DD}"/>
              </a:ext>
            </a:extLst>
          </p:cNvPr>
          <p:cNvSpPr>
            <a:spLocks noGrp="1"/>
          </p:cNvSpPr>
          <p:nvPr>
            <p:ph type="title"/>
          </p:nvPr>
        </p:nvSpPr>
        <p:spPr/>
        <p:txBody>
          <a:bodyPr/>
          <a:lstStyle/>
          <a:p>
            <a:r>
              <a:rPr lang="en-US" dirty="0"/>
              <a:t>Prim’s Algorithm</a:t>
            </a:r>
            <a:endParaRPr lang="en-IN" dirty="0"/>
          </a:p>
        </p:txBody>
      </p:sp>
      <p:sp>
        <p:nvSpPr>
          <p:cNvPr id="3" name="Content Placeholder 2">
            <a:extLst>
              <a:ext uri="{FF2B5EF4-FFF2-40B4-BE49-F238E27FC236}">
                <a16:creationId xmlns:a16="http://schemas.microsoft.com/office/drawing/2014/main" id="{EFEF24E6-0627-06A3-2CD8-451C6638EF0C}"/>
              </a:ext>
            </a:extLst>
          </p:cNvPr>
          <p:cNvSpPr>
            <a:spLocks noGrp="1"/>
          </p:cNvSpPr>
          <p:nvPr>
            <p:ph idx="1"/>
          </p:nvPr>
        </p:nvSpPr>
        <p:spPr/>
        <p:txBody>
          <a:bodyPr>
            <a:normAutofit fontScale="92500" lnSpcReduction="10000"/>
          </a:bodyPr>
          <a:lstStyle/>
          <a:p>
            <a:r>
              <a:rPr lang="en-US" dirty="0"/>
              <a:t>Prim’s algorithm is also a Greedy algorithm. </a:t>
            </a:r>
          </a:p>
          <a:p>
            <a:r>
              <a:rPr lang="en-US" dirty="0"/>
              <a:t>This algorithm always starts with a single node and moves through several adjacent nodes, in order to explore all of the connected edges along the way.</a:t>
            </a:r>
          </a:p>
          <a:p>
            <a:pPr>
              <a:buFont typeface="Arial" panose="020B0604020202020204" pitchFamily="34" charset="0"/>
              <a:buChar char="•"/>
            </a:pPr>
            <a:r>
              <a:rPr lang="en-US" b="1" dirty="0"/>
              <a:t>Step 1</a:t>
            </a:r>
            <a:r>
              <a:rPr lang="en-US" dirty="0"/>
              <a:t>: Start with a vertex (let's call it the starting vertex) and mark it as visited.</a:t>
            </a:r>
          </a:p>
          <a:p>
            <a:pPr>
              <a:buFont typeface="Arial" panose="020B0604020202020204" pitchFamily="34" charset="0"/>
              <a:buChar char="•"/>
            </a:pPr>
            <a:r>
              <a:rPr lang="en-US" b="1" dirty="0"/>
              <a:t>Step 2</a:t>
            </a:r>
            <a:r>
              <a:rPr lang="en-US" dirty="0"/>
              <a:t>: Find all edges connected to the current vertex that lead to unvisited vertices. Choose the edge with the lowest weight.</a:t>
            </a:r>
          </a:p>
          <a:p>
            <a:pPr>
              <a:buFont typeface="Arial" panose="020B0604020202020204" pitchFamily="34" charset="0"/>
              <a:buChar char="•"/>
            </a:pPr>
            <a:r>
              <a:rPr lang="en-US" b="1" dirty="0"/>
              <a:t>Step 3</a:t>
            </a:r>
            <a:r>
              <a:rPr lang="en-US" dirty="0"/>
              <a:t>: Add the chosen edge to the minimum spanning tree and mark the corresponding vertex as visited.</a:t>
            </a:r>
          </a:p>
          <a:p>
            <a:pPr>
              <a:buFont typeface="Arial" panose="020B0604020202020204" pitchFamily="34" charset="0"/>
              <a:buChar char="•"/>
            </a:pPr>
            <a:r>
              <a:rPr lang="en-US" b="1"/>
              <a:t>Step 4</a:t>
            </a:r>
            <a:r>
              <a:rPr lang="en-US"/>
              <a:t>: Repeat steps 2 and 3 until all vertices are visited.</a:t>
            </a:r>
          </a:p>
          <a:p>
            <a:endParaRPr lang="en-IN" dirty="0"/>
          </a:p>
        </p:txBody>
      </p:sp>
    </p:spTree>
    <p:extLst>
      <p:ext uri="{BB962C8B-B14F-4D97-AF65-F5344CB8AC3E}">
        <p14:creationId xmlns:p14="http://schemas.microsoft.com/office/powerpoint/2010/main" val="4280314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792E-6294-AB16-F549-99A0DA0B5D65}"/>
              </a:ext>
            </a:extLst>
          </p:cNvPr>
          <p:cNvSpPr>
            <a:spLocks noGrp="1"/>
          </p:cNvSpPr>
          <p:nvPr>
            <p:ph type="title"/>
          </p:nvPr>
        </p:nvSpPr>
        <p:spPr/>
        <p:txBody>
          <a:bodyPr/>
          <a:lstStyle/>
          <a:p>
            <a:endParaRPr lang="en-IN"/>
          </a:p>
        </p:txBody>
      </p:sp>
      <p:sp>
        <p:nvSpPr>
          <p:cNvPr id="7" name="Content Placeholder 6">
            <a:extLst>
              <a:ext uri="{FF2B5EF4-FFF2-40B4-BE49-F238E27FC236}">
                <a16:creationId xmlns:a16="http://schemas.microsoft.com/office/drawing/2014/main" id="{408E902D-B684-0773-10FC-02A54637DC0C}"/>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46AC7E53-B3F0-7190-F72C-937118DF1AE7}"/>
              </a:ext>
            </a:extLst>
          </p:cNvPr>
          <p:cNvPicPr>
            <a:picLocks noChangeAspect="1"/>
          </p:cNvPicPr>
          <p:nvPr/>
        </p:nvPicPr>
        <p:blipFill>
          <a:blip r:embed="rId2"/>
          <a:stretch>
            <a:fillRect/>
          </a:stretch>
        </p:blipFill>
        <p:spPr>
          <a:xfrm>
            <a:off x="1744603" y="1875321"/>
            <a:ext cx="8702794" cy="4160881"/>
          </a:xfrm>
          <a:prstGeom prst="rect">
            <a:avLst/>
          </a:prstGeom>
        </p:spPr>
      </p:pic>
    </p:spTree>
    <p:extLst>
      <p:ext uri="{BB962C8B-B14F-4D97-AF65-F5344CB8AC3E}">
        <p14:creationId xmlns:p14="http://schemas.microsoft.com/office/powerpoint/2010/main" val="4254114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F407-90A1-EC76-03CD-6AFDEB5328FA}"/>
              </a:ext>
            </a:extLst>
          </p:cNvPr>
          <p:cNvSpPr>
            <a:spLocks noGrp="1"/>
          </p:cNvSpPr>
          <p:nvPr>
            <p:ph type="title"/>
          </p:nvPr>
        </p:nvSpPr>
        <p:spPr/>
        <p:txBody>
          <a:bodyPr/>
          <a:lstStyle/>
          <a:p>
            <a:endParaRPr lang="en-IN"/>
          </a:p>
        </p:txBody>
      </p:sp>
      <p:sp>
        <p:nvSpPr>
          <p:cNvPr id="9" name="Content Placeholder 8">
            <a:extLst>
              <a:ext uri="{FF2B5EF4-FFF2-40B4-BE49-F238E27FC236}">
                <a16:creationId xmlns:a16="http://schemas.microsoft.com/office/drawing/2014/main" id="{04427AB8-2940-B584-A19B-FE7805E19E6F}"/>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60878F1D-F522-462B-E905-19D652B1CBEB}"/>
              </a:ext>
            </a:extLst>
          </p:cNvPr>
          <p:cNvPicPr>
            <a:picLocks noChangeAspect="1"/>
          </p:cNvPicPr>
          <p:nvPr/>
        </p:nvPicPr>
        <p:blipFill>
          <a:blip r:embed="rId2"/>
          <a:stretch>
            <a:fillRect/>
          </a:stretch>
        </p:blipFill>
        <p:spPr>
          <a:xfrm>
            <a:off x="1458828" y="2069456"/>
            <a:ext cx="9274344" cy="3863675"/>
          </a:xfrm>
          <a:prstGeom prst="rect">
            <a:avLst/>
          </a:prstGeom>
        </p:spPr>
      </p:pic>
    </p:spTree>
    <p:extLst>
      <p:ext uri="{BB962C8B-B14F-4D97-AF65-F5344CB8AC3E}">
        <p14:creationId xmlns:p14="http://schemas.microsoft.com/office/powerpoint/2010/main" val="244552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816DC-6B8A-487F-2D60-DB72FA672A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C1211C-2C03-3239-83CB-739E41BEAF68}"/>
              </a:ext>
            </a:extLst>
          </p:cNvPr>
          <p:cNvSpPr>
            <a:spLocks noGrp="1"/>
          </p:cNvSpPr>
          <p:nvPr>
            <p:ph idx="1"/>
          </p:nvPr>
        </p:nvSpPr>
        <p:spPr/>
        <p:txBody>
          <a:bodyPr/>
          <a:lstStyle/>
          <a:p>
            <a:r>
              <a:rPr lang="en-US" dirty="0"/>
              <a:t> A graph is a data structure that consists of a set of nodes (vertices) and a set of edges that connect pairs of nodes. </a:t>
            </a:r>
          </a:p>
          <a:p>
            <a:r>
              <a:rPr lang="en-US" b="1" dirty="0">
                <a:solidFill>
                  <a:srgbClr val="FF0000"/>
                </a:solidFill>
              </a:rPr>
              <a:t>Nodes (Vertices): </a:t>
            </a:r>
            <a:r>
              <a:rPr lang="en-US" dirty="0"/>
              <a:t>Nodes are the fundamental building blocks of a graph. </a:t>
            </a:r>
          </a:p>
          <a:p>
            <a:r>
              <a:rPr lang="en-US" dirty="0"/>
              <a:t>Each node represents an entity, and it may contain additional information. </a:t>
            </a:r>
          </a:p>
          <a:p>
            <a:r>
              <a:rPr lang="en-US" dirty="0"/>
              <a:t>For example, in a social network graph, nodes might represent users, while in a transportation network graph, nodes might represent locations or cities.</a:t>
            </a:r>
            <a:endParaRPr lang="en-IN" dirty="0"/>
          </a:p>
        </p:txBody>
      </p:sp>
    </p:spTree>
    <p:extLst>
      <p:ext uri="{BB962C8B-B14F-4D97-AF65-F5344CB8AC3E}">
        <p14:creationId xmlns:p14="http://schemas.microsoft.com/office/powerpoint/2010/main" val="1450948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0689D-C5F2-822D-04C7-EDED2607BD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8E8DA2-6045-B89F-DBC0-D177E4A9C9C0}"/>
              </a:ext>
            </a:extLst>
          </p:cNvPr>
          <p:cNvSpPr>
            <a:spLocks noGrp="1"/>
          </p:cNvSpPr>
          <p:nvPr>
            <p:ph idx="1"/>
          </p:nvPr>
        </p:nvSpPr>
        <p:spPr/>
        <p:txBody>
          <a:bodyPr/>
          <a:lstStyle/>
          <a:p>
            <a:r>
              <a:rPr lang="en-US" b="1" dirty="0"/>
              <a:t>Time Complexity: </a:t>
            </a:r>
          </a:p>
          <a:p>
            <a:pPr lvl="1"/>
            <a:r>
              <a:rPr lang="en-US" dirty="0"/>
              <a:t>O(V</a:t>
            </a:r>
            <a:r>
              <a:rPr lang="en-US" baseline="30000" dirty="0"/>
              <a:t>2</a:t>
            </a:r>
            <a:r>
              <a:rPr lang="en-US" dirty="0"/>
              <a:t>), If the input graph is represented using an adjacency list.</a:t>
            </a:r>
          </a:p>
          <a:p>
            <a:pPr lvl="1"/>
            <a:r>
              <a:rPr lang="en-US" dirty="0"/>
              <a:t>the time complexity of Prim’s algorithm can be reduced to O(E * </a:t>
            </a:r>
            <a:r>
              <a:rPr lang="en-US" dirty="0" err="1"/>
              <a:t>logV</a:t>
            </a:r>
            <a:r>
              <a:rPr lang="en-US" dirty="0"/>
              <a:t>) with the help of </a:t>
            </a:r>
            <a:r>
              <a:rPr lang="en-US"/>
              <a:t>a heap</a:t>
            </a:r>
            <a:r>
              <a:rPr lang="en-US" dirty="0"/>
              <a:t>. </a:t>
            </a:r>
            <a:endParaRPr lang="en-IN" dirty="0"/>
          </a:p>
        </p:txBody>
      </p:sp>
    </p:spTree>
    <p:extLst>
      <p:ext uri="{BB962C8B-B14F-4D97-AF65-F5344CB8AC3E}">
        <p14:creationId xmlns:p14="http://schemas.microsoft.com/office/powerpoint/2010/main" val="1992792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E90C-CC65-C30A-7666-6EC54E33617C}"/>
              </a:ext>
            </a:extLst>
          </p:cNvPr>
          <p:cNvSpPr>
            <a:spLocks noGrp="1"/>
          </p:cNvSpPr>
          <p:nvPr>
            <p:ph type="title"/>
          </p:nvPr>
        </p:nvSpPr>
        <p:spPr/>
        <p:txBody>
          <a:bodyPr/>
          <a:lstStyle/>
          <a:p>
            <a:r>
              <a:rPr lang="en-US" dirty="0"/>
              <a:t>Breadth First Search</a:t>
            </a:r>
            <a:endParaRPr lang="en-IN" dirty="0"/>
          </a:p>
        </p:txBody>
      </p:sp>
      <p:sp>
        <p:nvSpPr>
          <p:cNvPr id="3" name="Content Placeholder 2">
            <a:extLst>
              <a:ext uri="{FF2B5EF4-FFF2-40B4-BE49-F238E27FC236}">
                <a16:creationId xmlns:a16="http://schemas.microsoft.com/office/drawing/2014/main" id="{E4C07114-BE31-D44B-E49E-C7D7C12DCA72}"/>
              </a:ext>
            </a:extLst>
          </p:cNvPr>
          <p:cNvSpPr>
            <a:spLocks noGrp="1"/>
          </p:cNvSpPr>
          <p:nvPr>
            <p:ph idx="1"/>
          </p:nvPr>
        </p:nvSpPr>
        <p:spPr/>
        <p:txBody>
          <a:bodyPr/>
          <a:lstStyle/>
          <a:p>
            <a:r>
              <a:rPr lang="en-US" b="1" dirty="0"/>
              <a:t>Breadth First Search (BFS)</a:t>
            </a:r>
            <a:r>
              <a:rPr lang="en-US" dirty="0"/>
              <a:t> is a graph traversal algorithm that explores all the vertices in a graph at the current depth before moving on to the vertices at the next depth level. </a:t>
            </a:r>
          </a:p>
          <a:p>
            <a:r>
              <a:rPr lang="en-US" dirty="0"/>
              <a:t>It starts at a specified vertex and visits all its neighbors before moving on to the next level of neighbors. </a:t>
            </a:r>
          </a:p>
          <a:p>
            <a:r>
              <a:rPr lang="en-US" b="1" dirty="0"/>
              <a:t>BFS</a:t>
            </a:r>
            <a:r>
              <a:rPr lang="en-US" dirty="0"/>
              <a:t> is commonly used in algorithms for pathfinding, connected components, and shortest path problems in graphs.</a:t>
            </a:r>
          </a:p>
          <a:p>
            <a:endParaRPr lang="en-IN" dirty="0"/>
          </a:p>
        </p:txBody>
      </p:sp>
    </p:spTree>
    <p:extLst>
      <p:ext uri="{BB962C8B-B14F-4D97-AF65-F5344CB8AC3E}">
        <p14:creationId xmlns:p14="http://schemas.microsoft.com/office/powerpoint/2010/main" val="1551610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3341-6607-130E-31F7-011845CE4ED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5E1697-D776-F32D-F28F-124CE914841A}"/>
              </a:ext>
            </a:extLst>
          </p:cNvPr>
          <p:cNvSpPr>
            <a:spLocks noGrp="1"/>
          </p:cNvSpPr>
          <p:nvPr>
            <p:ph idx="1"/>
          </p:nvPr>
        </p:nvSpPr>
        <p:spPr/>
        <p:txBody>
          <a:bodyPr>
            <a:normAutofit lnSpcReduction="10000"/>
          </a:bodyPr>
          <a:lstStyle/>
          <a:p>
            <a:r>
              <a:rPr lang="en-US" b="1" dirty="0"/>
              <a:t>Breadth First Search (BFS) for a Graph Algorithm:</a:t>
            </a:r>
          </a:p>
          <a:p>
            <a:pPr algn="l" rtl="0"/>
            <a:r>
              <a:rPr lang="en-US" dirty="0">
                <a:effectLst/>
              </a:rPr>
              <a:t>Let’s discuss the algorithm for the BFS:</a:t>
            </a:r>
          </a:p>
          <a:p>
            <a:pPr>
              <a:buFont typeface="+mj-lt"/>
              <a:buAutoNum type="arabicPeriod"/>
            </a:pPr>
            <a:r>
              <a:rPr lang="en-US" b="1" dirty="0"/>
              <a:t>Initialization: </a:t>
            </a:r>
            <a:r>
              <a:rPr lang="en-US" dirty="0"/>
              <a:t>Enqueue the starting node into a queue and mark it as visited.</a:t>
            </a:r>
          </a:p>
          <a:p>
            <a:pPr>
              <a:buFont typeface="+mj-lt"/>
              <a:buAutoNum type="arabicPeriod" startAt="2"/>
            </a:pPr>
            <a:r>
              <a:rPr lang="en-US" b="1" dirty="0"/>
              <a:t>Exploration: </a:t>
            </a:r>
            <a:r>
              <a:rPr lang="en-US" dirty="0"/>
              <a:t>While the queue is not empty: </a:t>
            </a:r>
          </a:p>
          <a:p>
            <a:pPr marL="742950" lvl="1" indent="-285750">
              <a:buFont typeface="+mj-lt"/>
              <a:buAutoNum type="arabicPeriod" startAt="2"/>
            </a:pPr>
            <a:r>
              <a:rPr lang="en-US" dirty="0"/>
              <a:t>Dequeue a node from the queue and visit it (e.g., print its value).</a:t>
            </a:r>
          </a:p>
          <a:p>
            <a:pPr marL="742950" lvl="1" indent="-285750">
              <a:buFont typeface="+mj-lt"/>
              <a:buAutoNum type="arabicPeriod" startAt="2"/>
            </a:pPr>
            <a:r>
              <a:rPr lang="en-US" dirty="0"/>
              <a:t>For each unvisited neighbor of the dequeued node: </a:t>
            </a:r>
          </a:p>
          <a:p>
            <a:pPr marL="1143000" lvl="2" indent="-228600">
              <a:buFont typeface="+mj-lt"/>
              <a:buAutoNum type="arabicPeriod" startAt="2"/>
            </a:pPr>
            <a:r>
              <a:rPr lang="en-US" dirty="0"/>
              <a:t>Enqueue the neighbor into the queue.</a:t>
            </a:r>
          </a:p>
          <a:p>
            <a:pPr marL="1143000" lvl="2" indent="-228600">
              <a:buFont typeface="+mj-lt"/>
              <a:buAutoNum type="arabicPeriod" startAt="2"/>
            </a:pPr>
            <a:r>
              <a:rPr lang="en-US" dirty="0"/>
              <a:t>Mark the neighbor as visited.</a:t>
            </a:r>
          </a:p>
          <a:p>
            <a:pPr>
              <a:buFont typeface="+mj-lt"/>
              <a:buAutoNum type="arabicPeriod" startAt="3"/>
            </a:pPr>
            <a:r>
              <a:rPr lang="en-US" b="1" dirty="0"/>
              <a:t>Termination:</a:t>
            </a:r>
            <a:r>
              <a:rPr lang="en-US" dirty="0"/>
              <a:t> Repeat step 2 until the queue is empty.</a:t>
            </a:r>
          </a:p>
          <a:p>
            <a:endParaRPr lang="en-IN" dirty="0"/>
          </a:p>
        </p:txBody>
      </p:sp>
    </p:spTree>
    <p:extLst>
      <p:ext uri="{BB962C8B-B14F-4D97-AF65-F5344CB8AC3E}">
        <p14:creationId xmlns:p14="http://schemas.microsoft.com/office/powerpoint/2010/main" val="1301944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B6AF4-0450-AE83-12D2-26207BF849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3BFDF1-9B85-AA95-08DB-C269A001C5A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4386CA4-799F-79BF-64B8-2A43FF759D93}"/>
              </a:ext>
            </a:extLst>
          </p:cNvPr>
          <p:cNvPicPr>
            <a:picLocks noChangeAspect="1"/>
          </p:cNvPicPr>
          <p:nvPr/>
        </p:nvPicPr>
        <p:blipFill>
          <a:blip r:embed="rId2"/>
          <a:stretch>
            <a:fillRect/>
          </a:stretch>
        </p:blipFill>
        <p:spPr>
          <a:xfrm>
            <a:off x="3389634" y="2427891"/>
            <a:ext cx="4601277" cy="3187718"/>
          </a:xfrm>
          <a:prstGeom prst="rect">
            <a:avLst/>
          </a:prstGeom>
        </p:spPr>
      </p:pic>
    </p:spTree>
    <p:extLst>
      <p:ext uri="{BB962C8B-B14F-4D97-AF65-F5344CB8AC3E}">
        <p14:creationId xmlns:p14="http://schemas.microsoft.com/office/powerpoint/2010/main" val="3528080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0F407-90A1-EC76-03CD-6AFDEB5328FA}"/>
              </a:ext>
            </a:extLst>
          </p:cNvPr>
          <p:cNvSpPr>
            <a:spLocks noGrp="1"/>
          </p:cNvSpPr>
          <p:nvPr>
            <p:ph type="title"/>
          </p:nvPr>
        </p:nvSpPr>
        <p:spPr/>
        <p:txBody>
          <a:bodyPr/>
          <a:lstStyle/>
          <a:p>
            <a:endParaRPr lang="en-IN"/>
          </a:p>
        </p:txBody>
      </p:sp>
      <p:sp>
        <p:nvSpPr>
          <p:cNvPr id="9" name="Content Placeholder 8">
            <a:extLst>
              <a:ext uri="{FF2B5EF4-FFF2-40B4-BE49-F238E27FC236}">
                <a16:creationId xmlns:a16="http://schemas.microsoft.com/office/drawing/2014/main" id="{04427AB8-2940-B584-A19B-FE7805E19E6F}"/>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60878F1D-F522-462B-E905-19D652B1CBEB}"/>
              </a:ext>
            </a:extLst>
          </p:cNvPr>
          <p:cNvPicPr>
            <a:picLocks noChangeAspect="1"/>
          </p:cNvPicPr>
          <p:nvPr/>
        </p:nvPicPr>
        <p:blipFill>
          <a:blip r:embed="rId2"/>
          <a:stretch>
            <a:fillRect/>
          </a:stretch>
        </p:blipFill>
        <p:spPr>
          <a:xfrm>
            <a:off x="1458828" y="2069456"/>
            <a:ext cx="9274344" cy="3863675"/>
          </a:xfrm>
          <a:prstGeom prst="rect">
            <a:avLst/>
          </a:prstGeom>
        </p:spPr>
      </p:pic>
    </p:spTree>
    <p:extLst>
      <p:ext uri="{BB962C8B-B14F-4D97-AF65-F5344CB8AC3E}">
        <p14:creationId xmlns:p14="http://schemas.microsoft.com/office/powerpoint/2010/main" val="1115789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E22A0-D9B2-3A6D-A7CD-D85F4B98B29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A05D8D4-645C-F147-0F4D-9F78AD2C11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3290" y="2072275"/>
            <a:ext cx="6845420" cy="3543334"/>
          </a:xfrm>
        </p:spPr>
      </p:pic>
    </p:spTree>
    <p:extLst>
      <p:ext uri="{BB962C8B-B14F-4D97-AF65-F5344CB8AC3E}">
        <p14:creationId xmlns:p14="http://schemas.microsoft.com/office/powerpoint/2010/main" val="74293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FDD53-2252-A95A-231B-29A4B7286AB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C6D10D-A9BD-B8AF-8427-2D8A8C727857}"/>
              </a:ext>
            </a:extLst>
          </p:cNvPr>
          <p:cNvSpPr>
            <a:spLocks noGrp="1"/>
          </p:cNvSpPr>
          <p:nvPr>
            <p:ph idx="1"/>
          </p:nvPr>
        </p:nvSpPr>
        <p:spPr/>
        <p:txBody>
          <a:bodyPr/>
          <a:lstStyle/>
          <a:p>
            <a:r>
              <a:rPr lang="en-US" b="1" dirty="0"/>
              <a:t>Time Complexity of BFS Algorithm: O(V + E)</a:t>
            </a:r>
          </a:p>
          <a:p>
            <a:pPr>
              <a:buFont typeface="Arial" panose="020B0604020202020204" pitchFamily="34" charset="0"/>
              <a:buChar char="•"/>
            </a:pPr>
            <a:r>
              <a:rPr lang="en-US" dirty="0"/>
              <a:t>BFS explores all the vertices and edges in the graph. </a:t>
            </a:r>
          </a:p>
          <a:p>
            <a:pPr>
              <a:buFont typeface="Arial" panose="020B0604020202020204" pitchFamily="34" charset="0"/>
              <a:buChar char="•"/>
            </a:pPr>
            <a:r>
              <a:rPr lang="en-US" dirty="0"/>
              <a:t>In the worst case, it visits every vertex and edge once. </a:t>
            </a:r>
          </a:p>
          <a:p>
            <a:pPr>
              <a:buFont typeface="Arial" panose="020B0604020202020204" pitchFamily="34" charset="0"/>
              <a:buChar char="•"/>
            </a:pPr>
            <a:r>
              <a:rPr lang="en-US" dirty="0"/>
              <a:t>Therefore, the time complexity of BFS is O(V + E), where V and E are the number of vertices and edges in the given graph.</a:t>
            </a:r>
          </a:p>
          <a:p>
            <a:endParaRPr lang="en-IN" dirty="0"/>
          </a:p>
        </p:txBody>
      </p:sp>
    </p:spTree>
    <p:extLst>
      <p:ext uri="{BB962C8B-B14F-4D97-AF65-F5344CB8AC3E}">
        <p14:creationId xmlns:p14="http://schemas.microsoft.com/office/powerpoint/2010/main" val="4096407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553A-16E0-1643-4D3B-E3446123B0C5}"/>
              </a:ext>
            </a:extLst>
          </p:cNvPr>
          <p:cNvSpPr>
            <a:spLocks noGrp="1"/>
          </p:cNvSpPr>
          <p:nvPr>
            <p:ph type="title"/>
          </p:nvPr>
        </p:nvSpPr>
        <p:spPr/>
        <p:txBody>
          <a:bodyPr/>
          <a:lstStyle/>
          <a:p>
            <a:r>
              <a:rPr lang="en-US" b="1" dirty="0"/>
              <a:t>Applications of BFS in Graphs</a:t>
            </a:r>
            <a:endParaRPr lang="en-IN" dirty="0"/>
          </a:p>
        </p:txBody>
      </p:sp>
      <p:sp>
        <p:nvSpPr>
          <p:cNvPr id="3" name="Content Placeholder 2">
            <a:extLst>
              <a:ext uri="{FF2B5EF4-FFF2-40B4-BE49-F238E27FC236}">
                <a16:creationId xmlns:a16="http://schemas.microsoft.com/office/drawing/2014/main" id="{2ACD298E-25C3-4B71-E3A3-54A942344D3D}"/>
              </a:ext>
            </a:extLst>
          </p:cNvPr>
          <p:cNvSpPr>
            <a:spLocks noGrp="1"/>
          </p:cNvSpPr>
          <p:nvPr>
            <p:ph idx="1"/>
          </p:nvPr>
        </p:nvSpPr>
        <p:spPr/>
        <p:txBody>
          <a:bodyPr>
            <a:normAutofit fontScale="70000" lnSpcReduction="20000"/>
          </a:bodyPr>
          <a:lstStyle/>
          <a:p>
            <a:pPr rtl="0"/>
            <a:r>
              <a:rPr lang="en-US" dirty="0"/>
              <a:t>BFS has various applications in graph theory and computer science, including:</a:t>
            </a:r>
          </a:p>
          <a:p>
            <a:pPr>
              <a:buFont typeface="Arial" panose="020B0604020202020204" pitchFamily="34" charset="0"/>
              <a:buChar char="•"/>
            </a:pPr>
            <a:r>
              <a:rPr lang="en-US" b="1" dirty="0"/>
              <a:t>Shortest Path Finding: </a:t>
            </a:r>
            <a:r>
              <a:rPr lang="en-US" dirty="0"/>
              <a:t>BFS can be used to find the shortest path between two nodes in an unweighted graph. By keeping track of the parent of each node during the traversal, the shortest path can be reconstructed.</a:t>
            </a:r>
          </a:p>
          <a:p>
            <a:pPr>
              <a:buFont typeface="Arial" panose="020B0604020202020204" pitchFamily="34" charset="0"/>
              <a:buChar char="•"/>
            </a:pPr>
            <a:r>
              <a:rPr lang="en-US" b="1" dirty="0"/>
              <a:t>Cycle Detection:</a:t>
            </a:r>
            <a:r>
              <a:rPr lang="en-US" dirty="0"/>
              <a:t> BFS can be used to detect cycles in a graph. If a node is visited twice during the traversal, it indicates the presence of a cycle.</a:t>
            </a:r>
          </a:p>
          <a:p>
            <a:pPr>
              <a:buFont typeface="Arial" panose="020B0604020202020204" pitchFamily="34" charset="0"/>
              <a:buChar char="•"/>
            </a:pPr>
            <a:r>
              <a:rPr lang="en-US" b="1" dirty="0"/>
              <a:t>Connected Components: </a:t>
            </a:r>
            <a:r>
              <a:rPr lang="en-US" dirty="0"/>
              <a:t>BFS can be used to identify connected components in a graph. Each connected component is a set of nodes that can be reached from each other.</a:t>
            </a:r>
          </a:p>
          <a:p>
            <a:pPr>
              <a:buFont typeface="Arial" panose="020B0604020202020204" pitchFamily="34" charset="0"/>
              <a:buChar char="•"/>
            </a:pPr>
            <a:r>
              <a:rPr lang="en-US" b="1" dirty="0"/>
              <a:t>Topological Sorting:</a:t>
            </a:r>
            <a:r>
              <a:rPr lang="en-US" dirty="0"/>
              <a:t> BFS can be used to perform topological sorting on a directed acyclic graph (DAG). Topological sorting arranges the nodes in a linear order such that for any edge (u, v), u appears before v in the order.</a:t>
            </a:r>
          </a:p>
          <a:p>
            <a:pPr>
              <a:buFont typeface="Arial" panose="020B0604020202020204" pitchFamily="34" charset="0"/>
              <a:buChar char="•"/>
            </a:pPr>
            <a:r>
              <a:rPr lang="en-US" b="1" dirty="0"/>
              <a:t>Level Order Traversal of Binary Trees:</a:t>
            </a:r>
            <a:r>
              <a:rPr lang="en-US" dirty="0"/>
              <a:t> BFS can be used to perform a level order traversal of a binary tree. This traversal visits all nodes at the same level before moving to the next level.</a:t>
            </a:r>
          </a:p>
          <a:p>
            <a:pPr>
              <a:buFont typeface="Arial" panose="020B0604020202020204" pitchFamily="34" charset="0"/>
              <a:buChar char="•"/>
            </a:pPr>
            <a:r>
              <a:rPr lang="en-US" b="1" dirty="0"/>
              <a:t>Network Routing: </a:t>
            </a:r>
            <a:r>
              <a:rPr lang="en-US" dirty="0"/>
              <a:t>BFS can be used to find the shortest path between two nodes in a network, making it useful for routing data packets in network protocols.</a:t>
            </a:r>
          </a:p>
          <a:p>
            <a:endParaRPr lang="en-IN" dirty="0"/>
          </a:p>
        </p:txBody>
      </p:sp>
    </p:spTree>
    <p:extLst>
      <p:ext uri="{BB962C8B-B14F-4D97-AF65-F5344CB8AC3E}">
        <p14:creationId xmlns:p14="http://schemas.microsoft.com/office/powerpoint/2010/main" val="2621622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36E-4947-AD81-F672-3A9F2FA6EA6D}"/>
              </a:ext>
            </a:extLst>
          </p:cNvPr>
          <p:cNvSpPr>
            <a:spLocks noGrp="1"/>
          </p:cNvSpPr>
          <p:nvPr>
            <p:ph type="title"/>
          </p:nvPr>
        </p:nvSpPr>
        <p:spPr/>
        <p:txBody>
          <a:bodyPr/>
          <a:lstStyle/>
          <a:p>
            <a:r>
              <a:rPr lang="en-US" b="1" dirty="0"/>
              <a:t>Depth First Search or DFS for a Graph</a:t>
            </a:r>
            <a:br>
              <a:rPr lang="en-US" b="1" dirty="0"/>
            </a:br>
            <a:endParaRPr lang="en-IN" dirty="0"/>
          </a:p>
        </p:txBody>
      </p:sp>
      <p:sp>
        <p:nvSpPr>
          <p:cNvPr id="3" name="Content Placeholder 2">
            <a:extLst>
              <a:ext uri="{FF2B5EF4-FFF2-40B4-BE49-F238E27FC236}">
                <a16:creationId xmlns:a16="http://schemas.microsoft.com/office/drawing/2014/main" id="{4722BAB6-A2AE-827C-F484-CDFEC67E0C24}"/>
              </a:ext>
            </a:extLst>
          </p:cNvPr>
          <p:cNvSpPr>
            <a:spLocks noGrp="1"/>
          </p:cNvSpPr>
          <p:nvPr>
            <p:ph idx="1"/>
          </p:nvPr>
        </p:nvSpPr>
        <p:spPr/>
        <p:txBody>
          <a:bodyPr/>
          <a:lstStyle/>
          <a:p>
            <a:r>
              <a:rPr lang="en-US" dirty="0"/>
              <a:t>Depth-first search is an algorithm for traversing or searching tree or graph data structures. </a:t>
            </a:r>
          </a:p>
          <a:p>
            <a:r>
              <a:rPr lang="en-US" dirty="0"/>
              <a:t>The algorithm starts at the root node (selecting some arbitrary node as the root node in the case of a graph) and explores as far as possible along each branch before backtracking.</a:t>
            </a:r>
            <a:endParaRPr lang="en-IN" dirty="0"/>
          </a:p>
        </p:txBody>
      </p:sp>
    </p:spTree>
    <p:extLst>
      <p:ext uri="{BB962C8B-B14F-4D97-AF65-F5344CB8AC3E}">
        <p14:creationId xmlns:p14="http://schemas.microsoft.com/office/powerpoint/2010/main" val="130746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34DCD-4450-A47B-A669-B27B97B46B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155C996-9969-4255-5897-73A6BFED7C71}"/>
              </a:ext>
            </a:extLst>
          </p:cNvPr>
          <p:cNvSpPr>
            <a:spLocks noGrp="1"/>
          </p:cNvSpPr>
          <p:nvPr>
            <p:ph idx="1"/>
          </p:nvPr>
        </p:nvSpPr>
        <p:spPr/>
        <p:txBody>
          <a:bodyPr/>
          <a:lstStyle/>
          <a:p>
            <a:r>
              <a:rPr lang="en-US" dirty="0"/>
              <a:t>Here's how DFS works for a graph:      </a:t>
            </a:r>
          </a:p>
          <a:p>
            <a:r>
              <a:rPr lang="en-US" dirty="0"/>
              <a:t>1. Choose a starting vertex.     </a:t>
            </a:r>
          </a:p>
          <a:p>
            <a:r>
              <a:rPr lang="en-US" dirty="0"/>
              <a:t>2. Mark it as visited.     </a:t>
            </a:r>
          </a:p>
          <a:p>
            <a:r>
              <a:rPr lang="en-US" dirty="0"/>
              <a:t>3. Explore one of its neighbors that hasn't been visited.    </a:t>
            </a:r>
          </a:p>
          <a:p>
            <a:r>
              <a:rPr lang="en-US" dirty="0"/>
              <a:t>4.  Repeat step 3 until there are no unvisited neighbors.    </a:t>
            </a:r>
          </a:p>
          <a:p>
            <a:r>
              <a:rPr lang="en-US" dirty="0"/>
              <a:t>5.  Backtrack to the previous vertex and explore another unvisited neighbor.    </a:t>
            </a:r>
          </a:p>
          <a:p>
            <a:r>
              <a:rPr lang="en-US" dirty="0"/>
              <a:t> 6. Repeat steps 3-5 until all vertices are visited.</a:t>
            </a:r>
            <a:endParaRPr lang="en-IN" dirty="0"/>
          </a:p>
        </p:txBody>
      </p:sp>
    </p:spTree>
    <p:extLst>
      <p:ext uri="{BB962C8B-B14F-4D97-AF65-F5344CB8AC3E}">
        <p14:creationId xmlns:p14="http://schemas.microsoft.com/office/powerpoint/2010/main" val="1814656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E247-D2DE-9C9D-21AA-891A63A51A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6EF7E6-BDDB-CBA3-7831-1CB35E343109}"/>
              </a:ext>
            </a:extLst>
          </p:cNvPr>
          <p:cNvSpPr>
            <a:spLocks noGrp="1"/>
          </p:cNvSpPr>
          <p:nvPr>
            <p:ph idx="1"/>
          </p:nvPr>
        </p:nvSpPr>
        <p:spPr/>
        <p:txBody>
          <a:bodyPr/>
          <a:lstStyle/>
          <a:p>
            <a:r>
              <a:rPr lang="en-US" sz="3600" b="1" dirty="0">
                <a:solidFill>
                  <a:srgbClr val="FF0000"/>
                </a:solidFill>
              </a:rPr>
              <a:t>Edges: </a:t>
            </a:r>
            <a:r>
              <a:rPr lang="en-US" sz="3600" dirty="0"/>
              <a:t>Edges are the connections between nodes.</a:t>
            </a:r>
          </a:p>
          <a:p>
            <a:r>
              <a:rPr lang="en-US" sz="3600" dirty="0"/>
              <a:t> They represent relationships or interactions between the entities represented by the nodes. </a:t>
            </a:r>
          </a:p>
          <a:p>
            <a:r>
              <a:rPr lang="en-US" sz="3600" dirty="0"/>
              <a:t>An edge may be directed or undirected. </a:t>
            </a:r>
          </a:p>
          <a:p>
            <a:r>
              <a:rPr lang="en-US" sz="3600" dirty="0"/>
              <a:t>In a directed graph, edges have a specific direction indicating a one-way relationship, while in an undirected graph, edges have no inherent direction.</a:t>
            </a:r>
            <a:endParaRPr lang="en-IN" sz="3600" dirty="0"/>
          </a:p>
        </p:txBody>
      </p:sp>
    </p:spTree>
    <p:extLst>
      <p:ext uri="{BB962C8B-B14F-4D97-AF65-F5344CB8AC3E}">
        <p14:creationId xmlns:p14="http://schemas.microsoft.com/office/powerpoint/2010/main" val="3060192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E1B3-A6BA-6318-618C-5ADDF6D60B8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943790-8290-BC9B-B7C9-3789917A230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9C2E1D9-54F3-F39F-1D7D-69E514EA7DBF}"/>
              </a:ext>
            </a:extLst>
          </p:cNvPr>
          <p:cNvPicPr>
            <a:picLocks noChangeAspect="1"/>
          </p:cNvPicPr>
          <p:nvPr/>
        </p:nvPicPr>
        <p:blipFill>
          <a:blip r:embed="rId2"/>
          <a:stretch>
            <a:fillRect/>
          </a:stretch>
        </p:blipFill>
        <p:spPr>
          <a:xfrm>
            <a:off x="4751496" y="2319225"/>
            <a:ext cx="2901633" cy="2915321"/>
          </a:xfrm>
          <a:prstGeom prst="rect">
            <a:avLst/>
          </a:prstGeom>
        </p:spPr>
      </p:pic>
    </p:spTree>
    <p:extLst>
      <p:ext uri="{BB962C8B-B14F-4D97-AF65-F5344CB8AC3E}">
        <p14:creationId xmlns:p14="http://schemas.microsoft.com/office/powerpoint/2010/main" val="565083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02827-F5CC-58B7-B306-200D1442FE7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4DD0ADC-0664-CACD-B023-4483551A799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59E0C57-A6CC-93DE-D177-E5BAC8610D28}"/>
              </a:ext>
            </a:extLst>
          </p:cNvPr>
          <p:cNvPicPr>
            <a:picLocks noChangeAspect="1"/>
          </p:cNvPicPr>
          <p:nvPr/>
        </p:nvPicPr>
        <p:blipFill>
          <a:blip r:embed="rId2"/>
          <a:stretch>
            <a:fillRect/>
          </a:stretch>
        </p:blipFill>
        <p:spPr>
          <a:xfrm>
            <a:off x="3389634" y="2427891"/>
            <a:ext cx="4601277" cy="3187718"/>
          </a:xfrm>
          <a:prstGeom prst="rect">
            <a:avLst/>
          </a:prstGeom>
        </p:spPr>
      </p:pic>
    </p:spTree>
    <p:extLst>
      <p:ext uri="{BB962C8B-B14F-4D97-AF65-F5344CB8AC3E}">
        <p14:creationId xmlns:p14="http://schemas.microsoft.com/office/powerpoint/2010/main" val="2440167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62F6-3E11-FF64-8222-522F1BB9B9B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79D9018-1FBE-7D03-5193-BDB538230A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5175" y="919887"/>
            <a:ext cx="4864157" cy="5018225"/>
          </a:xfrm>
        </p:spPr>
      </p:pic>
    </p:spTree>
    <p:extLst>
      <p:ext uri="{BB962C8B-B14F-4D97-AF65-F5344CB8AC3E}">
        <p14:creationId xmlns:p14="http://schemas.microsoft.com/office/powerpoint/2010/main" val="37000876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CB40C-182A-6983-6D79-1DCA771538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7265AEC-F14A-33ED-3EBC-A666267A86F7}"/>
              </a:ext>
            </a:extLst>
          </p:cNvPr>
          <p:cNvSpPr>
            <a:spLocks noGrp="1"/>
          </p:cNvSpPr>
          <p:nvPr>
            <p:ph idx="1"/>
          </p:nvPr>
        </p:nvSpPr>
        <p:spPr/>
        <p:txBody>
          <a:bodyPr/>
          <a:lstStyle/>
          <a:p>
            <a:r>
              <a:rPr lang="en-US" dirty="0"/>
              <a:t>Time complexity: O(V + E), where V is the number of vertices and E is the number of edges in the graph.</a:t>
            </a:r>
          </a:p>
          <a:p>
            <a:r>
              <a:rPr lang="en-US" b="1" dirty="0"/>
              <a:t>Applications of Depth First Search</a:t>
            </a:r>
          </a:p>
          <a:p>
            <a:r>
              <a:rPr lang="en-US" b="1" dirty="0"/>
              <a:t>Detecting cycle in a graph</a:t>
            </a:r>
          </a:p>
          <a:p>
            <a:r>
              <a:rPr lang="en-IN" b="1" dirty="0"/>
              <a:t>Path Finding</a:t>
            </a:r>
            <a:endParaRPr lang="en-US" b="1" dirty="0"/>
          </a:p>
          <a:p>
            <a:r>
              <a:rPr lang="en-IN" b="1" dirty="0"/>
              <a:t>Web crawlers</a:t>
            </a:r>
            <a:endParaRPr lang="en-US" b="1" dirty="0"/>
          </a:p>
          <a:p>
            <a:endParaRPr lang="en-IN" dirty="0"/>
          </a:p>
        </p:txBody>
      </p:sp>
    </p:spTree>
    <p:extLst>
      <p:ext uri="{BB962C8B-B14F-4D97-AF65-F5344CB8AC3E}">
        <p14:creationId xmlns:p14="http://schemas.microsoft.com/office/powerpoint/2010/main" val="4105370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757D-671E-D947-5DB4-D1F67BC7072A}"/>
              </a:ext>
            </a:extLst>
          </p:cNvPr>
          <p:cNvSpPr>
            <a:spLocks noGrp="1"/>
          </p:cNvSpPr>
          <p:nvPr>
            <p:ph type="title"/>
          </p:nvPr>
        </p:nvSpPr>
        <p:spPr/>
        <p:txBody>
          <a:bodyPr/>
          <a:lstStyle/>
          <a:p>
            <a:r>
              <a:rPr lang="en-IN" b="1" dirty="0"/>
              <a:t>Topological Sorting</a:t>
            </a:r>
            <a:endParaRPr lang="en-IN" dirty="0"/>
          </a:p>
        </p:txBody>
      </p:sp>
      <p:sp>
        <p:nvSpPr>
          <p:cNvPr id="3" name="Content Placeholder 2">
            <a:extLst>
              <a:ext uri="{FF2B5EF4-FFF2-40B4-BE49-F238E27FC236}">
                <a16:creationId xmlns:a16="http://schemas.microsoft.com/office/drawing/2014/main" id="{05D36E2E-3396-1A98-71C8-FB5B904AF8AD}"/>
              </a:ext>
            </a:extLst>
          </p:cNvPr>
          <p:cNvSpPr>
            <a:spLocks noGrp="1"/>
          </p:cNvSpPr>
          <p:nvPr>
            <p:ph idx="1"/>
          </p:nvPr>
        </p:nvSpPr>
        <p:spPr/>
        <p:txBody>
          <a:bodyPr/>
          <a:lstStyle/>
          <a:p>
            <a:r>
              <a:rPr lang="en-US" dirty="0"/>
              <a:t>Topological sorting is a fundamental algorithm used in graph theory, particularly with directed acyclic graphs (DAGs). </a:t>
            </a:r>
          </a:p>
          <a:p>
            <a:r>
              <a:rPr lang="en-US" dirty="0"/>
              <a:t>It arranges the vertices of a graph in such an order that for every directed edge from vertex u to vertex v, u comes before v in the ordering. </a:t>
            </a:r>
          </a:p>
          <a:p>
            <a:r>
              <a:rPr lang="en-US" dirty="0"/>
              <a:t>Topological Sorting for a graph is not possible if the graph is not a </a:t>
            </a:r>
            <a:r>
              <a:rPr lang="en-US" b="1" dirty="0"/>
              <a:t>DAG</a:t>
            </a:r>
            <a:r>
              <a:rPr lang="en-US" dirty="0"/>
              <a:t>.</a:t>
            </a:r>
            <a:endParaRPr lang="en-IN" dirty="0"/>
          </a:p>
        </p:txBody>
      </p:sp>
    </p:spTree>
    <p:extLst>
      <p:ext uri="{BB962C8B-B14F-4D97-AF65-F5344CB8AC3E}">
        <p14:creationId xmlns:p14="http://schemas.microsoft.com/office/powerpoint/2010/main" val="1257039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075F-3FDE-D12B-3E1A-CAC03E3713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E40330-1DAC-5DE6-1869-AD47729D8FD2}"/>
              </a:ext>
            </a:extLst>
          </p:cNvPr>
          <p:cNvSpPr>
            <a:spLocks noGrp="1"/>
          </p:cNvSpPr>
          <p:nvPr>
            <p:ph idx="1"/>
          </p:nvPr>
        </p:nvSpPr>
        <p:spPr/>
        <p:txBody>
          <a:bodyPr/>
          <a:lstStyle/>
          <a:p>
            <a:r>
              <a:rPr lang="en-US" dirty="0"/>
              <a:t> This is due to the fact that undirected edge between two vertices u and v means, there is an edge from u to v as well as from v to u.</a:t>
            </a:r>
          </a:p>
          <a:p>
            <a:r>
              <a:rPr lang="en-US"/>
              <a:t> </a:t>
            </a:r>
            <a:r>
              <a:rPr lang="en-US" dirty="0"/>
              <a:t>Because of this both the nodes u and v depend upon each other and none of them can appear before the other in the topological ordering without creating a contradiction</a:t>
            </a:r>
            <a:r>
              <a:rPr lang="en-US"/>
              <a:t>. </a:t>
            </a:r>
          </a:p>
          <a:p>
            <a:endParaRPr lang="en-IN" dirty="0"/>
          </a:p>
        </p:txBody>
      </p:sp>
    </p:spTree>
    <p:extLst>
      <p:ext uri="{BB962C8B-B14F-4D97-AF65-F5344CB8AC3E}">
        <p14:creationId xmlns:p14="http://schemas.microsoft.com/office/powerpoint/2010/main" val="1757494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6B212-124D-652E-AAFF-63B8663C62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DB2164-1D12-F5E5-442D-3CA1F56A1B65}"/>
              </a:ext>
            </a:extLst>
          </p:cNvPr>
          <p:cNvSpPr>
            <a:spLocks noGrp="1"/>
          </p:cNvSpPr>
          <p:nvPr>
            <p:ph idx="1"/>
          </p:nvPr>
        </p:nvSpPr>
        <p:spPr/>
        <p:txBody>
          <a:bodyPr>
            <a:normAutofit fontScale="92500" lnSpcReduction="10000"/>
          </a:bodyPr>
          <a:lstStyle/>
          <a:p>
            <a:r>
              <a:rPr lang="en-US" b="1" dirty="0">
                <a:solidFill>
                  <a:srgbClr val="FF0000"/>
                </a:solidFill>
              </a:rPr>
              <a:t>Initialize: </a:t>
            </a:r>
            <a:r>
              <a:rPr lang="en-US" dirty="0"/>
              <a:t>Create a list to store the sorted nodes and a set to store nodes that have been visited.</a:t>
            </a:r>
          </a:p>
          <a:p>
            <a:r>
              <a:rPr lang="en-US" b="1" dirty="0">
                <a:solidFill>
                  <a:srgbClr val="FF0000"/>
                </a:solidFill>
              </a:rPr>
              <a:t>DFS traversal: </a:t>
            </a:r>
            <a:r>
              <a:rPr lang="en-US" dirty="0"/>
              <a:t>Perform a Depth-First Search (DFS) traversal of the graph starting from any unvisited node.</a:t>
            </a:r>
          </a:p>
          <a:p>
            <a:r>
              <a:rPr lang="en-US" dirty="0"/>
              <a:t> During the traversal, mark each visited node.</a:t>
            </a:r>
          </a:p>
          <a:p>
            <a:r>
              <a:rPr lang="en-US" b="1" dirty="0">
                <a:solidFill>
                  <a:srgbClr val="FF0000"/>
                </a:solidFill>
              </a:rPr>
              <a:t>Recursion:</a:t>
            </a:r>
            <a:r>
              <a:rPr lang="en-US" dirty="0"/>
              <a:t> During the DFS traversal, when you visit a node, recursively visit all its adjacent nodes that have not been visited yet.</a:t>
            </a:r>
          </a:p>
          <a:p>
            <a:r>
              <a:rPr lang="en-US" b="1" dirty="0">
                <a:solidFill>
                  <a:srgbClr val="FF0000"/>
                </a:solidFill>
              </a:rPr>
              <a:t>Backtracking: </a:t>
            </a:r>
            <a:r>
              <a:rPr lang="en-US" dirty="0"/>
              <a:t>When you finish visiting all adjacent nodes of a node, add that node to the sorted list.</a:t>
            </a:r>
          </a:p>
          <a:p>
            <a:r>
              <a:rPr lang="en-US" b="1" dirty="0">
                <a:solidFill>
                  <a:srgbClr val="FF0000"/>
                </a:solidFill>
              </a:rPr>
              <a:t>Finalize:</a:t>
            </a:r>
            <a:r>
              <a:rPr lang="en-US" dirty="0"/>
              <a:t> Once you have visited all nodes in the graph, the sorted list will contain the topologically sorted order of the nodes.</a:t>
            </a:r>
            <a:endParaRPr lang="en-IN" dirty="0"/>
          </a:p>
        </p:txBody>
      </p:sp>
    </p:spTree>
    <p:extLst>
      <p:ext uri="{BB962C8B-B14F-4D97-AF65-F5344CB8AC3E}">
        <p14:creationId xmlns:p14="http://schemas.microsoft.com/office/powerpoint/2010/main" val="835961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EA05-F78A-FACE-4963-106C07C86EF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E54106C-769B-7D7D-59F1-ECD4B13640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4750" y="2048669"/>
            <a:ext cx="4762500" cy="3905250"/>
          </a:xfrm>
        </p:spPr>
      </p:pic>
    </p:spTree>
    <p:extLst>
      <p:ext uri="{BB962C8B-B14F-4D97-AF65-F5344CB8AC3E}">
        <p14:creationId xmlns:p14="http://schemas.microsoft.com/office/powerpoint/2010/main" val="3161192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8C64C-0AE0-A142-73E1-4EE1F6125DE4}"/>
              </a:ext>
            </a:extLst>
          </p:cNvPr>
          <p:cNvSpPr>
            <a:spLocks noGrp="1"/>
          </p:cNvSpPr>
          <p:nvPr>
            <p:ph type="title"/>
          </p:nvPr>
        </p:nvSpPr>
        <p:spPr/>
        <p:txBody>
          <a:bodyPr/>
          <a:lstStyle/>
          <a:p>
            <a:endParaRPr lang="en-IN"/>
          </a:p>
        </p:txBody>
      </p:sp>
      <p:sp>
        <p:nvSpPr>
          <p:cNvPr id="7" name="Content Placeholder 6">
            <a:extLst>
              <a:ext uri="{FF2B5EF4-FFF2-40B4-BE49-F238E27FC236}">
                <a16:creationId xmlns:a16="http://schemas.microsoft.com/office/drawing/2014/main" id="{1EEAC1F7-3FA2-2279-C523-52CD6BAB72DE}"/>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CCEC1004-C47A-DE62-AE96-48A6A7FFAF13}"/>
              </a:ext>
            </a:extLst>
          </p:cNvPr>
          <p:cNvPicPr>
            <a:picLocks noChangeAspect="1"/>
          </p:cNvPicPr>
          <p:nvPr/>
        </p:nvPicPr>
        <p:blipFill>
          <a:blip r:embed="rId2"/>
          <a:stretch>
            <a:fillRect/>
          </a:stretch>
        </p:blipFill>
        <p:spPr>
          <a:xfrm>
            <a:off x="3482802" y="2015207"/>
            <a:ext cx="5226395" cy="3997968"/>
          </a:xfrm>
          <a:prstGeom prst="rect">
            <a:avLst/>
          </a:prstGeom>
        </p:spPr>
      </p:pic>
    </p:spTree>
    <p:extLst>
      <p:ext uri="{BB962C8B-B14F-4D97-AF65-F5344CB8AC3E}">
        <p14:creationId xmlns:p14="http://schemas.microsoft.com/office/powerpoint/2010/main" val="1301627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6B7D-D5BD-25A3-8C6B-9C154F24DB3E}"/>
              </a:ext>
            </a:extLst>
          </p:cNvPr>
          <p:cNvSpPr>
            <a:spLocks noGrp="1"/>
          </p:cNvSpPr>
          <p:nvPr>
            <p:ph type="title"/>
          </p:nvPr>
        </p:nvSpPr>
        <p:spPr/>
        <p:txBody>
          <a:bodyPr/>
          <a:lstStyle/>
          <a:p>
            <a:r>
              <a:rPr lang="en-US" dirty="0"/>
              <a:t>Binary Heap</a:t>
            </a:r>
            <a:endParaRPr lang="en-IN" dirty="0"/>
          </a:p>
        </p:txBody>
      </p:sp>
      <p:sp>
        <p:nvSpPr>
          <p:cNvPr id="3" name="Content Placeholder 2">
            <a:extLst>
              <a:ext uri="{FF2B5EF4-FFF2-40B4-BE49-F238E27FC236}">
                <a16:creationId xmlns:a16="http://schemas.microsoft.com/office/drawing/2014/main" id="{552B9572-9A57-832A-482A-7645ECA94991}"/>
              </a:ext>
            </a:extLst>
          </p:cNvPr>
          <p:cNvSpPr>
            <a:spLocks noGrp="1"/>
          </p:cNvSpPr>
          <p:nvPr>
            <p:ph idx="1"/>
          </p:nvPr>
        </p:nvSpPr>
        <p:spPr/>
        <p:txBody>
          <a:bodyPr>
            <a:normAutofit/>
          </a:bodyPr>
          <a:lstStyle/>
          <a:p>
            <a:r>
              <a:rPr lang="en-US" sz="4400" dirty="0"/>
              <a:t>A binary heap is a complete binary tree where each node has a value greater than or equal to (for a max-heap) or less than or equal to (for a min-heap) the values of its children.</a:t>
            </a:r>
            <a:endParaRPr lang="en-IN" sz="4400" dirty="0"/>
          </a:p>
        </p:txBody>
      </p:sp>
    </p:spTree>
    <p:extLst>
      <p:ext uri="{BB962C8B-B14F-4D97-AF65-F5344CB8AC3E}">
        <p14:creationId xmlns:p14="http://schemas.microsoft.com/office/powerpoint/2010/main" val="2100575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3B5D-1DD9-75F4-A3F7-D50D58A5B9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B277B06-3863-A43C-1F88-149A12F7C91D}"/>
              </a:ext>
            </a:extLst>
          </p:cNvPr>
          <p:cNvSpPr>
            <a:spLocks noGrp="1"/>
          </p:cNvSpPr>
          <p:nvPr>
            <p:ph idx="1"/>
          </p:nvPr>
        </p:nvSpPr>
        <p:spPr/>
        <p:txBody>
          <a:bodyPr/>
          <a:lstStyle/>
          <a:p>
            <a:r>
              <a:rPr lang="en-US" b="1" dirty="0">
                <a:solidFill>
                  <a:srgbClr val="FF0000"/>
                </a:solidFill>
              </a:rPr>
              <a:t>Weighted Graphs: </a:t>
            </a:r>
          </a:p>
          <a:p>
            <a:r>
              <a:rPr lang="en-US" sz="3600" dirty="0"/>
              <a:t>In addition to edges connecting nodes, a weighted graph assigns a weight or cost to each edge. </a:t>
            </a:r>
          </a:p>
          <a:p>
            <a:r>
              <a:rPr lang="en-US" sz="3600" dirty="0"/>
              <a:t>These weights represent some measure of distance, cost, or importance associated with traversing the edge. </a:t>
            </a:r>
          </a:p>
          <a:p>
            <a:r>
              <a:rPr lang="en-US" sz="3600" dirty="0"/>
              <a:t>Weighted graphs are used to model scenarios where edges have varying degrees of significance.</a:t>
            </a:r>
            <a:endParaRPr lang="en-IN" sz="3600" dirty="0"/>
          </a:p>
        </p:txBody>
      </p:sp>
    </p:spTree>
    <p:extLst>
      <p:ext uri="{BB962C8B-B14F-4D97-AF65-F5344CB8AC3E}">
        <p14:creationId xmlns:p14="http://schemas.microsoft.com/office/powerpoint/2010/main" val="3920606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0047-91F9-EFEA-022B-705DFA330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FB71F0-643B-05CC-92B4-73E4ED7BFE66}"/>
              </a:ext>
            </a:extLst>
          </p:cNvPr>
          <p:cNvSpPr>
            <a:spLocks noGrp="1"/>
          </p:cNvSpPr>
          <p:nvPr>
            <p:ph idx="1"/>
          </p:nvPr>
        </p:nvSpPr>
        <p:spPr/>
        <p:txBody>
          <a:bodyPr/>
          <a:lstStyle/>
          <a:p>
            <a:r>
              <a:rPr lang="en-US" b="1" dirty="0"/>
              <a:t>Degree</a:t>
            </a:r>
            <a:r>
              <a:rPr lang="en-US" dirty="0"/>
              <a:t>: </a:t>
            </a:r>
          </a:p>
          <a:p>
            <a:r>
              <a:rPr lang="en-US" dirty="0"/>
              <a:t>The degree of a node is the number of edges incident to that node. In a directed graph, nodes have both an in-degree (number of incoming edges) and an out-degree (number of outgoing edges)</a:t>
            </a:r>
            <a:endParaRPr lang="en-IN" dirty="0"/>
          </a:p>
        </p:txBody>
      </p:sp>
      <p:pic>
        <p:nvPicPr>
          <p:cNvPr id="5" name="Picture 4">
            <a:extLst>
              <a:ext uri="{FF2B5EF4-FFF2-40B4-BE49-F238E27FC236}">
                <a16:creationId xmlns:a16="http://schemas.microsoft.com/office/drawing/2014/main" id="{D533A25B-E27B-3503-0CE6-33959AA76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4587" y="3365984"/>
            <a:ext cx="3599213" cy="3126891"/>
          </a:xfrm>
          <a:prstGeom prst="rect">
            <a:avLst/>
          </a:prstGeom>
        </p:spPr>
      </p:pic>
    </p:spTree>
    <p:extLst>
      <p:ext uri="{BB962C8B-B14F-4D97-AF65-F5344CB8AC3E}">
        <p14:creationId xmlns:p14="http://schemas.microsoft.com/office/powerpoint/2010/main" val="837182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B09E-50EB-832E-67BA-0C3DCBCFE3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B98C8FE-DF44-D93C-9AC4-848A373541AD}"/>
              </a:ext>
            </a:extLst>
          </p:cNvPr>
          <p:cNvSpPr>
            <a:spLocks noGrp="1"/>
          </p:cNvSpPr>
          <p:nvPr>
            <p:ph idx="1"/>
          </p:nvPr>
        </p:nvSpPr>
        <p:spPr/>
        <p:txBody>
          <a:bodyPr>
            <a:normAutofit fontScale="92500"/>
          </a:bodyPr>
          <a:lstStyle/>
          <a:p>
            <a:r>
              <a:rPr lang="en-US" sz="3600" b="1" dirty="0">
                <a:solidFill>
                  <a:srgbClr val="FF0000"/>
                </a:solidFill>
              </a:rPr>
              <a:t>Path</a:t>
            </a:r>
            <a:r>
              <a:rPr lang="en-US" sz="3600" dirty="0">
                <a:solidFill>
                  <a:srgbClr val="FF0000"/>
                </a:solidFill>
              </a:rPr>
              <a:t>: </a:t>
            </a:r>
            <a:r>
              <a:rPr lang="en-US" sz="3600" dirty="0"/>
              <a:t>A path in a graph is a sequence of nodes connected by edges. </a:t>
            </a:r>
          </a:p>
          <a:p>
            <a:r>
              <a:rPr lang="en-US" sz="3600"/>
              <a:t>It </a:t>
            </a:r>
            <a:r>
              <a:rPr lang="en-US" sz="3600" dirty="0"/>
              <a:t>represents a route through the graph from one node to </a:t>
            </a:r>
            <a:r>
              <a:rPr lang="en-US" sz="3600"/>
              <a:t>another.</a:t>
            </a:r>
          </a:p>
          <a:p>
            <a:r>
              <a:rPr lang="en-US" sz="3600"/>
              <a:t> </a:t>
            </a:r>
            <a:r>
              <a:rPr lang="en-US" sz="3600" dirty="0"/>
              <a:t>The length of a path is the number of edges it contains.</a:t>
            </a:r>
            <a:endParaRPr lang="en-US" sz="3600" b="1" dirty="0"/>
          </a:p>
          <a:p>
            <a:r>
              <a:rPr lang="en-US" sz="3600" b="1" dirty="0">
                <a:solidFill>
                  <a:srgbClr val="FF0000"/>
                </a:solidFill>
              </a:rPr>
              <a:t>Cycle</a:t>
            </a:r>
            <a:r>
              <a:rPr lang="en-US" sz="3600" dirty="0">
                <a:solidFill>
                  <a:srgbClr val="FF0000"/>
                </a:solidFill>
              </a:rPr>
              <a:t>: </a:t>
            </a:r>
            <a:r>
              <a:rPr lang="en-US" sz="3600" dirty="0"/>
              <a:t>A cycle in a graph is a path that starts and ends at the same node, traversing a sequence of distinct nodes and edges along the way.</a:t>
            </a:r>
            <a:endParaRPr lang="en-IN" sz="3600" dirty="0"/>
          </a:p>
        </p:txBody>
      </p:sp>
    </p:spTree>
    <p:extLst>
      <p:ext uri="{BB962C8B-B14F-4D97-AF65-F5344CB8AC3E}">
        <p14:creationId xmlns:p14="http://schemas.microsoft.com/office/powerpoint/2010/main" val="2214292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EC549-4029-82C0-5766-3A17C81C6088}"/>
              </a:ext>
            </a:extLst>
          </p:cNvPr>
          <p:cNvSpPr>
            <a:spLocks noGrp="1"/>
          </p:cNvSpPr>
          <p:nvPr>
            <p:ph type="title"/>
          </p:nvPr>
        </p:nvSpPr>
        <p:spPr/>
        <p:txBody>
          <a:bodyPr/>
          <a:lstStyle/>
          <a:p>
            <a:r>
              <a:rPr lang="en-US" dirty="0"/>
              <a:t>Representation of Graphs</a:t>
            </a:r>
            <a:endParaRPr lang="en-IN" dirty="0"/>
          </a:p>
        </p:txBody>
      </p:sp>
      <p:sp>
        <p:nvSpPr>
          <p:cNvPr id="3" name="Content Placeholder 2">
            <a:extLst>
              <a:ext uri="{FF2B5EF4-FFF2-40B4-BE49-F238E27FC236}">
                <a16:creationId xmlns:a16="http://schemas.microsoft.com/office/drawing/2014/main" id="{61AF9070-C1B2-AEA6-9101-01AC5A45E78C}"/>
              </a:ext>
            </a:extLst>
          </p:cNvPr>
          <p:cNvSpPr>
            <a:spLocks noGrp="1"/>
          </p:cNvSpPr>
          <p:nvPr>
            <p:ph idx="1"/>
          </p:nvPr>
        </p:nvSpPr>
        <p:spPr/>
        <p:txBody>
          <a:bodyPr/>
          <a:lstStyle/>
          <a:p>
            <a:r>
              <a:rPr lang="en-IN" b="1" dirty="0">
                <a:solidFill>
                  <a:srgbClr val="FF0000"/>
                </a:solidFill>
              </a:rPr>
              <a:t>Adjacency Matrix: </a:t>
            </a:r>
          </a:p>
          <a:p>
            <a:pPr lvl="1"/>
            <a:r>
              <a:rPr lang="en-US" dirty="0"/>
              <a:t>This is a 2D array where each cell A[</a:t>
            </a:r>
            <a:r>
              <a:rPr lang="en-US" dirty="0" err="1"/>
              <a:t>i</a:t>
            </a:r>
            <a:r>
              <a:rPr lang="en-US" dirty="0"/>
              <a:t>][j] represents the connection between vertex </a:t>
            </a:r>
            <a:r>
              <a:rPr lang="en-US" dirty="0" err="1"/>
              <a:t>i</a:t>
            </a:r>
            <a:r>
              <a:rPr lang="en-US" dirty="0"/>
              <a:t> and vertex j. </a:t>
            </a:r>
          </a:p>
          <a:p>
            <a:pPr lvl="1"/>
            <a:r>
              <a:rPr lang="en-US" dirty="0"/>
              <a:t>For an undirected graph, it is symmetric; for a directed graph, it may not be.</a:t>
            </a:r>
          </a:p>
          <a:p>
            <a:pPr lvl="1"/>
            <a:r>
              <a:rPr lang="en-US" dirty="0"/>
              <a:t> The value in each cell can represent the weight of the edge or simply whether there's an edge (e.g., 1 for presence, 0 for absence).</a:t>
            </a:r>
            <a:endParaRPr lang="en-IN" dirty="0"/>
          </a:p>
        </p:txBody>
      </p:sp>
      <p:pic>
        <p:nvPicPr>
          <p:cNvPr id="5" name="Picture 4">
            <a:extLst>
              <a:ext uri="{FF2B5EF4-FFF2-40B4-BE49-F238E27FC236}">
                <a16:creationId xmlns:a16="http://schemas.microsoft.com/office/drawing/2014/main" id="{5392A723-E2D7-44FD-0783-EE6824601748}"/>
              </a:ext>
            </a:extLst>
          </p:cNvPr>
          <p:cNvPicPr>
            <a:picLocks noChangeAspect="1"/>
          </p:cNvPicPr>
          <p:nvPr/>
        </p:nvPicPr>
        <p:blipFill>
          <a:blip r:embed="rId2"/>
          <a:stretch>
            <a:fillRect/>
          </a:stretch>
        </p:blipFill>
        <p:spPr>
          <a:xfrm>
            <a:off x="6376009" y="4120062"/>
            <a:ext cx="4418780" cy="2628608"/>
          </a:xfrm>
          <a:prstGeom prst="rect">
            <a:avLst/>
          </a:prstGeom>
        </p:spPr>
      </p:pic>
    </p:spTree>
    <p:extLst>
      <p:ext uri="{BB962C8B-B14F-4D97-AF65-F5344CB8AC3E}">
        <p14:creationId xmlns:p14="http://schemas.microsoft.com/office/powerpoint/2010/main" val="2255129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4DA8B-5300-E7D1-E325-81E66E2684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E907BB-6914-2670-2CEF-EE9BC3260505}"/>
              </a:ext>
            </a:extLst>
          </p:cNvPr>
          <p:cNvSpPr>
            <a:spLocks noGrp="1"/>
          </p:cNvSpPr>
          <p:nvPr>
            <p:ph idx="1"/>
          </p:nvPr>
        </p:nvSpPr>
        <p:spPr/>
        <p:txBody>
          <a:bodyPr/>
          <a:lstStyle/>
          <a:p>
            <a:r>
              <a:rPr lang="en-US" b="1" dirty="0">
                <a:solidFill>
                  <a:srgbClr val="FF0000"/>
                </a:solidFill>
              </a:rPr>
              <a:t>Adjacency List: </a:t>
            </a:r>
          </a:p>
          <a:p>
            <a:r>
              <a:rPr lang="en-US" dirty="0"/>
              <a:t>This is a collection of lists or arrays where each list/array represents a vertex and contains the vertices that are adjacent to it.</a:t>
            </a:r>
          </a:p>
          <a:p>
            <a:r>
              <a:rPr lang="en-US" dirty="0"/>
              <a:t> This representation is more memory-efficient for sparse graphs.</a:t>
            </a:r>
            <a:endParaRPr lang="en-IN" dirty="0"/>
          </a:p>
        </p:txBody>
      </p:sp>
      <p:pic>
        <p:nvPicPr>
          <p:cNvPr id="5" name="Picture 4">
            <a:extLst>
              <a:ext uri="{FF2B5EF4-FFF2-40B4-BE49-F238E27FC236}">
                <a16:creationId xmlns:a16="http://schemas.microsoft.com/office/drawing/2014/main" id="{6B9D9673-7DC5-5483-ACE9-027994A9B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061" y="3952629"/>
            <a:ext cx="5840274" cy="2724396"/>
          </a:xfrm>
          <a:prstGeom prst="rect">
            <a:avLst/>
          </a:prstGeom>
        </p:spPr>
      </p:pic>
    </p:spTree>
    <p:extLst>
      <p:ext uri="{BB962C8B-B14F-4D97-AF65-F5344CB8AC3E}">
        <p14:creationId xmlns:p14="http://schemas.microsoft.com/office/powerpoint/2010/main" val="3707342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FDA6-F187-89B6-A7E0-2DE32EC60F07}"/>
              </a:ext>
            </a:extLst>
          </p:cNvPr>
          <p:cNvSpPr>
            <a:spLocks noGrp="1"/>
          </p:cNvSpPr>
          <p:nvPr>
            <p:ph type="title"/>
          </p:nvPr>
        </p:nvSpPr>
        <p:spPr/>
        <p:txBody>
          <a:bodyPr/>
          <a:lstStyle/>
          <a:p>
            <a:r>
              <a:rPr lang="en-US" dirty="0"/>
              <a:t>Spanning tree</a:t>
            </a:r>
            <a:endParaRPr lang="en-IN" dirty="0"/>
          </a:p>
        </p:txBody>
      </p:sp>
      <p:sp>
        <p:nvSpPr>
          <p:cNvPr id="3" name="Content Placeholder 2">
            <a:extLst>
              <a:ext uri="{FF2B5EF4-FFF2-40B4-BE49-F238E27FC236}">
                <a16:creationId xmlns:a16="http://schemas.microsoft.com/office/drawing/2014/main" id="{7F585739-8464-9149-E248-D59C2CAB47C2}"/>
              </a:ext>
            </a:extLst>
          </p:cNvPr>
          <p:cNvSpPr>
            <a:spLocks noGrp="1"/>
          </p:cNvSpPr>
          <p:nvPr>
            <p:ph idx="1"/>
          </p:nvPr>
        </p:nvSpPr>
        <p:spPr/>
        <p:txBody>
          <a:bodyPr/>
          <a:lstStyle/>
          <a:p>
            <a:r>
              <a:rPr lang="en-US" dirty="0"/>
              <a:t>A spanning tree is a subset of Graph G, such that all the vertices are connected using minimum possible number of edges. </a:t>
            </a:r>
          </a:p>
          <a:p>
            <a:r>
              <a:rPr lang="en-US" dirty="0"/>
              <a:t>Hence, a spanning tree does not have cycles and a graph may have more than one spanning tree.</a:t>
            </a:r>
          </a:p>
          <a:p>
            <a:endParaRPr lang="en-IN" dirty="0"/>
          </a:p>
        </p:txBody>
      </p:sp>
    </p:spTree>
    <p:extLst>
      <p:ext uri="{BB962C8B-B14F-4D97-AF65-F5344CB8AC3E}">
        <p14:creationId xmlns:p14="http://schemas.microsoft.com/office/powerpoint/2010/main" val="3595252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1853</Words>
  <Application>Microsoft Office PowerPoint</Application>
  <PresentationFormat>Widescreen</PresentationFormat>
  <Paragraphs>110</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Graphs</vt:lpstr>
      <vt:lpstr>PowerPoint Presentation</vt:lpstr>
      <vt:lpstr>PowerPoint Presentation</vt:lpstr>
      <vt:lpstr>PowerPoint Presentation</vt:lpstr>
      <vt:lpstr>PowerPoint Presentation</vt:lpstr>
      <vt:lpstr>PowerPoint Presentation</vt:lpstr>
      <vt:lpstr>Representation of Graphs</vt:lpstr>
      <vt:lpstr>PowerPoint Presentation</vt:lpstr>
      <vt:lpstr>Spanning tree</vt:lpstr>
      <vt:lpstr>PowerPoint Presentation</vt:lpstr>
      <vt:lpstr>PowerPoint Presentation</vt:lpstr>
      <vt:lpstr>Minimum Spanning Tree</vt:lpstr>
      <vt:lpstr>PowerPoint Presentation</vt:lpstr>
      <vt:lpstr>Kruskal’s Algorithm</vt:lpstr>
      <vt:lpstr>PowerPoint Presentation</vt:lpstr>
      <vt:lpstr>PowerPoint Presentation</vt:lpstr>
      <vt:lpstr>Prim’s Algorithm</vt:lpstr>
      <vt:lpstr>PowerPoint Presentation</vt:lpstr>
      <vt:lpstr>PowerPoint Presentation</vt:lpstr>
      <vt:lpstr>PowerPoint Presentation</vt:lpstr>
      <vt:lpstr>Breadth First Search</vt:lpstr>
      <vt:lpstr>PowerPoint Presentation</vt:lpstr>
      <vt:lpstr>PowerPoint Presentation</vt:lpstr>
      <vt:lpstr>PowerPoint Presentation</vt:lpstr>
      <vt:lpstr>PowerPoint Presentation</vt:lpstr>
      <vt:lpstr>PowerPoint Presentation</vt:lpstr>
      <vt:lpstr>Applications of BFS in Graphs</vt:lpstr>
      <vt:lpstr>Depth First Search or DFS for a Graph </vt:lpstr>
      <vt:lpstr>PowerPoint Presentation</vt:lpstr>
      <vt:lpstr>PowerPoint Presentation</vt:lpstr>
      <vt:lpstr>PowerPoint Presentation</vt:lpstr>
      <vt:lpstr>PowerPoint Presentation</vt:lpstr>
      <vt:lpstr>PowerPoint Presentation</vt:lpstr>
      <vt:lpstr>Topological Sorting</vt:lpstr>
      <vt:lpstr>PowerPoint Presentation</vt:lpstr>
      <vt:lpstr>PowerPoint Presentation</vt:lpstr>
      <vt:lpstr>PowerPoint Presentation</vt:lpstr>
      <vt:lpstr>PowerPoint Presentation</vt:lpstr>
      <vt:lpstr>Binary Heap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iiitdm-33@hotmail.com</dc:creator>
  <cp:lastModifiedBy>iiitdm-33@hotmail.com</cp:lastModifiedBy>
  <cp:revision>70</cp:revision>
  <dcterms:created xsi:type="dcterms:W3CDTF">2024-04-02T11:36:04Z</dcterms:created>
  <dcterms:modified xsi:type="dcterms:W3CDTF">2024-04-15T03:24:17Z</dcterms:modified>
</cp:coreProperties>
</file>