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72" r:id="rId10"/>
    <p:sldId id="260" r:id="rId11"/>
    <p:sldId id="265" r:id="rId12"/>
    <p:sldId id="266" r:id="rId13"/>
    <p:sldId id="267" r:id="rId14"/>
    <p:sldId id="271" r:id="rId15"/>
    <p:sldId id="273" r:id="rId16"/>
    <p:sldId id="268" r:id="rId17"/>
    <p:sldId id="275" r:id="rId18"/>
    <p:sldId id="269" r:id="rId19"/>
    <p:sldId id="276" r:id="rId20"/>
    <p:sldId id="270"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420E-37AA-1DE3-FBE7-E8A72193E1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4AD931-A368-114C-A8D2-9C4CEF42A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3F3043-108A-524D-88AC-83F2698B4F9C}"/>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5" name="Footer Placeholder 4">
            <a:extLst>
              <a:ext uri="{FF2B5EF4-FFF2-40B4-BE49-F238E27FC236}">
                <a16:creationId xmlns:a16="http://schemas.microsoft.com/office/drawing/2014/main" id="{B69C6E95-2562-BC3D-EF57-D11133F532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9ED3E-FC81-473F-5881-22F8A5F7DB3E}"/>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213267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8C06-D7EC-C2B0-3B7B-3B6FFFF959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F65FA-5129-A589-0C59-7B0353E914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B212A-8094-2BFC-B116-E21FC0759D77}"/>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5" name="Footer Placeholder 4">
            <a:extLst>
              <a:ext uri="{FF2B5EF4-FFF2-40B4-BE49-F238E27FC236}">
                <a16:creationId xmlns:a16="http://schemas.microsoft.com/office/drawing/2014/main" id="{D4D73A04-DE90-B065-F926-BE10AE566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24BA8-930D-BCCB-865E-645E4C0E8E49}"/>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349345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3F0F4-B2CE-9A45-7847-B5C9EA769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23AA70-1A44-C037-EB28-9F52A7BC92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5FBE8-35A3-2693-2020-C29AA837FC16}"/>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5" name="Footer Placeholder 4">
            <a:extLst>
              <a:ext uri="{FF2B5EF4-FFF2-40B4-BE49-F238E27FC236}">
                <a16:creationId xmlns:a16="http://schemas.microsoft.com/office/drawing/2014/main" id="{78372FFB-9289-73DD-3D62-0858AD535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E3350-7037-EA54-DD2B-BF6A4C1069B8}"/>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168862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0AD5-0B95-5A73-ADBD-EE0BFF97A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D9470-F114-FB79-EDF1-916BA8FA2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0C432-870A-5B75-3313-526B2419AF9E}"/>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5" name="Footer Placeholder 4">
            <a:extLst>
              <a:ext uri="{FF2B5EF4-FFF2-40B4-BE49-F238E27FC236}">
                <a16:creationId xmlns:a16="http://schemas.microsoft.com/office/drawing/2014/main" id="{8421F430-C6B1-AD29-9AC9-1FB8CF3F3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E2D83-AD74-FC29-C8B3-B394D13840D2}"/>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38146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033A-B92A-78B2-0297-2A10AE24D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E3DAC2-6174-C900-59C9-BB0B82CAA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AA11E-C82A-ADF2-C2A7-AB162FEA7B68}"/>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5" name="Footer Placeholder 4">
            <a:extLst>
              <a:ext uri="{FF2B5EF4-FFF2-40B4-BE49-F238E27FC236}">
                <a16:creationId xmlns:a16="http://schemas.microsoft.com/office/drawing/2014/main" id="{A235E6AD-EF62-BB22-4ADD-1463E653B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4F67E-FD65-259A-C44B-7C66AB1D600F}"/>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288196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2F4E-9CC0-8184-588E-D0561E251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65ACA-0A46-8552-6DA4-C9CE3B4D4A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D4DE8B-62DC-DB2A-2AF2-76EE9997A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C8459A-BA53-7596-40FC-453F5CE7C390}"/>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6" name="Footer Placeholder 5">
            <a:extLst>
              <a:ext uri="{FF2B5EF4-FFF2-40B4-BE49-F238E27FC236}">
                <a16:creationId xmlns:a16="http://schemas.microsoft.com/office/drawing/2014/main" id="{2F14608A-3E4E-9D56-7393-5F13A0E038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FDFDC6-B994-3C4B-2D08-3343E9E66BAB}"/>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37014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3FA8-4736-0DA8-F608-CCDE509158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2A1F5D-45F6-EB3B-5D87-309CCE8EC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07A1CB-BDDF-19CE-38AA-1CC71BFCE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C16838-38C3-E5F2-025E-A409FB750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042C9D-3430-3FBA-8A78-13EECBF60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67EE89-1EAD-0DDD-2CD4-75A9EC9A15C3}"/>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8" name="Footer Placeholder 7">
            <a:extLst>
              <a:ext uri="{FF2B5EF4-FFF2-40B4-BE49-F238E27FC236}">
                <a16:creationId xmlns:a16="http://schemas.microsoft.com/office/drawing/2014/main" id="{6FA735BC-BCAD-E4AC-B409-FDD60C619A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1A9975-0B82-2185-971C-C5A57694112B}"/>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201037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763B-4FAE-C029-5F4F-7B2A9D47AC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8B08FC-30ED-C8B5-8201-F8FA65FD8115}"/>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4" name="Footer Placeholder 3">
            <a:extLst>
              <a:ext uri="{FF2B5EF4-FFF2-40B4-BE49-F238E27FC236}">
                <a16:creationId xmlns:a16="http://schemas.microsoft.com/office/drawing/2014/main" id="{B3A583A0-8588-5A9C-2A93-17B424CDA1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1A49FA-2251-A88D-7DA5-238DEB37409F}"/>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292916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2C9C9-2CF5-451F-4AF1-17D92E8CE20B}"/>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3" name="Footer Placeholder 2">
            <a:extLst>
              <a:ext uri="{FF2B5EF4-FFF2-40B4-BE49-F238E27FC236}">
                <a16:creationId xmlns:a16="http://schemas.microsoft.com/office/drawing/2014/main" id="{8F036698-C2ED-34D5-31D6-35562C4778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7DB020-802D-383A-D39D-ECB85D2BBF62}"/>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53568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71A7-8CEE-7E05-CFE1-5658A26ED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AF5AD6-036D-A6A5-1DB0-46004B61C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546DF2-2B27-3AD0-EF79-C00C27153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2CE03-6ACC-381C-51F1-8187D738E50A}"/>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6" name="Footer Placeholder 5">
            <a:extLst>
              <a:ext uri="{FF2B5EF4-FFF2-40B4-BE49-F238E27FC236}">
                <a16:creationId xmlns:a16="http://schemas.microsoft.com/office/drawing/2014/main" id="{2A419D75-DCAE-7CE3-B768-33BD9D2EF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638C1D-0077-D81E-8A04-6090F24E0976}"/>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86595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C852-5FBE-F816-6B4A-4637A7445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DA13B8-498D-2EC1-A123-4128CE833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C890BB-81F0-ED44-8015-B93800BD7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9879D-E33D-1050-CE54-7EFA260AAACC}"/>
              </a:ext>
            </a:extLst>
          </p:cNvPr>
          <p:cNvSpPr>
            <a:spLocks noGrp="1"/>
          </p:cNvSpPr>
          <p:nvPr>
            <p:ph type="dt" sz="half" idx="10"/>
          </p:nvPr>
        </p:nvSpPr>
        <p:spPr/>
        <p:txBody>
          <a:bodyPr/>
          <a:lstStyle/>
          <a:p>
            <a:fld id="{926D1450-7D66-4E76-8D14-A6A8B5B50CD7}" type="datetimeFigureOut">
              <a:rPr lang="en-IN" smtClean="0"/>
              <a:t>01-04-2024</a:t>
            </a:fld>
            <a:endParaRPr lang="en-IN"/>
          </a:p>
        </p:txBody>
      </p:sp>
      <p:sp>
        <p:nvSpPr>
          <p:cNvPr id="6" name="Footer Placeholder 5">
            <a:extLst>
              <a:ext uri="{FF2B5EF4-FFF2-40B4-BE49-F238E27FC236}">
                <a16:creationId xmlns:a16="http://schemas.microsoft.com/office/drawing/2014/main" id="{1ECE92C9-CC34-32CE-C839-C9401FA151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1A4693-58A3-AD9F-D7CA-211BEEC93D4D}"/>
              </a:ext>
            </a:extLst>
          </p:cNvPr>
          <p:cNvSpPr>
            <a:spLocks noGrp="1"/>
          </p:cNvSpPr>
          <p:nvPr>
            <p:ph type="sldNum" sz="quarter" idx="12"/>
          </p:nvPr>
        </p:nvSpPr>
        <p:spPr/>
        <p:txBody>
          <a:bodyPr/>
          <a:lstStyle/>
          <a:p>
            <a:fld id="{B2E71CD1-6E1B-45B3-881F-97CAA0DBEA1B}" type="slidenum">
              <a:rPr lang="en-IN" smtClean="0"/>
              <a:t>‹#›</a:t>
            </a:fld>
            <a:endParaRPr lang="en-IN"/>
          </a:p>
        </p:txBody>
      </p:sp>
    </p:spTree>
    <p:extLst>
      <p:ext uri="{BB962C8B-B14F-4D97-AF65-F5344CB8AC3E}">
        <p14:creationId xmlns:p14="http://schemas.microsoft.com/office/powerpoint/2010/main" val="391877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1B824-435C-E722-FC2F-8EE95044E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9A7A37-755C-662A-C8EB-D4DE16A77A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13131-A4BE-89CC-923A-E70EBEE6C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D1450-7D66-4E76-8D14-A6A8B5B50CD7}" type="datetimeFigureOut">
              <a:rPr lang="en-IN" smtClean="0"/>
              <a:t>01-04-2024</a:t>
            </a:fld>
            <a:endParaRPr lang="en-IN"/>
          </a:p>
        </p:txBody>
      </p:sp>
      <p:sp>
        <p:nvSpPr>
          <p:cNvPr id="5" name="Footer Placeholder 4">
            <a:extLst>
              <a:ext uri="{FF2B5EF4-FFF2-40B4-BE49-F238E27FC236}">
                <a16:creationId xmlns:a16="http://schemas.microsoft.com/office/drawing/2014/main" id="{D41E3FDF-AAD0-F628-AB4E-E5E30A37D2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BE9F80-8EE9-2600-AD81-9263E1ABD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71CD1-6E1B-45B3-881F-97CAA0DBEA1B}" type="slidenum">
              <a:rPr lang="en-IN" smtClean="0"/>
              <a:t>‹#›</a:t>
            </a:fld>
            <a:endParaRPr lang="en-IN"/>
          </a:p>
        </p:txBody>
      </p:sp>
    </p:spTree>
    <p:extLst>
      <p:ext uri="{BB962C8B-B14F-4D97-AF65-F5344CB8AC3E}">
        <p14:creationId xmlns:p14="http://schemas.microsoft.com/office/powerpoint/2010/main" val="754407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E2AF-9F4A-C45B-EE9D-FFA264947C50}"/>
              </a:ext>
            </a:extLst>
          </p:cNvPr>
          <p:cNvSpPr>
            <a:spLocks noGrp="1"/>
          </p:cNvSpPr>
          <p:nvPr>
            <p:ph type="ctrTitle"/>
          </p:nvPr>
        </p:nvSpPr>
        <p:spPr/>
        <p:txBody>
          <a:bodyPr/>
          <a:lstStyle/>
          <a:p>
            <a:r>
              <a:rPr lang="en-US" dirty="0"/>
              <a:t>Hashing</a:t>
            </a:r>
            <a:endParaRPr lang="en-IN" dirty="0"/>
          </a:p>
        </p:txBody>
      </p:sp>
      <p:sp>
        <p:nvSpPr>
          <p:cNvPr id="3" name="Subtitle 2">
            <a:extLst>
              <a:ext uri="{FF2B5EF4-FFF2-40B4-BE49-F238E27FC236}">
                <a16:creationId xmlns:a16="http://schemas.microsoft.com/office/drawing/2014/main" id="{6D7C2EF2-DB44-4242-9D69-A3C7BE57ACBA}"/>
              </a:ext>
            </a:extLst>
          </p:cNvPr>
          <p:cNvSpPr>
            <a:spLocks noGrp="1"/>
          </p:cNvSpPr>
          <p:nvPr>
            <p:ph type="subTitle" idx="1"/>
          </p:nvPr>
        </p:nvSpPr>
        <p:spPr/>
        <p:txBody>
          <a:bodyPr/>
          <a:lstStyle/>
          <a:p>
            <a:r>
              <a:rPr lang="en-US" dirty="0"/>
              <a:t>Dr. Jagadeesh Kakarla</a:t>
            </a:r>
          </a:p>
          <a:p>
            <a:endParaRPr lang="en-IN" dirty="0"/>
          </a:p>
        </p:txBody>
      </p:sp>
    </p:spTree>
    <p:extLst>
      <p:ext uri="{BB962C8B-B14F-4D97-AF65-F5344CB8AC3E}">
        <p14:creationId xmlns:p14="http://schemas.microsoft.com/office/powerpoint/2010/main" val="3200880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375F-1C4E-02B4-AE15-E6946007DC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E2FDF8-55AE-CFBA-A66D-B4321C4BCA19}"/>
              </a:ext>
            </a:extLst>
          </p:cNvPr>
          <p:cNvSpPr>
            <a:spLocks noGrp="1"/>
          </p:cNvSpPr>
          <p:nvPr>
            <p:ph idx="1"/>
          </p:nvPr>
        </p:nvSpPr>
        <p:spPr/>
        <p:txBody>
          <a:bodyPr/>
          <a:lstStyle/>
          <a:p>
            <a:r>
              <a:rPr lang="en-IN" b="1" dirty="0">
                <a:solidFill>
                  <a:srgbClr val="FF0000"/>
                </a:solidFill>
              </a:rPr>
              <a:t>Hash Table:</a:t>
            </a:r>
          </a:p>
          <a:p>
            <a:pPr lvl="1"/>
            <a:r>
              <a:rPr lang="en-US" dirty="0"/>
              <a:t>A hash table is the primary data structure used in hashing. </a:t>
            </a:r>
          </a:p>
          <a:p>
            <a:pPr lvl="1"/>
            <a:r>
              <a:rPr lang="en-US" dirty="0"/>
              <a:t>It consists of an array of fixed size, where each element is called a bucket or slot.</a:t>
            </a:r>
            <a:endParaRPr lang="en-IN" b="1" dirty="0">
              <a:solidFill>
                <a:srgbClr val="FF0000"/>
              </a:solidFill>
            </a:endParaRPr>
          </a:p>
          <a:p>
            <a:r>
              <a:rPr lang="en-IN" b="1" dirty="0">
                <a:solidFill>
                  <a:srgbClr val="FF0000"/>
                </a:solidFill>
              </a:rPr>
              <a:t>Handling Collisions: </a:t>
            </a:r>
          </a:p>
          <a:p>
            <a:pPr lvl="1"/>
            <a:r>
              <a:rPr lang="en-US" dirty="0"/>
              <a:t>Collisions occur when two different keys produce the same hash code, causing them to map to the same slot in the hash table.</a:t>
            </a:r>
            <a:endParaRPr lang="en-IN" b="1" dirty="0">
              <a:solidFill>
                <a:srgbClr val="FF0000"/>
              </a:solidFill>
            </a:endParaRPr>
          </a:p>
          <a:p>
            <a:endParaRPr lang="en-IN" dirty="0"/>
          </a:p>
        </p:txBody>
      </p:sp>
    </p:spTree>
    <p:extLst>
      <p:ext uri="{BB962C8B-B14F-4D97-AF65-F5344CB8AC3E}">
        <p14:creationId xmlns:p14="http://schemas.microsoft.com/office/powerpoint/2010/main" val="404511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39E7-7D4E-6A16-F5DD-6D5A3F433B0B}"/>
              </a:ext>
            </a:extLst>
          </p:cNvPr>
          <p:cNvSpPr>
            <a:spLocks noGrp="1"/>
          </p:cNvSpPr>
          <p:nvPr>
            <p:ph type="title"/>
          </p:nvPr>
        </p:nvSpPr>
        <p:spPr/>
        <p:txBody>
          <a:bodyPr/>
          <a:lstStyle/>
          <a:p>
            <a:r>
              <a:rPr lang="en-US" dirty="0"/>
              <a:t>Collision Resolution techniques </a:t>
            </a:r>
            <a:endParaRPr lang="en-IN" dirty="0"/>
          </a:p>
        </p:txBody>
      </p:sp>
      <p:sp>
        <p:nvSpPr>
          <p:cNvPr id="3" name="Content Placeholder 2">
            <a:extLst>
              <a:ext uri="{FF2B5EF4-FFF2-40B4-BE49-F238E27FC236}">
                <a16:creationId xmlns:a16="http://schemas.microsoft.com/office/drawing/2014/main" id="{F5A01D83-62BB-E5B7-6080-58771B7D5F12}"/>
              </a:ext>
            </a:extLst>
          </p:cNvPr>
          <p:cNvSpPr>
            <a:spLocks noGrp="1"/>
          </p:cNvSpPr>
          <p:nvPr>
            <p:ph idx="1"/>
          </p:nvPr>
        </p:nvSpPr>
        <p:spPr/>
        <p:txBody>
          <a:bodyPr/>
          <a:lstStyle/>
          <a:p>
            <a:pPr marL="514350" indent="-514350">
              <a:buAutoNum type="arabicPeriod"/>
            </a:pPr>
            <a:r>
              <a:rPr lang="en-US" dirty="0"/>
              <a:t>Separate Chaining technique </a:t>
            </a:r>
          </a:p>
          <a:p>
            <a:pPr marL="514350" indent="-514350">
              <a:buAutoNum type="arabicPeriod"/>
            </a:pPr>
            <a:r>
              <a:rPr lang="en-US" dirty="0"/>
              <a:t>Open addressing</a:t>
            </a:r>
          </a:p>
          <a:p>
            <a:pPr marL="971550" lvl="1" indent="-514350">
              <a:buAutoNum type="arabicPeriod"/>
            </a:pPr>
            <a:r>
              <a:rPr lang="en-US" dirty="0"/>
              <a:t>Linear Probing</a:t>
            </a:r>
          </a:p>
          <a:p>
            <a:pPr marL="971550" lvl="1" indent="-514350">
              <a:buAutoNum type="arabicPeriod"/>
            </a:pPr>
            <a:r>
              <a:rPr lang="en-US" dirty="0"/>
              <a:t>Quadratic probing</a:t>
            </a:r>
          </a:p>
          <a:p>
            <a:pPr marL="971550" lvl="1" indent="-514350">
              <a:buAutoNum type="arabicPeriod"/>
            </a:pPr>
            <a:r>
              <a:rPr lang="en-US" dirty="0"/>
              <a:t>Double hashing</a:t>
            </a:r>
          </a:p>
          <a:p>
            <a:pPr marL="971550" lvl="1" indent="-514350">
              <a:buAutoNum type="arabicPeriod"/>
            </a:pPr>
            <a:endParaRPr lang="en-IN" dirty="0"/>
          </a:p>
        </p:txBody>
      </p:sp>
    </p:spTree>
    <p:extLst>
      <p:ext uri="{BB962C8B-B14F-4D97-AF65-F5344CB8AC3E}">
        <p14:creationId xmlns:p14="http://schemas.microsoft.com/office/powerpoint/2010/main" val="266479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8015-FE38-3EBA-26C0-B177948394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E00D27-7749-5555-DB66-142B3AEBA13D}"/>
              </a:ext>
            </a:extLst>
          </p:cNvPr>
          <p:cNvSpPr>
            <a:spLocks noGrp="1"/>
          </p:cNvSpPr>
          <p:nvPr>
            <p:ph idx="1"/>
          </p:nvPr>
        </p:nvSpPr>
        <p:spPr/>
        <p:txBody>
          <a:bodyPr/>
          <a:lstStyle/>
          <a:p>
            <a:r>
              <a:rPr lang="en-IN" b="1" dirty="0">
                <a:solidFill>
                  <a:srgbClr val="FF0000"/>
                </a:solidFill>
              </a:rPr>
              <a:t>Separate Chaining:</a:t>
            </a:r>
          </a:p>
          <a:p>
            <a:pPr lvl="1"/>
            <a:r>
              <a:rPr lang="en-US" dirty="0"/>
              <a:t>The idea behind separate chaining is to implement the array as a linked list called a chain. </a:t>
            </a:r>
          </a:p>
          <a:p>
            <a:pPr lvl="1"/>
            <a:r>
              <a:rPr lang="en-US" dirty="0"/>
              <a:t>Separate chaining is one of the most popular and commonly used techniques in order to handle collisions.</a:t>
            </a:r>
          </a:p>
          <a:p>
            <a:pPr lvl="1"/>
            <a:r>
              <a:rPr lang="en-US" dirty="0"/>
              <a:t>The </a:t>
            </a:r>
            <a:r>
              <a:rPr lang="en-US" b="1" dirty="0"/>
              <a:t>linked list </a:t>
            </a:r>
            <a:r>
              <a:rPr lang="en-US" dirty="0"/>
              <a:t>data structure is used to implement this technique. </a:t>
            </a:r>
          </a:p>
          <a:p>
            <a:pPr lvl="1"/>
            <a:r>
              <a:rPr lang="en-US" dirty="0"/>
              <a:t>So what happens is, when multiple elements are hashed into the same slot index, then these elements are inserted into a singly-linked list which is known as a chain</a:t>
            </a:r>
          </a:p>
          <a:p>
            <a:pPr lvl="1"/>
            <a:r>
              <a:rPr lang="en-US" b="1" dirty="0">
                <a:solidFill>
                  <a:srgbClr val="FF0000"/>
                </a:solidFill>
              </a:rPr>
              <a:t>22, 36, 11,4, 42,56,89,34,12</a:t>
            </a:r>
          </a:p>
          <a:p>
            <a:pPr lvl="1"/>
            <a:r>
              <a:rPr lang="en-US" b="1" dirty="0">
                <a:solidFill>
                  <a:srgbClr val="FF0000"/>
                </a:solidFill>
              </a:rPr>
              <a:t>3, 2, 9,6, 11, 13,7,12</a:t>
            </a:r>
            <a:endParaRPr lang="en-IN" b="1" dirty="0">
              <a:solidFill>
                <a:srgbClr val="FF0000"/>
              </a:solidFill>
            </a:endParaRPr>
          </a:p>
          <a:p>
            <a:endParaRPr lang="en-IN" dirty="0"/>
          </a:p>
        </p:txBody>
      </p:sp>
    </p:spTree>
    <p:extLst>
      <p:ext uri="{BB962C8B-B14F-4D97-AF65-F5344CB8AC3E}">
        <p14:creationId xmlns:p14="http://schemas.microsoft.com/office/powerpoint/2010/main" val="309094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5EB7-1B74-3586-5094-10DB5E882C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955E85-1AC1-C932-8E66-F8A19177D46B}"/>
              </a:ext>
            </a:extLst>
          </p:cNvPr>
          <p:cNvSpPr>
            <a:spLocks noGrp="1"/>
          </p:cNvSpPr>
          <p:nvPr>
            <p:ph idx="1"/>
          </p:nvPr>
        </p:nvSpPr>
        <p:spPr/>
        <p:txBody>
          <a:bodyPr/>
          <a:lstStyle/>
          <a:p>
            <a:r>
              <a:rPr lang="en-US" b="1" dirty="0">
                <a:solidFill>
                  <a:srgbClr val="FF0000"/>
                </a:solidFill>
              </a:rPr>
              <a:t>Linear Probing:</a:t>
            </a:r>
          </a:p>
          <a:p>
            <a:pPr lvl="1"/>
            <a:r>
              <a:rPr lang="en-US" dirty="0"/>
              <a:t>Linear probing is a collision resolution technique used in hashing. </a:t>
            </a:r>
          </a:p>
          <a:p>
            <a:pPr lvl="1"/>
            <a:r>
              <a:rPr lang="en-US" dirty="0"/>
              <a:t>When a collision occurs (i.e., two keys hash to the same index), linear probing resolves it by searching for the next available slot in the hash table, typically by linearly probing through successive slots until an empty slot is found.</a:t>
            </a:r>
          </a:p>
          <a:p>
            <a:pPr lvl="1"/>
            <a:r>
              <a:rPr lang="en-US" b="1" dirty="0">
                <a:solidFill>
                  <a:srgbClr val="FF0000"/>
                </a:solidFill>
              </a:rPr>
              <a:t>22, 36, 11,4, 42,56,89,34,12</a:t>
            </a:r>
            <a:endParaRPr lang="en-IN" b="1" dirty="0">
              <a:solidFill>
                <a:srgbClr val="FF0000"/>
              </a:solidFill>
            </a:endParaRPr>
          </a:p>
          <a:p>
            <a:pPr lvl="1"/>
            <a:endParaRPr lang="en-US" b="1" dirty="0">
              <a:solidFill>
                <a:srgbClr val="FF0000"/>
              </a:solidFill>
            </a:endParaRPr>
          </a:p>
          <a:p>
            <a:pPr lvl="1"/>
            <a:endParaRPr lang="en-IN" dirty="0"/>
          </a:p>
        </p:txBody>
      </p:sp>
    </p:spTree>
    <p:extLst>
      <p:ext uri="{BB962C8B-B14F-4D97-AF65-F5344CB8AC3E}">
        <p14:creationId xmlns:p14="http://schemas.microsoft.com/office/powerpoint/2010/main" val="393464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0109-2A3A-3CA6-91CC-49911FCED6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C6527D-04B0-BD54-63CC-5CF597342397}"/>
              </a:ext>
            </a:extLst>
          </p:cNvPr>
          <p:cNvSpPr>
            <a:spLocks noGrp="1"/>
          </p:cNvSpPr>
          <p:nvPr>
            <p:ph idx="1"/>
          </p:nvPr>
        </p:nvSpPr>
        <p:spPr/>
        <p:txBody>
          <a:bodyPr/>
          <a:lstStyle/>
          <a:p>
            <a:r>
              <a:rPr lang="en-US" dirty="0"/>
              <a:t>The keys 12, 18, 13, 2, 3, 23, 5 and 15 are inserted into an initially empty hash table of length 10 using open addressing with hash function h(k) = k mod 10 and linear probing. What is the resultant hash table?</a:t>
            </a:r>
            <a:endParaRPr lang="en-IN" dirty="0"/>
          </a:p>
        </p:txBody>
      </p:sp>
    </p:spTree>
    <p:extLst>
      <p:ext uri="{BB962C8B-B14F-4D97-AF65-F5344CB8AC3E}">
        <p14:creationId xmlns:p14="http://schemas.microsoft.com/office/powerpoint/2010/main" val="355624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8749-53BE-E461-224E-1D88D6610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652F77-23CA-7202-AB39-FFE04EEA51EE}"/>
              </a:ext>
            </a:extLst>
          </p:cNvPr>
          <p:cNvSpPr>
            <a:spLocks noGrp="1"/>
          </p:cNvSpPr>
          <p:nvPr>
            <p:ph idx="1"/>
          </p:nvPr>
        </p:nvSpPr>
        <p:spPr/>
        <p:txBody>
          <a:bodyPr/>
          <a:lstStyle/>
          <a:p>
            <a:r>
              <a:rPr lang="en-US" dirty="0"/>
              <a:t>A hash function h defined h(key)=key mod 7, with linear probing, is used to insert the keys 44, 45, 79, 55, 91, 18, 63 into a table indexed from 0 to 6. What will be the location of key 18 ?</a:t>
            </a:r>
            <a:endParaRPr lang="en-IN" dirty="0"/>
          </a:p>
        </p:txBody>
      </p:sp>
    </p:spTree>
    <p:extLst>
      <p:ext uri="{BB962C8B-B14F-4D97-AF65-F5344CB8AC3E}">
        <p14:creationId xmlns:p14="http://schemas.microsoft.com/office/powerpoint/2010/main" val="100166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1671-FA6E-1544-521A-182AB14121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088DCD-DECC-1EE2-8525-655727BB67F8}"/>
              </a:ext>
            </a:extLst>
          </p:cNvPr>
          <p:cNvSpPr>
            <a:spLocks noGrp="1"/>
          </p:cNvSpPr>
          <p:nvPr>
            <p:ph idx="1"/>
          </p:nvPr>
        </p:nvSpPr>
        <p:spPr/>
        <p:txBody>
          <a:bodyPr/>
          <a:lstStyle/>
          <a:p>
            <a:r>
              <a:rPr lang="en-US" b="1" dirty="0">
                <a:solidFill>
                  <a:srgbClr val="FF0000"/>
                </a:solidFill>
              </a:rPr>
              <a:t>Quadratic probing:</a:t>
            </a:r>
          </a:p>
          <a:p>
            <a:pPr lvl="1"/>
            <a:r>
              <a:rPr lang="en-US" dirty="0"/>
              <a:t>Quadratic probing is another collision resolution technique used in hashing.</a:t>
            </a:r>
          </a:p>
          <a:p>
            <a:pPr lvl="1"/>
            <a:r>
              <a:rPr lang="en-US" dirty="0"/>
              <a:t> Similar to linear probing, it addresses collisions by searching for the next available slot in the hash table. </a:t>
            </a:r>
          </a:p>
          <a:p>
            <a:pPr lvl="1"/>
            <a:r>
              <a:rPr lang="en-US" dirty="0"/>
              <a:t>However, instead of probing linearly through consecutive slots, quadratic probing uses a quadratic function to determine the next probing position.</a:t>
            </a:r>
          </a:p>
          <a:p>
            <a:pPr lvl="1"/>
            <a:r>
              <a:rPr lang="en-US" dirty="0"/>
              <a:t>To resolve the collision, the algorithm probes using a quadratic function f(</a:t>
            </a:r>
            <a:r>
              <a:rPr lang="en-US" dirty="0" err="1"/>
              <a:t>i</a:t>
            </a:r>
            <a:r>
              <a:rPr lang="en-US" dirty="0"/>
              <a:t>)=</a:t>
            </a:r>
            <a:r>
              <a:rPr lang="en-US" dirty="0" err="1"/>
              <a:t>i</a:t>
            </a:r>
            <a:r>
              <a:rPr lang="en-US" dirty="0"/>
              <a:t>*</a:t>
            </a:r>
            <a:r>
              <a:rPr lang="en-US" dirty="0" err="1"/>
              <a:t>i</a:t>
            </a:r>
            <a:r>
              <a:rPr lang="en-US" dirty="0"/>
              <a:t>, where </a:t>
            </a:r>
            <a:r>
              <a:rPr lang="en-US" dirty="0" err="1"/>
              <a:t>i</a:t>
            </a:r>
            <a:r>
              <a:rPr lang="en-US" dirty="0"/>
              <a:t> is the number of probing attempts. </a:t>
            </a:r>
          </a:p>
          <a:p>
            <a:pPr lvl="1"/>
            <a:r>
              <a:rPr lang="en-US" dirty="0"/>
              <a:t>The probing starts from the original index and continues until an empty slot is found.</a:t>
            </a:r>
          </a:p>
          <a:p>
            <a:pPr lvl="1"/>
            <a:r>
              <a:rPr lang="en-US" b="1" dirty="0">
                <a:solidFill>
                  <a:srgbClr val="FF0000"/>
                </a:solidFill>
              </a:rPr>
              <a:t>42,16,91,33,18,27,36,62</a:t>
            </a:r>
            <a:endParaRPr lang="en-IN" b="1" dirty="0">
              <a:solidFill>
                <a:srgbClr val="FF0000"/>
              </a:solidFill>
            </a:endParaRPr>
          </a:p>
          <a:p>
            <a:pPr lvl="1"/>
            <a:endParaRPr lang="en-IN" dirty="0"/>
          </a:p>
        </p:txBody>
      </p:sp>
    </p:spTree>
    <p:extLst>
      <p:ext uri="{BB962C8B-B14F-4D97-AF65-F5344CB8AC3E}">
        <p14:creationId xmlns:p14="http://schemas.microsoft.com/office/powerpoint/2010/main" val="40763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12F2-18D7-A9F9-9AA0-58CD37AD2E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48B954-EE2A-7A63-D9B7-879AF1E30FE2}"/>
              </a:ext>
            </a:extLst>
          </p:cNvPr>
          <p:cNvSpPr>
            <a:spLocks noGrp="1"/>
          </p:cNvSpPr>
          <p:nvPr>
            <p:ph idx="1"/>
          </p:nvPr>
        </p:nvSpPr>
        <p:spPr/>
        <p:txBody>
          <a:bodyPr/>
          <a:lstStyle/>
          <a:p>
            <a:r>
              <a:rPr lang="en-US" dirty="0"/>
              <a:t>Keys 9,19, 29,39,49,59, 69 are inserted into a hash table of size 10 using the hash function H= K mod 10 and quadratic probing is used for collision resolution. What is the index into which 59 will be inserted?</a:t>
            </a:r>
            <a:endParaRPr lang="en-IN" dirty="0"/>
          </a:p>
        </p:txBody>
      </p:sp>
    </p:spTree>
    <p:extLst>
      <p:ext uri="{BB962C8B-B14F-4D97-AF65-F5344CB8AC3E}">
        <p14:creationId xmlns:p14="http://schemas.microsoft.com/office/powerpoint/2010/main" val="257379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3017-ABA4-9A5C-0ACA-C2BAC8DA7F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D1757F-EEDB-2DAE-2866-DB0D6A071C76}"/>
              </a:ext>
            </a:extLst>
          </p:cNvPr>
          <p:cNvSpPr>
            <a:spLocks noGrp="1"/>
          </p:cNvSpPr>
          <p:nvPr>
            <p:ph idx="1"/>
          </p:nvPr>
        </p:nvSpPr>
        <p:spPr/>
        <p:txBody>
          <a:bodyPr/>
          <a:lstStyle/>
          <a:p>
            <a:r>
              <a:rPr lang="en-US" dirty="0"/>
              <a:t>Double Hashing:</a:t>
            </a:r>
          </a:p>
          <a:p>
            <a:pPr lvl="1"/>
            <a:r>
              <a:rPr lang="en-US" dirty="0"/>
              <a:t>Double hashing is a collision resolution technique used in hashing, where instead of linearly probing through slots like in linear probing or using a quadratic function like in quadratic probing, a second hash function is used to calculate the step size for probing. </a:t>
            </a:r>
          </a:p>
          <a:p>
            <a:pPr lvl="1"/>
            <a:r>
              <a:rPr lang="en-US" dirty="0"/>
              <a:t>For double hashing method of collision resolution in hash tables, the location for key k is determined by (H1(k) + </a:t>
            </a:r>
            <a:r>
              <a:rPr lang="en-US" dirty="0" err="1"/>
              <a:t>i</a:t>
            </a:r>
            <a:r>
              <a:rPr lang="en-US" dirty="0"/>
              <a:t>*H2(K)) mod N, where N is the hash table size and </a:t>
            </a:r>
            <a:r>
              <a:rPr lang="en-US" dirty="0" err="1"/>
              <a:t>i</a:t>
            </a:r>
            <a:r>
              <a:rPr lang="en-US" dirty="0"/>
              <a:t>=1,2,3 …. Is the probe sequence?</a:t>
            </a:r>
          </a:p>
          <a:p>
            <a:pPr lvl="1"/>
            <a:endParaRPr lang="en-IN" dirty="0"/>
          </a:p>
        </p:txBody>
      </p:sp>
    </p:spTree>
    <p:extLst>
      <p:ext uri="{BB962C8B-B14F-4D97-AF65-F5344CB8AC3E}">
        <p14:creationId xmlns:p14="http://schemas.microsoft.com/office/powerpoint/2010/main" val="417228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390A-B44F-F410-202C-3AD29B9E6F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58A502-3371-0C24-BD90-FCFF8E520A1D}"/>
              </a:ext>
            </a:extLst>
          </p:cNvPr>
          <p:cNvSpPr>
            <a:spLocks noGrp="1"/>
          </p:cNvSpPr>
          <p:nvPr>
            <p:ph idx="1"/>
          </p:nvPr>
        </p:nvSpPr>
        <p:spPr/>
        <p:txBody>
          <a:bodyPr/>
          <a:lstStyle/>
          <a:p>
            <a:r>
              <a:rPr lang="en-US"/>
              <a:t>Insert </a:t>
            </a:r>
            <a:r>
              <a:rPr lang="en-US" dirty="0"/>
              <a:t>the keys 79, 69, 98, 72, 14, 50 into the </a:t>
            </a:r>
            <a:r>
              <a:rPr lang="en-US" b="1" dirty="0"/>
              <a:t>Hash Table of size 13</a:t>
            </a:r>
            <a:r>
              <a:rPr lang="en-US" dirty="0"/>
              <a:t>. Resolve all collisions using Double Hashing where first hash-function is </a:t>
            </a:r>
            <a:r>
              <a:rPr lang="en-US" b="1" dirty="0"/>
              <a:t>h1h</a:t>
            </a:r>
            <a:r>
              <a:rPr lang="en-US" b="1" dirty="0">
                <a:effectLst/>
              </a:rPr>
              <a:t>1</a:t>
            </a:r>
            <a:r>
              <a:rPr lang="en-US" b="1" dirty="0"/>
              <a:t>​(k) = k mod 13</a:t>
            </a:r>
            <a:r>
              <a:rPr lang="en-US" dirty="0"/>
              <a:t> and second hash-function is </a:t>
            </a:r>
            <a:r>
              <a:rPr lang="en-US" b="1" dirty="0"/>
              <a:t>h2h</a:t>
            </a:r>
            <a:r>
              <a:rPr lang="en-US" b="1" dirty="0">
                <a:effectLst/>
              </a:rPr>
              <a:t>2</a:t>
            </a:r>
            <a:r>
              <a:rPr lang="en-US" b="1" dirty="0"/>
              <a:t>​(k) = 1 + (k mod 11</a:t>
            </a:r>
            <a:endParaRPr lang="en-IN" dirty="0"/>
          </a:p>
        </p:txBody>
      </p:sp>
    </p:spTree>
    <p:extLst>
      <p:ext uri="{BB962C8B-B14F-4D97-AF65-F5344CB8AC3E}">
        <p14:creationId xmlns:p14="http://schemas.microsoft.com/office/powerpoint/2010/main" val="58272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F88-EB5A-585D-06F0-AD599F2A4738}"/>
              </a:ext>
            </a:extLst>
          </p:cNvPr>
          <p:cNvSpPr>
            <a:spLocks noGrp="1"/>
          </p:cNvSpPr>
          <p:nvPr>
            <p:ph type="title"/>
          </p:nvPr>
        </p:nvSpPr>
        <p:spPr/>
        <p:txBody>
          <a:bodyPr/>
          <a:lstStyle/>
          <a:p>
            <a:r>
              <a:rPr lang="en-US" dirty="0"/>
              <a:t>Time complexity of AVL Tree</a:t>
            </a:r>
            <a:endParaRPr lang="en-IN" dirty="0"/>
          </a:p>
        </p:txBody>
      </p:sp>
      <p:sp>
        <p:nvSpPr>
          <p:cNvPr id="3" name="Content Placeholder 2">
            <a:extLst>
              <a:ext uri="{FF2B5EF4-FFF2-40B4-BE49-F238E27FC236}">
                <a16:creationId xmlns:a16="http://schemas.microsoft.com/office/drawing/2014/main" id="{2B180E03-3948-CD58-A883-D594140BC5A1}"/>
              </a:ext>
            </a:extLst>
          </p:cNvPr>
          <p:cNvSpPr>
            <a:spLocks noGrp="1"/>
          </p:cNvSpPr>
          <p:nvPr>
            <p:ph idx="1"/>
          </p:nvPr>
        </p:nvSpPr>
        <p:spPr/>
        <p:txBody>
          <a:bodyPr>
            <a:normAutofit lnSpcReduction="10000"/>
          </a:bodyPr>
          <a:lstStyle/>
          <a:p>
            <a:r>
              <a:rPr lang="en-US" dirty="0"/>
              <a:t>An AVL tree is balanced such that the height is O(</a:t>
            </a:r>
            <a:r>
              <a:rPr lang="en-US" dirty="0" err="1"/>
              <a:t>log⁡n</a:t>
            </a:r>
            <a:r>
              <a:rPr lang="en-US" dirty="0"/>
              <a:t>), where n is the number of elements in the tree. </a:t>
            </a:r>
          </a:p>
          <a:p>
            <a:pPr>
              <a:buFont typeface="+mj-lt"/>
              <a:buAutoNum type="arabicPeriod"/>
            </a:pPr>
            <a:r>
              <a:rPr lang="en-IN" b="1" dirty="0"/>
              <a:t>Search (Lookup)</a:t>
            </a:r>
            <a:r>
              <a:rPr lang="en-IN" dirty="0"/>
              <a:t>:</a:t>
            </a:r>
          </a:p>
          <a:p>
            <a:pPr marL="742950" lvl="1" indent="-285750">
              <a:buFont typeface="+mj-lt"/>
              <a:buAutoNum type="arabicPeriod"/>
            </a:pPr>
            <a:r>
              <a:rPr lang="en-IN" dirty="0"/>
              <a:t>Average Case: O(</a:t>
            </a:r>
            <a:r>
              <a:rPr lang="en-IN" dirty="0" err="1"/>
              <a:t>log⁡n</a:t>
            </a:r>
            <a:r>
              <a:rPr lang="en-IN" dirty="0"/>
              <a:t>)</a:t>
            </a:r>
            <a:r>
              <a:rPr lang="en-IN" dirty="0">
                <a:effectLst/>
              </a:rPr>
              <a:t>O</a:t>
            </a:r>
            <a:r>
              <a:rPr lang="en-IN" dirty="0"/>
              <a:t>(</a:t>
            </a:r>
            <a:r>
              <a:rPr lang="en-IN" dirty="0" err="1"/>
              <a:t>lo</a:t>
            </a:r>
            <a:r>
              <a:rPr lang="en-IN" dirty="0" err="1">
                <a:effectLst/>
              </a:rPr>
              <a:t>g</a:t>
            </a:r>
            <a:r>
              <a:rPr lang="en-IN" dirty="0" err="1"/>
              <a:t>n</a:t>
            </a:r>
            <a:r>
              <a:rPr lang="en-IN" dirty="0"/>
              <a:t>)</a:t>
            </a:r>
          </a:p>
          <a:p>
            <a:pPr marL="742950" lvl="1" indent="-285750">
              <a:buFont typeface="+mj-lt"/>
              <a:buAutoNum type="arabicPeriod"/>
            </a:pPr>
            <a:r>
              <a:rPr lang="en-IN" dirty="0"/>
              <a:t>Worst Case: O(</a:t>
            </a:r>
            <a:r>
              <a:rPr lang="en-IN" dirty="0" err="1"/>
              <a:t>log⁡n</a:t>
            </a:r>
            <a:r>
              <a:rPr lang="en-IN" dirty="0"/>
              <a:t>)</a:t>
            </a:r>
            <a:r>
              <a:rPr lang="en-IN" dirty="0">
                <a:effectLst/>
              </a:rPr>
              <a:t>O</a:t>
            </a:r>
            <a:r>
              <a:rPr lang="en-IN" dirty="0"/>
              <a:t>(</a:t>
            </a:r>
            <a:r>
              <a:rPr lang="en-IN" dirty="0" err="1"/>
              <a:t>lo</a:t>
            </a:r>
            <a:r>
              <a:rPr lang="en-IN" dirty="0" err="1">
                <a:effectLst/>
              </a:rPr>
              <a:t>g</a:t>
            </a:r>
            <a:r>
              <a:rPr lang="en-IN" dirty="0" err="1"/>
              <a:t>n</a:t>
            </a:r>
            <a:r>
              <a:rPr lang="en-IN" dirty="0"/>
              <a:t>)</a:t>
            </a:r>
          </a:p>
          <a:p>
            <a:pPr>
              <a:buFont typeface="+mj-lt"/>
              <a:buAutoNum type="arabicPeriod"/>
            </a:pPr>
            <a:r>
              <a:rPr lang="en-IN" b="1" dirty="0"/>
              <a:t>Insertion</a:t>
            </a:r>
            <a:r>
              <a:rPr lang="en-IN" dirty="0"/>
              <a:t>:</a:t>
            </a:r>
          </a:p>
          <a:p>
            <a:pPr marL="742950" lvl="1" indent="-285750">
              <a:buFont typeface="+mj-lt"/>
              <a:buAutoNum type="arabicPeriod"/>
            </a:pPr>
            <a:r>
              <a:rPr lang="en-IN" dirty="0"/>
              <a:t>Average Case: O(</a:t>
            </a:r>
            <a:r>
              <a:rPr lang="en-IN" dirty="0" err="1"/>
              <a:t>log⁡n</a:t>
            </a:r>
            <a:r>
              <a:rPr lang="en-IN" dirty="0"/>
              <a:t>)</a:t>
            </a:r>
            <a:r>
              <a:rPr lang="en-IN" dirty="0">
                <a:effectLst/>
              </a:rPr>
              <a:t>O</a:t>
            </a:r>
            <a:r>
              <a:rPr lang="en-IN" dirty="0"/>
              <a:t>(</a:t>
            </a:r>
            <a:r>
              <a:rPr lang="en-IN" dirty="0" err="1"/>
              <a:t>lo</a:t>
            </a:r>
            <a:r>
              <a:rPr lang="en-IN" dirty="0" err="1">
                <a:effectLst/>
              </a:rPr>
              <a:t>g</a:t>
            </a:r>
            <a:r>
              <a:rPr lang="en-IN" dirty="0" err="1"/>
              <a:t>n</a:t>
            </a:r>
            <a:r>
              <a:rPr lang="en-IN" dirty="0"/>
              <a:t>)</a:t>
            </a:r>
          </a:p>
          <a:p>
            <a:pPr marL="742950" lvl="1" indent="-285750">
              <a:buFont typeface="+mj-lt"/>
              <a:buAutoNum type="arabicPeriod"/>
            </a:pPr>
            <a:r>
              <a:rPr lang="en-IN" dirty="0"/>
              <a:t>Worst Case: O(</a:t>
            </a:r>
            <a:r>
              <a:rPr lang="en-IN" dirty="0" err="1"/>
              <a:t>log⁡n</a:t>
            </a:r>
            <a:r>
              <a:rPr lang="en-IN" dirty="0"/>
              <a:t>)</a:t>
            </a:r>
            <a:r>
              <a:rPr lang="en-IN" dirty="0">
                <a:effectLst/>
              </a:rPr>
              <a:t>O</a:t>
            </a:r>
            <a:r>
              <a:rPr lang="en-IN" dirty="0"/>
              <a:t>(</a:t>
            </a:r>
            <a:r>
              <a:rPr lang="en-IN" dirty="0" err="1"/>
              <a:t>lo</a:t>
            </a:r>
            <a:r>
              <a:rPr lang="en-IN" dirty="0" err="1">
                <a:effectLst/>
              </a:rPr>
              <a:t>g</a:t>
            </a:r>
            <a:r>
              <a:rPr lang="en-IN" dirty="0" err="1"/>
              <a:t>n</a:t>
            </a:r>
            <a:r>
              <a:rPr lang="en-IN" dirty="0"/>
              <a:t>)</a:t>
            </a:r>
          </a:p>
          <a:p>
            <a:pPr>
              <a:buFont typeface="+mj-lt"/>
              <a:buAutoNum type="arabicPeriod"/>
            </a:pPr>
            <a:r>
              <a:rPr lang="en-IN" b="1" dirty="0"/>
              <a:t>Deletion</a:t>
            </a:r>
            <a:r>
              <a:rPr lang="en-IN" dirty="0"/>
              <a:t>:</a:t>
            </a:r>
          </a:p>
          <a:p>
            <a:pPr marL="742950" lvl="1" indent="-285750">
              <a:buFont typeface="+mj-lt"/>
              <a:buAutoNum type="arabicPeriod"/>
            </a:pPr>
            <a:r>
              <a:rPr lang="en-IN" dirty="0"/>
              <a:t>Average Case: O(</a:t>
            </a:r>
            <a:r>
              <a:rPr lang="en-IN" dirty="0" err="1"/>
              <a:t>log⁡n</a:t>
            </a:r>
            <a:r>
              <a:rPr lang="en-IN" dirty="0"/>
              <a:t>)</a:t>
            </a:r>
            <a:r>
              <a:rPr lang="en-IN" dirty="0">
                <a:effectLst/>
              </a:rPr>
              <a:t>O</a:t>
            </a:r>
            <a:r>
              <a:rPr lang="en-IN" dirty="0"/>
              <a:t>(</a:t>
            </a:r>
            <a:r>
              <a:rPr lang="en-IN" dirty="0" err="1"/>
              <a:t>lo</a:t>
            </a:r>
            <a:r>
              <a:rPr lang="en-IN" dirty="0" err="1">
                <a:effectLst/>
              </a:rPr>
              <a:t>g</a:t>
            </a:r>
            <a:r>
              <a:rPr lang="en-IN" dirty="0" err="1"/>
              <a:t>n</a:t>
            </a:r>
            <a:r>
              <a:rPr lang="en-IN" dirty="0"/>
              <a:t>)</a:t>
            </a:r>
          </a:p>
          <a:p>
            <a:pPr marL="742950" lvl="1" indent="-285750">
              <a:buFont typeface="+mj-lt"/>
              <a:buAutoNum type="arabicPeriod"/>
            </a:pPr>
            <a:r>
              <a:rPr lang="en-IN" dirty="0"/>
              <a:t>Worst Case: O(</a:t>
            </a:r>
            <a:r>
              <a:rPr lang="en-IN" dirty="0" err="1"/>
              <a:t>log⁡n</a:t>
            </a:r>
            <a:r>
              <a:rPr lang="en-IN" dirty="0"/>
              <a:t>)</a:t>
            </a:r>
            <a:r>
              <a:rPr lang="en-IN" dirty="0">
                <a:effectLst/>
              </a:rPr>
              <a:t>O</a:t>
            </a:r>
            <a:r>
              <a:rPr lang="en-IN" dirty="0"/>
              <a:t>(</a:t>
            </a:r>
            <a:r>
              <a:rPr lang="en-IN" dirty="0" err="1"/>
              <a:t>lo</a:t>
            </a:r>
            <a:r>
              <a:rPr lang="en-IN" dirty="0" err="1">
                <a:effectLst/>
              </a:rPr>
              <a:t>g</a:t>
            </a:r>
            <a:r>
              <a:rPr lang="en-IN" dirty="0" err="1"/>
              <a:t>n</a:t>
            </a:r>
            <a:r>
              <a:rPr lang="en-IN" dirty="0"/>
              <a:t>)</a:t>
            </a:r>
          </a:p>
          <a:p>
            <a:endParaRPr lang="en-IN" dirty="0"/>
          </a:p>
        </p:txBody>
      </p:sp>
    </p:spTree>
    <p:extLst>
      <p:ext uri="{BB962C8B-B14F-4D97-AF65-F5344CB8AC3E}">
        <p14:creationId xmlns:p14="http://schemas.microsoft.com/office/powerpoint/2010/main" val="492535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EE5F-D5D7-7751-AEA3-FF5C6865E7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A4DD15-CE6F-C7FD-431B-600EEA1C857C}"/>
              </a:ext>
            </a:extLst>
          </p:cNvPr>
          <p:cNvSpPr>
            <a:spLocks noGrp="1"/>
          </p:cNvSpPr>
          <p:nvPr>
            <p:ph idx="1"/>
          </p:nvPr>
        </p:nvSpPr>
        <p:spPr/>
        <p:txBody>
          <a:bodyPr/>
          <a:lstStyle/>
          <a:p>
            <a:r>
              <a:rPr lang="en-US" dirty="0"/>
              <a:t>Consider a double hashing scheme in which the primary hash function is  h</a:t>
            </a:r>
            <a:r>
              <a:rPr lang="en-US" baseline="-25000" dirty="0"/>
              <a:t>1</a:t>
            </a:r>
            <a:r>
              <a:rPr lang="en-US" dirty="0"/>
              <a:t>(k)=k mod 23, and the secondary hash function is h</a:t>
            </a:r>
            <a:r>
              <a:rPr lang="en-US" baseline="-25000" dirty="0"/>
              <a:t>2</a:t>
            </a:r>
            <a:r>
              <a:rPr lang="en-US" dirty="0"/>
              <a:t>(k)=1+(k mod 19).  Assume that the table size is 23. Then the address returned by probe 1 in the probe sequence (assume that the probe sequence begins at probe 0) for key value k=90 is ___</a:t>
            </a:r>
            <a:endParaRPr lang="en-IN" dirty="0"/>
          </a:p>
        </p:txBody>
      </p:sp>
    </p:spTree>
    <p:extLst>
      <p:ext uri="{BB962C8B-B14F-4D97-AF65-F5344CB8AC3E}">
        <p14:creationId xmlns:p14="http://schemas.microsoft.com/office/powerpoint/2010/main" val="94265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1FF9-E03D-D7EE-466D-DCF81ABEA3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4251FA-7C79-F7D1-8A25-47C5834B56FF}"/>
              </a:ext>
            </a:extLst>
          </p:cNvPr>
          <p:cNvSpPr>
            <a:spLocks noGrp="1"/>
          </p:cNvSpPr>
          <p:nvPr>
            <p:ph idx="1"/>
          </p:nvPr>
        </p:nvSpPr>
        <p:spPr/>
        <p:txBody>
          <a:bodyPr/>
          <a:lstStyle/>
          <a:p>
            <a:r>
              <a:rPr lang="en-US" dirty="0"/>
              <a:t>Consider double hashing of the form</a:t>
            </a:r>
            <a:br>
              <a:rPr lang="en-US" dirty="0"/>
            </a:br>
            <a:r>
              <a:rPr lang="en-US" dirty="0"/>
              <a:t>h(</a:t>
            </a:r>
            <a:r>
              <a:rPr lang="en-US" dirty="0" err="1"/>
              <a:t>k,i</a:t>
            </a:r>
            <a:r>
              <a:rPr lang="en-US" dirty="0"/>
              <a:t>)=(h​ 1​ (k)+</a:t>
            </a:r>
            <a:r>
              <a:rPr lang="en-US" dirty="0" err="1"/>
              <a:t>ih</a:t>
            </a:r>
            <a:r>
              <a:rPr lang="en-US" dirty="0"/>
              <a:t>​ 2​ (k)) mod m</a:t>
            </a:r>
            <a:br>
              <a:rPr lang="en-US" dirty="0"/>
            </a:br>
            <a:r>
              <a:rPr lang="en-US" dirty="0"/>
              <a:t>Where h​ 1​ (k)=k mod m</a:t>
            </a:r>
            <a:br>
              <a:rPr lang="en-US" dirty="0"/>
            </a:br>
            <a:r>
              <a:rPr lang="en-US" dirty="0"/>
              <a:t>h​ 2​ (k)=1+(k mod n)</a:t>
            </a:r>
            <a:br>
              <a:rPr lang="en-US" dirty="0"/>
            </a:br>
            <a:r>
              <a:rPr lang="en-US" dirty="0"/>
              <a:t>Where n=m-1and m=701</a:t>
            </a:r>
            <a:br>
              <a:rPr lang="en-US" dirty="0"/>
            </a:br>
            <a:r>
              <a:rPr lang="en-US" dirty="0"/>
              <a:t>for k=123456, what is the difference between first and second probes in terms of slots?</a:t>
            </a:r>
            <a:endParaRPr lang="en-IN" dirty="0"/>
          </a:p>
        </p:txBody>
      </p:sp>
    </p:spTree>
    <p:extLst>
      <p:ext uri="{BB962C8B-B14F-4D97-AF65-F5344CB8AC3E}">
        <p14:creationId xmlns:p14="http://schemas.microsoft.com/office/powerpoint/2010/main" val="124782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5C3F-0DFC-5123-2BD0-DE75AB2046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71D6B1-C2D5-330C-6135-1B25051352A3}"/>
              </a:ext>
            </a:extLst>
          </p:cNvPr>
          <p:cNvSpPr>
            <a:spLocks noGrp="1"/>
          </p:cNvSpPr>
          <p:nvPr>
            <p:ph idx="1"/>
          </p:nvPr>
        </p:nvSpPr>
        <p:spPr/>
        <p:txBody>
          <a:bodyPr/>
          <a:lstStyle/>
          <a:p>
            <a:r>
              <a:rPr lang="en-US" dirty="0"/>
              <a:t>In data structures, hashing is a technique used to efficiently organize and retrieve data based on a unique identifier or key.</a:t>
            </a:r>
          </a:p>
          <a:p>
            <a:r>
              <a:rPr lang="en-US" dirty="0"/>
              <a:t>The fundamental idea behind hashing in data structures is to map keys to specific locations in a data structure called a hash table using a hash function. </a:t>
            </a:r>
          </a:p>
          <a:p>
            <a:r>
              <a:rPr lang="en-US" dirty="0"/>
              <a:t>This allows for constant-time O(1) access to elements in the data structure, making it incredibly efficient for tasks like searching, inserting, and deleting elements.</a:t>
            </a:r>
            <a:endParaRPr lang="en-IN" dirty="0"/>
          </a:p>
        </p:txBody>
      </p:sp>
    </p:spTree>
    <p:extLst>
      <p:ext uri="{BB962C8B-B14F-4D97-AF65-F5344CB8AC3E}">
        <p14:creationId xmlns:p14="http://schemas.microsoft.com/office/powerpoint/2010/main" val="21751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DA1F-86A3-4E24-4815-13A108AE89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D4155D-DDE3-8E63-4FF3-CF380BEF0BE6}"/>
              </a:ext>
            </a:extLst>
          </p:cNvPr>
          <p:cNvSpPr>
            <a:spLocks noGrp="1"/>
          </p:cNvSpPr>
          <p:nvPr>
            <p:ph idx="1"/>
          </p:nvPr>
        </p:nvSpPr>
        <p:spPr/>
        <p:txBody>
          <a:bodyPr>
            <a:normAutofit/>
          </a:bodyPr>
          <a:lstStyle/>
          <a:p>
            <a:r>
              <a:rPr lang="en-US" b="1" dirty="0">
                <a:solidFill>
                  <a:srgbClr val="FF0000"/>
                </a:solidFill>
              </a:rPr>
              <a:t>Hash Function:</a:t>
            </a:r>
          </a:p>
          <a:p>
            <a:pPr lvl="1"/>
            <a:r>
              <a:rPr lang="en-US" dirty="0"/>
              <a:t>A hash function takes an input (usually a key or identifier) and produces a hash code, which is typically a numeric value. </a:t>
            </a:r>
          </a:p>
          <a:p>
            <a:pPr lvl="1"/>
            <a:r>
              <a:rPr lang="en-US" dirty="0"/>
              <a:t>The hash function should distribute keys uniformly across the available slots in the hash table to minimize collisions.</a:t>
            </a:r>
          </a:p>
          <a:p>
            <a:pPr lvl="1"/>
            <a:r>
              <a:rPr lang="en-US" b="1" dirty="0">
                <a:solidFill>
                  <a:srgbClr val="FF0000"/>
                </a:solidFill>
              </a:rPr>
              <a:t>Types of hash functions:</a:t>
            </a:r>
          </a:p>
          <a:p>
            <a:pPr lvl="2"/>
            <a:r>
              <a:rPr lang="en-US" dirty="0"/>
              <a:t>Division method</a:t>
            </a:r>
          </a:p>
          <a:p>
            <a:pPr lvl="2"/>
            <a:r>
              <a:rPr lang="en-US" dirty="0"/>
              <a:t>Mid square method</a:t>
            </a:r>
          </a:p>
          <a:p>
            <a:pPr lvl="2"/>
            <a:r>
              <a:rPr lang="en-US" dirty="0"/>
              <a:t>Digital folding method</a:t>
            </a:r>
          </a:p>
          <a:p>
            <a:pPr lvl="2"/>
            <a:r>
              <a:rPr lang="en-US" dirty="0"/>
              <a:t>Multiplicate method</a:t>
            </a:r>
          </a:p>
        </p:txBody>
      </p:sp>
    </p:spTree>
    <p:extLst>
      <p:ext uri="{BB962C8B-B14F-4D97-AF65-F5344CB8AC3E}">
        <p14:creationId xmlns:p14="http://schemas.microsoft.com/office/powerpoint/2010/main" val="173409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708C-B0AF-D1DE-3A8C-16A82716CD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A7CFA6-EC83-3874-9443-9FD5B2234C09}"/>
              </a:ext>
            </a:extLst>
          </p:cNvPr>
          <p:cNvSpPr>
            <a:spLocks noGrp="1"/>
          </p:cNvSpPr>
          <p:nvPr>
            <p:ph idx="1"/>
          </p:nvPr>
        </p:nvSpPr>
        <p:spPr/>
        <p:txBody>
          <a:bodyPr/>
          <a:lstStyle/>
          <a:p>
            <a:r>
              <a:rPr lang="en-US" b="1" dirty="0">
                <a:solidFill>
                  <a:srgbClr val="FF0000"/>
                </a:solidFill>
              </a:rPr>
              <a:t>Division Method:</a:t>
            </a:r>
          </a:p>
          <a:p>
            <a:pPr lvl="1"/>
            <a:r>
              <a:rPr lang="en-US" dirty="0"/>
              <a:t>This is the most simple and easiest method to generate a hash value.</a:t>
            </a:r>
          </a:p>
          <a:p>
            <a:pPr lvl="1"/>
            <a:r>
              <a:rPr lang="en-US" dirty="0"/>
              <a:t>The hash function divides the value k by M and then uses the remainder obtained.</a:t>
            </a:r>
          </a:p>
          <a:p>
            <a:pPr lvl="1"/>
            <a:r>
              <a:rPr lang="en-US" b="1" dirty="0">
                <a:solidFill>
                  <a:srgbClr val="FF0000"/>
                </a:solidFill>
              </a:rPr>
              <a:t> </a:t>
            </a:r>
            <a:r>
              <a:rPr lang="en-US" dirty="0"/>
              <a:t>h(K) = k mod M      Here,     k is the key value, and      M is the size of the hash table. </a:t>
            </a:r>
          </a:p>
          <a:p>
            <a:pPr lvl="1"/>
            <a:endParaRPr lang="en-US" dirty="0"/>
          </a:p>
          <a:p>
            <a:pPr lvl="1"/>
            <a:endParaRPr lang="en-IN" dirty="0"/>
          </a:p>
        </p:txBody>
      </p:sp>
    </p:spTree>
    <p:extLst>
      <p:ext uri="{BB962C8B-B14F-4D97-AF65-F5344CB8AC3E}">
        <p14:creationId xmlns:p14="http://schemas.microsoft.com/office/powerpoint/2010/main" val="137081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1E1E-D5EE-2D2E-7AC8-E380AF7A23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89CEE8-9905-6E00-DFA8-CD5FD45D7B8A}"/>
              </a:ext>
            </a:extLst>
          </p:cNvPr>
          <p:cNvSpPr>
            <a:spLocks noGrp="1"/>
          </p:cNvSpPr>
          <p:nvPr>
            <p:ph idx="1"/>
          </p:nvPr>
        </p:nvSpPr>
        <p:spPr/>
        <p:txBody>
          <a:bodyPr>
            <a:normAutofit fontScale="92500" lnSpcReduction="10000"/>
          </a:bodyPr>
          <a:lstStyle/>
          <a:p>
            <a:r>
              <a:rPr lang="en-US" b="1" dirty="0">
                <a:solidFill>
                  <a:srgbClr val="FF0000"/>
                </a:solidFill>
              </a:rPr>
              <a:t>Mid Square Method:</a:t>
            </a:r>
          </a:p>
          <a:p>
            <a:pPr lvl="1"/>
            <a:r>
              <a:rPr lang="en-US" dirty="0"/>
              <a:t>In this method, </a:t>
            </a:r>
            <a:r>
              <a:rPr lang="en-US" i="1" dirty="0"/>
              <a:t>Hash Function</a:t>
            </a:r>
            <a:r>
              <a:rPr lang="en-US" dirty="0"/>
              <a:t> will find the square of the given element then took the middle digits and use those digits as the index of the element.</a:t>
            </a:r>
          </a:p>
          <a:p>
            <a:pPr lvl="1"/>
            <a:r>
              <a:rPr lang="en-US" dirty="0"/>
              <a:t>Suppose the size of the Hash Table (m) = 10 (0 - 9)</a:t>
            </a:r>
            <a:r>
              <a:rPr lang="en-US" i="1" dirty="0"/>
              <a:t> maximum digits required for the index is 1</a:t>
            </a:r>
            <a:br>
              <a:rPr lang="en-US" dirty="0"/>
            </a:br>
            <a:r>
              <a:rPr lang="en-US" b="1" dirty="0">
                <a:solidFill>
                  <a:srgbClr val="FF0000"/>
                </a:solidFill>
              </a:rPr>
              <a:t>Element (x) = 12  ⇒</a:t>
            </a:r>
            <a:r>
              <a:rPr lang="en-US" b="1" i="1" dirty="0">
                <a:solidFill>
                  <a:srgbClr val="FF0000"/>
                </a:solidFill>
              </a:rPr>
              <a:t> x</a:t>
            </a:r>
            <a:r>
              <a:rPr lang="en-US" b="1" i="1" baseline="30000" dirty="0">
                <a:solidFill>
                  <a:srgbClr val="FF0000"/>
                </a:solidFill>
              </a:rPr>
              <a:t>2</a:t>
            </a:r>
            <a:r>
              <a:rPr lang="en-US" b="1" i="1" dirty="0">
                <a:solidFill>
                  <a:srgbClr val="FF0000"/>
                </a:solidFill>
              </a:rPr>
              <a:t> = 144</a:t>
            </a:r>
            <a:br>
              <a:rPr lang="en-US" b="1" dirty="0">
                <a:solidFill>
                  <a:srgbClr val="FF0000"/>
                </a:solidFill>
              </a:rPr>
            </a:br>
            <a:r>
              <a:rPr lang="en-US" dirty="0"/>
              <a:t>Mid 1 digit of 1</a:t>
            </a:r>
            <a:r>
              <a:rPr lang="en-US" b="1" u="sng" dirty="0">
                <a:effectLst/>
              </a:rPr>
              <a:t>4</a:t>
            </a:r>
            <a:r>
              <a:rPr lang="en-US" dirty="0"/>
              <a:t>4 is 4, so the element x=12 will be stored at the index=4 in the hash table with the size of 10 slots.</a:t>
            </a:r>
          </a:p>
          <a:p>
            <a:pPr lvl="1"/>
            <a:r>
              <a:rPr lang="en-US" dirty="0"/>
              <a:t>Suppose the size of the Hash Table (m) = 1000 (0 - 999) maximum digits required for the index is 3</a:t>
            </a:r>
            <a:br>
              <a:rPr lang="en-US" dirty="0"/>
            </a:br>
            <a:r>
              <a:rPr lang="en-US" b="1" dirty="0">
                <a:solidFill>
                  <a:srgbClr val="FF0000"/>
                </a:solidFill>
              </a:rPr>
              <a:t>Element (x) = 87431  ⇒ x</a:t>
            </a:r>
            <a:r>
              <a:rPr lang="en-US" b="1" baseline="30000" dirty="0">
                <a:solidFill>
                  <a:srgbClr val="FF0000"/>
                </a:solidFill>
              </a:rPr>
              <a:t>2</a:t>
            </a:r>
            <a:r>
              <a:rPr lang="en-US" b="1" dirty="0">
                <a:solidFill>
                  <a:srgbClr val="FF0000"/>
                </a:solidFill>
              </a:rPr>
              <a:t> = 7644179761</a:t>
            </a:r>
            <a:br>
              <a:rPr lang="en-US" dirty="0"/>
            </a:br>
            <a:r>
              <a:rPr lang="en-US" dirty="0"/>
              <a:t>The possible 3 digit </a:t>
            </a:r>
            <a:r>
              <a:rPr lang="en-US" dirty="0" err="1"/>
              <a:t>mids</a:t>
            </a:r>
            <a:r>
              <a:rPr lang="en-US" dirty="0"/>
              <a:t> of 764</a:t>
            </a:r>
            <a:r>
              <a:rPr lang="en-US" b="1" u="sng" dirty="0">
                <a:effectLst/>
              </a:rPr>
              <a:t>4</a:t>
            </a:r>
            <a:r>
              <a:rPr lang="en-US" b="1" i="1" u="sng" dirty="0">
                <a:effectLst/>
              </a:rPr>
              <a:t>179</a:t>
            </a:r>
            <a:r>
              <a:rPr lang="en-US" dirty="0"/>
              <a:t>761  are 417 or 179, we can pick any of those </a:t>
            </a:r>
            <a:r>
              <a:rPr lang="en-US" dirty="0" err="1"/>
              <a:t>mids.</a:t>
            </a:r>
            <a:r>
              <a:rPr lang="en-US" dirty="0"/>
              <a:t> If we pick 419 then the element x=87431  will be stored at the index=419 in the hash table with the size of 1000 slots.</a:t>
            </a:r>
          </a:p>
          <a:p>
            <a:pPr lvl="1"/>
            <a:endParaRPr lang="en-IN" dirty="0"/>
          </a:p>
        </p:txBody>
      </p:sp>
    </p:spTree>
    <p:extLst>
      <p:ext uri="{BB962C8B-B14F-4D97-AF65-F5344CB8AC3E}">
        <p14:creationId xmlns:p14="http://schemas.microsoft.com/office/powerpoint/2010/main" val="335176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8A5-44DE-148E-03B9-F10E5B3E51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4C3469-FD7E-79FF-52E2-3D72B0B98944}"/>
              </a:ext>
            </a:extLst>
          </p:cNvPr>
          <p:cNvSpPr>
            <a:spLocks noGrp="1"/>
          </p:cNvSpPr>
          <p:nvPr>
            <p:ph idx="1"/>
          </p:nvPr>
        </p:nvSpPr>
        <p:spPr/>
        <p:txBody>
          <a:bodyPr/>
          <a:lstStyle/>
          <a:p>
            <a:r>
              <a:rPr lang="en-IN" b="1" dirty="0">
                <a:solidFill>
                  <a:srgbClr val="FF0000"/>
                </a:solidFill>
              </a:rPr>
              <a:t>Digit Folding Method</a:t>
            </a:r>
            <a:endParaRPr lang="en-US" b="1" dirty="0">
              <a:solidFill>
                <a:srgbClr val="FF0000"/>
              </a:solidFill>
            </a:endParaRPr>
          </a:p>
          <a:p>
            <a:r>
              <a:rPr lang="en-US" dirty="0"/>
              <a:t>This method involves two steps:</a:t>
            </a:r>
          </a:p>
          <a:p>
            <a:pPr>
              <a:buFont typeface="+mj-lt"/>
              <a:buAutoNum type="arabicPeriod"/>
            </a:pPr>
            <a:r>
              <a:rPr lang="en-US" dirty="0"/>
              <a:t>Divide the key-value </a:t>
            </a:r>
            <a:r>
              <a:rPr lang="en-US" b="1" dirty="0"/>
              <a:t>k </a:t>
            </a:r>
            <a:r>
              <a:rPr lang="en-US" dirty="0"/>
              <a:t>into a number of parts i.e. </a:t>
            </a:r>
            <a:r>
              <a:rPr lang="en-US" b="1" dirty="0"/>
              <a:t>k1, k2, k3,….,</a:t>
            </a:r>
            <a:r>
              <a:rPr lang="en-US" b="1" dirty="0" err="1"/>
              <a:t>kn</a:t>
            </a:r>
            <a:r>
              <a:rPr lang="en-US" dirty="0"/>
              <a:t>, where each part has the same number of digits except for the last part that can have lesser digits than the other parts.</a:t>
            </a:r>
          </a:p>
          <a:p>
            <a:pPr>
              <a:buFont typeface="+mj-lt"/>
              <a:buAutoNum type="arabicPeriod"/>
            </a:pPr>
            <a:r>
              <a:rPr lang="en-US" dirty="0"/>
              <a:t>Add the individual parts. The hash value is obtained by ignoring the last carry if any.</a:t>
            </a:r>
          </a:p>
          <a:p>
            <a:endParaRPr lang="en-IN" dirty="0"/>
          </a:p>
        </p:txBody>
      </p:sp>
    </p:spTree>
    <p:extLst>
      <p:ext uri="{BB962C8B-B14F-4D97-AF65-F5344CB8AC3E}">
        <p14:creationId xmlns:p14="http://schemas.microsoft.com/office/powerpoint/2010/main" val="251953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7D75-67B1-08A2-D476-1EEF34A602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3EC832-657C-ED97-6E47-220C75C6D00A}"/>
              </a:ext>
            </a:extLst>
          </p:cNvPr>
          <p:cNvSpPr>
            <a:spLocks noGrp="1"/>
          </p:cNvSpPr>
          <p:nvPr>
            <p:ph idx="1"/>
          </p:nvPr>
        </p:nvSpPr>
        <p:spPr/>
        <p:txBody>
          <a:bodyPr/>
          <a:lstStyle/>
          <a:p>
            <a:r>
              <a:rPr lang="en-IN" b="1" dirty="0">
                <a:solidFill>
                  <a:srgbClr val="FF0000"/>
                </a:solidFill>
              </a:rPr>
              <a:t>Multiplication Method</a:t>
            </a:r>
          </a:p>
          <a:p>
            <a:pPr>
              <a:buFont typeface="+mj-lt"/>
              <a:buAutoNum type="arabicPeriod"/>
            </a:pPr>
            <a:r>
              <a:rPr lang="en-US" dirty="0"/>
              <a:t>Choose a constant value A such that 0 &lt; A &lt; 1.</a:t>
            </a:r>
          </a:p>
          <a:p>
            <a:pPr>
              <a:buFont typeface="+mj-lt"/>
              <a:buAutoNum type="arabicPeriod"/>
            </a:pPr>
            <a:r>
              <a:rPr lang="en-US" dirty="0"/>
              <a:t>Multiply the key value with A.</a:t>
            </a:r>
          </a:p>
          <a:p>
            <a:pPr>
              <a:buFont typeface="+mj-lt"/>
              <a:buAutoNum type="arabicPeriod"/>
            </a:pPr>
            <a:r>
              <a:rPr lang="en-US" dirty="0"/>
              <a:t>Extract the fractional part of kA.</a:t>
            </a:r>
          </a:p>
          <a:p>
            <a:pPr>
              <a:buFont typeface="+mj-lt"/>
              <a:buAutoNum type="arabicPeriod"/>
            </a:pPr>
            <a:r>
              <a:rPr lang="en-US" dirty="0"/>
              <a:t>Multiply the result of the above step by the size of the hash table i.e. M.</a:t>
            </a:r>
          </a:p>
          <a:p>
            <a:pPr>
              <a:buFont typeface="+mj-lt"/>
              <a:buAutoNum type="arabicPeriod"/>
            </a:pPr>
            <a:r>
              <a:rPr lang="en-US" dirty="0"/>
              <a:t>The resulting hash value is obtained by taking the floor of the result obtained in step 4.</a:t>
            </a:r>
          </a:p>
          <a:p>
            <a:pPr marL="0" indent="0">
              <a:buNone/>
            </a:pPr>
            <a:r>
              <a:rPr lang="en-US" dirty="0"/>
              <a:t>floor(M* ((key * A) % 1))</a:t>
            </a:r>
          </a:p>
          <a:p>
            <a:pPr lvl="1"/>
            <a:endParaRPr lang="en-IN" dirty="0">
              <a:solidFill>
                <a:srgbClr val="FF0000"/>
              </a:solidFill>
            </a:endParaRPr>
          </a:p>
        </p:txBody>
      </p:sp>
    </p:spTree>
    <p:extLst>
      <p:ext uri="{BB962C8B-B14F-4D97-AF65-F5344CB8AC3E}">
        <p14:creationId xmlns:p14="http://schemas.microsoft.com/office/powerpoint/2010/main" val="30376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A829-55F3-D639-5BC9-95C29F7DF6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E1A373-C073-E7F9-DD1B-E402EFC6F1A6}"/>
              </a:ext>
            </a:extLst>
          </p:cNvPr>
          <p:cNvSpPr>
            <a:spLocks noGrp="1"/>
          </p:cNvSpPr>
          <p:nvPr>
            <p:ph idx="1"/>
          </p:nvPr>
        </p:nvSpPr>
        <p:spPr/>
        <p:txBody>
          <a:bodyPr/>
          <a:lstStyle/>
          <a:p>
            <a:r>
              <a:rPr lang="en-US" dirty="0"/>
              <a:t>Consider a hash table of size m = 10000, and the hash function h(K) = floor (m(KA mod 1)) for A = ( √(5) – 1)/2. The key 123456 is mapped to location </a:t>
            </a:r>
            <a:endParaRPr lang="en-IN" dirty="0"/>
          </a:p>
        </p:txBody>
      </p:sp>
    </p:spTree>
    <p:extLst>
      <p:ext uri="{BB962C8B-B14F-4D97-AF65-F5344CB8AC3E}">
        <p14:creationId xmlns:p14="http://schemas.microsoft.com/office/powerpoint/2010/main" val="368610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1527</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Hashing</vt:lpstr>
      <vt:lpstr>Time complexity of AVL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Collision Resolution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dc:title>
  <dc:creator>iiitdm-33@hotmail.com</dc:creator>
  <cp:lastModifiedBy>iiitdm-33@hotmail.com</cp:lastModifiedBy>
  <cp:revision>74</cp:revision>
  <dcterms:created xsi:type="dcterms:W3CDTF">2024-03-26T10:38:32Z</dcterms:created>
  <dcterms:modified xsi:type="dcterms:W3CDTF">2024-04-01T01:22:58Z</dcterms:modified>
</cp:coreProperties>
</file>