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5" r:id="rId10"/>
    <p:sldId id="264" r:id="rId11"/>
    <p:sldId id="266" r:id="rId1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77" d="100"/>
          <a:sy n="77" d="100"/>
        </p:scale>
        <p:origin x="883" y="5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FD0B21-5927-80F3-F50F-BEC08378923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6EB41EE-508E-270F-3370-279A7ABDB3C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1C9268A-6E0D-78D6-F7B8-E3CBEA0FE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711C-DBFB-4E44-8F91-D562C835EBED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2BE7271-0FDF-C8B5-69B4-4B38DB4384B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AEE39D7-94CD-430B-A7CC-7A80B49831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DCD96-D72D-4AEC-AA27-29A121CF6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24363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F7951E-FD6A-F2E8-3D2E-DB50E6D3A8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7C078F8E-D058-223F-DB9F-2DBB70D5CD5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5FD4AD-1073-DBCC-722A-F53F4B8B45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711C-DBFB-4E44-8F91-D562C835EBED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93D3C98-CCCA-7348-4ECE-5F4E2BAC70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727216-9C6A-E7BD-7E46-6D02028207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DCD96-D72D-4AEC-AA27-29A121CF6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106855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6FCB1749-0B45-B3BE-D03D-FB2720EFA61A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93B3E5CF-2A41-24BB-E83A-4CB8A623512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60465D3-8EF9-620E-84E2-99BAA246F8A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711C-DBFB-4E44-8F91-D562C835EBED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C0E895C-3187-DC53-AFF4-6446FE0CCB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653B37-D84E-CF2E-8636-B3AF6AACEEF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DCD96-D72D-4AEC-AA27-29A121CF6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5021910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A1E46-1FAB-F754-6D97-286A2834B0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CD1457-8290-945F-B262-74D83C156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6B1A84E-808A-7E1A-A288-21628F4B06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711C-DBFB-4E44-8F91-D562C835EBED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D68406-14B0-C224-B7C2-7DD650186E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83AF4A-434F-8458-DF8F-086F88E914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DCD96-D72D-4AEC-AA27-29A121CF6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81619024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C6E609C-938C-64B4-0F50-95A4ACFB68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DFD1EE6-DB9C-89FE-CA76-D2F4ED504DA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919F05A-0FCF-07F3-513F-735C6C5D02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711C-DBFB-4E44-8F91-D562C835EBED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A27247-1FB6-2CF8-AB72-57BDFC239C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3D782CE-C2FF-EC02-0521-3DA272C6D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DCD96-D72D-4AEC-AA27-29A121CF6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3005006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A44237-0ECB-6BB1-A20E-0D390A4353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47CCDD-65A9-78CD-5567-3BC81BB90E0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9EF1E94-33D6-2F7B-BA8C-069A28C9699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729A5B-41E4-41B2-A2E5-521FD44D1B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711C-DBFB-4E44-8F91-D562C835EBED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30083D8-8365-A2D4-14C0-6F2D316C68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2B209878-A12C-3C40-E310-43C4EC32DA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DCD96-D72D-4AEC-AA27-29A121CF6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10596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A22AA35-370D-0A96-A059-13AD476763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0E7F92A-0AC5-150F-66CD-F18917803EC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04C76F8-5AD9-7704-9AF5-64F89DFFC61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994D807E-C017-3075-B76C-5CC59A290CF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F996239-158F-8526-1846-EB118D7F7C2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2D4025E-5F6B-F094-9A43-942CE37938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711C-DBFB-4E44-8F91-D562C835EBED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0E8C7729-228F-B46E-7E7F-25E120C6B5C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EDA7023B-2A95-FD5E-FF12-3B2E8C7C6B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DCD96-D72D-4AEC-AA27-29A121CF6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0898198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899254-EA28-3E82-8F74-91F0B0737B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C77AB24-0B13-F83F-56F7-99A31D136A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711C-DBFB-4E44-8F91-D562C835EBED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408217-2A7F-8784-D15B-0DCACE8DE60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5CAB905-DBAE-64A5-312D-18C48E8775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DCD96-D72D-4AEC-AA27-29A121CF6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7155449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434E050D-29C1-CCCD-CE65-B06E4FE4FB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711C-DBFB-4E44-8F91-D562C835EBED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BA06034-E7C4-493D-175F-448BD687787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64E96DD-8FF9-97A7-8D9D-DC28CBDA14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DCD96-D72D-4AEC-AA27-29A121CF6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4220311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A3C8E6A-32C7-E03B-86FF-272D32379D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9B6F12-D10E-9440-A757-4A9968A94D7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239B72D-AA76-761A-8E2C-6D2D558CE40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4CEA91-3E4D-6A47-46EF-795AA0B871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711C-DBFB-4E44-8F91-D562C835EBED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2E9D46D-A2D3-764D-EE92-0D92133B18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66FC095-A8CD-EF63-E72D-0D1B918067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DCD96-D72D-4AEC-AA27-29A121CF6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286865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EDE267-9159-30DE-9B48-12AFA34D88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A312591-5EA3-83D5-B4E2-85F0D279AFC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03AAC8F-F037-8ECF-5FB6-0A2764B434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69554BB-0B05-DF8A-06D0-DD2B071FA57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2A711C-DBFB-4E44-8F91-D562C835EBED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2752F3-4C31-BDC4-9C18-CFFC8732EB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FD0E2A7-0BBC-ECD2-300E-44FA0F50FD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59DCD96-D72D-4AEC-AA27-29A121CF6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9103836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36FC884-847D-7399-A80A-24411EF95F5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5015239-858C-DD36-73C2-6F749B64FB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017F30-FADA-2322-4D38-A74EF5395B4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2A711C-DBFB-4E44-8F91-D562C835EBED}" type="datetimeFigureOut">
              <a:rPr lang="en-IN" smtClean="0"/>
              <a:t>22-04-2024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BB4EFC-6D13-40C6-DEE8-C7D8B4B37A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7B9DA5E-DE9E-0900-810A-F8F61CF75EB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DCD96-D72D-4AEC-AA27-29A121CF67F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0465809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C5728C-7C08-50BB-13F1-19952CE1BD9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Solutions for Class test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2955568-D36D-7489-F6D1-2987C03731E6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7198881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68715A-8106-B227-156E-332037ECA8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853466-08AE-BC95-8F57-94C9AF0DD3A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b="1" dirty="0"/>
              <a:t>Calculating minimum and maximum number of nodes from height: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588386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F0A555-C576-34E4-3F9C-0E836F6F89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5E72893-D615-636B-5F7B-3B6CB520A9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height of a tree is the length of the longest root-to-leaf path in it. The maximum and the minimum number of nodes in a binary tree of height 5 are: 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44480414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9A0F9C-AF60-1307-8411-9B33A6F8A5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9B6F533-0251-3065-BE05-EA4B7F93014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Consider a Hash table of size 11 that uses division method as hash function and quadratic probing. A sequence of records with keys  </a:t>
            </a:r>
            <a:r>
              <a:rPr lang="en-US" sz="40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43, 36, 92, 87, 11, 4, 71, 13, 14</a:t>
            </a:r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 is inserted into an initial empty hash table. What is the index into which the last record is inserted? What is the time complexity of quadratic probing ? 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1183064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B5C6FD-451C-74B1-127C-802E5D26C3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9ABE0B-9714-9317-61F8-6978449F6CD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What is the minimum height of AVL tree with n nodes?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170851689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02DC27-7C6F-1622-C297-A5F9C88C4B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DB3C812-CB31-ED19-900A-62E7B2A146E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The post order traversal of a binary search tree with integer values produces the following sequence </a:t>
            </a:r>
            <a:r>
              <a:rPr lang="en-US" sz="4400" b="1" dirty="0">
                <a:solidFill>
                  <a:srgbClr val="FF0000"/>
                </a:solidFill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7, 12, 25, 47, 89, 55, 42, 17</a:t>
            </a:r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. What is the value of the left child of the root of the tree? </a:t>
            </a:r>
            <a:endParaRPr lang="en-IN" sz="44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6108018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D81775-8B0E-59DB-666E-166C0DD124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791991-0D8B-B721-3A3A-491251BF60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400" dirty="0">
                <a:effectLst/>
                <a:latin typeface="Times New Roman" panose="02020603050405020304" pitchFamily="18" charset="0"/>
                <a:ea typeface="Calibri" panose="020F0502020204030204" pitchFamily="34" charset="0"/>
              </a:rPr>
              <a:t>Consider a Binary search tree containing N nodes, What is the time complexity of printing out the values stored in all of the leaf nodes in ascending order is ? </a:t>
            </a:r>
            <a:endParaRPr lang="en-IN" sz="4400" dirty="0"/>
          </a:p>
        </p:txBody>
      </p:sp>
    </p:spTree>
    <p:extLst>
      <p:ext uri="{BB962C8B-B14F-4D97-AF65-F5344CB8AC3E}">
        <p14:creationId xmlns:p14="http://schemas.microsoft.com/office/powerpoint/2010/main" val="21641313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4FC289-7CB3-EF0B-E830-06C9C708C3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DE9A48-6E4D-08C8-C001-D9CC27D807F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9B14F18-9FE4-AA22-77CD-00B697450AD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2041684"/>
            <a:ext cx="9765630" cy="3919220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17422850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D848C5-1630-31B5-9419-5C3AC50A3E0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367748"/>
            <a:ext cx="10515600" cy="5809215"/>
          </a:xfrm>
        </p:spPr>
        <p:txBody>
          <a:bodyPr>
            <a:noAutofit/>
          </a:bodyPr>
          <a:lstStyle/>
          <a:p>
            <a:pPr marL="0" indent="0">
              <a:lnSpc>
                <a:spcPct val="110000"/>
              </a:lnSpc>
              <a:spcAft>
                <a:spcPts val="1000"/>
              </a:spcAft>
              <a:buNone/>
            </a:pPr>
            <a:r>
              <a:rPr lang="en-US" sz="3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typedef struct node {</a:t>
            </a:r>
          </a:p>
          <a:p>
            <a:pPr marL="0" indent="0">
              <a:lnSpc>
                <a:spcPct val="110000"/>
              </a:lnSpc>
              <a:spcAft>
                <a:spcPts val="1000"/>
              </a:spcAft>
              <a:buNone/>
            </a:pPr>
            <a:r>
              <a:rPr lang="en-US" sz="3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int </a:t>
            </a:r>
            <a:r>
              <a:rPr lang="en-US" sz="32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sz="3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</a:t>
            </a:r>
          </a:p>
          <a:p>
            <a:pPr marL="0" indent="0">
              <a:lnSpc>
                <a:spcPct val="110000"/>
              </a:lnSpc>
              <a:spcAft>
                <a:spcPts val="1000"/>
              </a:spcAft>
              <a:buNone/>
            </a:pPr>
            <a:r>
              <a:rPr lang="en-US" sz="3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struct node *left, *right;  } node;   </a:t>
            </a:r>
            <a:endParaRPr lang="en-IN" sz="32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1000"/>
              </a:spcAft>
              <a:buNone/>
            </a:pPr>
            <a:r>
              <a:rPr lang="en-US" sz="3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 int foo(node *p) { int </a:t>
            </a:r>
            <a:r>
              <a:rPr lang="en-US" sz="32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retval</a:t>
            </a:r>
            <a:r>
              <a:rPr lang="en-US" sz="3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 </a:t>
            </a:r>
          </a:p>
          <a:p>
            <a:pPr marL="0" indent="0">
              <a:lnSpc>
                <a:spcPct val="110000"/>
              </a:lnSpc>
              <a:spcAft>
                <a:spcPts val="1000"/>
              </a:spcAft>
              <a:buNone/>
            </a:pPr>
            <a:r>
              <a:rPr lang="en-US" sz="3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if (p == NULL)         return 0;</a:t>
            </a:r>
          </a:p>
          <a:p>
            <a:pPr marL="0" indent="0">
              <a:lnSpc>
                <a:spcPct val="110000"/>
              </a:lnSpc>
              <a:spcAft>
                <a:spcPts val="1000"/>
              </a:spcAft>
              <a:buNone/>
            </a:pPr>
            <a:r>
              <a:rPr lang="en-US" sz="3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else {   </a:t>
            </a:r>
            <a:r>
              <a:rPr lang="en-US" sz="32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retval</a:t>
            </a:r>
            <a:r>
              <a:rPr lang="en-US" sz="3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= p-&gt;</a:t>
            </a:r>
            <a:r>
              <a:rPr lang="en-US" sz="32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val</a:t>
            </a:r>
            <a:r>
              <a:rPr lang="en-US" sz="3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 + foo(p-&gt;left) + foo(p-&gt;right);                                         </a:t>
            </a:r>
            <a:r>
              <a:rPr lang="en-US" sz="32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printf</a:t>
            </a:r>
            <a:r>
              <a:rPr lang="en-US" sz="3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("%d ", </a:t>
            </a:r>
            <a:r>
              <a:rPr lang="en-US" sz="32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retval</a:t>
            </a:r>
            <a:r>
              <a:rPr lang="en-US" sz="3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);</a:t>
            </a:r>
            <a:endParaRPr lang="en-IN" sz="3200" dirty="0"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0" indent="0">
              <a:lnSpc>
                <a:spcPct val="110000"/>
              </a:lnSpc>
              <a:spcAft>
                <a:spcPts val="1000"/>
              </a:spcAft>
              <a:buNone/>
            </a:pPr>
            <a:r>
              <a:rPr lang="en-US" sz="3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return </a:t>
            </a:r>
            <a:r>
              <a:rPr lang="en-US" sz="3200" dirty="0" err="1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retval</a:t>
            </a:r>
            <a:r>
              <a:rPr lang="en-US" sz="3200" dirty="0">
                <a:effectLst/>
                <a:latin typeface="Cambria" panose="020405030504060302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;          }      }</a:t>
            </a:r>
            <a:endParaRPr lang="en-IN" sz="3200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1613D59-2901-34C7-AE7B-CE4C620810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315567" y="1018760"/>
            <a:ext cx="3489759" cy="2917136"/>
          </a:xfrm>
          <a:prstGeom prst="rect">
            <a:avLst/>
          </a:prstGeom>
          <a:noFill/>
          <a:ln>
            <a:noFill/>
          </a:ln>
        </p:spPr>
      </p:pic>
    </p:spTree>
    <p:extLst>
      <p:ext uri="{BB962C8B-B14F-4D97-AF65-F5344CB8AC3E}">
        <p14:creationId xmlns:p14="http://schemas.microsoft.com/office/powerpoint/2010/main" val="405794483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BF519D-76D7-8AEE-3155-56A3332450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A2D8D1-9654-EFEB-4B96-7B30719CD65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4000" dirty="0"/>
              <a:t>A DFS of a directed graph generally produces the exact number of edges of a tree, i.e., not dependent on the order in which vertices are considered for DFS.</a:t>
            </a:r>
            <a:endParaRPr lang="en-IN" sz="4000" dirty="0"/>
          </a:p>
        </p:txBody>
      </p:sp>
    </p:spTree>
    <p:extLst>
      <p:ext uri="{BB962C8B-B14F-4D97-AF65-F5344CB8AC3E}">
        <p14:creationId xmlns:p14="http://schemas.microsoft.com/office/powerpoint/2010/main" val="4717842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094501-4209-73AB-15F3-27D0325D48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34D2A0-FD3E-BC5A-8632-893D568717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 Depth-First Search (DFS) of a directed graph can produce a different number of tree edges depending on the order in which vertices are considered for the DFS. The number of tree edges in a DFS tree depends on the specific traversal path taken during the DFS.</a:t>
            </a:r>
          </a:p>
          <a:p>
            <a:r>
              <a:rPr lang="en-US" dirty="0"/>
              <a:t>During a DFS, starting from a particular source vertex, the traversal explores the graph by visiting neighboring vertices in a systematic way. The order in which the neighboring vertices are visited impacts the formation of the DFS tree.</a:t>
            </a:r>
          </a:p>
          <a:p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220636641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98</TotalTime>
  <Words>409</Words>
  <Application>Microsoft Office PowerPoint</Application>
  <PresentationFormat>Widescreen</PresentationFormat>
  <Paragraphs>17</Paragraphs>
  <Slides>11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7" baseType="lpstr">
      <vt:lpstr>Arial</vt:lpstr>
      <vt:lpstr>Calibri</vt:lpstr>
      <vt:lpstr>Calibri Light</vt:lpstr>
      <vt:lpstr>Cambria</vt:lpstr>
      <vt:lpstr>Times New Roman</vt:lpstr>
      <vt:lpstr>Office Theme</vt:lpstr>
      <vt:lpstr>Solutions for Class test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Solutions for Class test</dc:title>
  <dc:creator>iiitdm-33@hotmail.com</dc:creator>
  <cp:lastModifiedBy>iiitdm-33@hotmail.com</cp:lastModifiedBy>
  <cp:revision>16</cp:revision>
  <dcterms:created xsi:type="dcterms:W3CDTF">2024-04-22T00:45:32Z</dcterms:created>
  <dcterms:modified xsi:type="dcterms:W3CDTF">2024-04-22T02:23:52Z</dcterms:modified>
</cp:coreProperties>
</file>