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77" r:id="rId4"/>
    <p:sldId id="278" r:id="rId5"/>
    <p:sldId id="279" r:id="rId6"/>
    <p:sldId id="284" r:id="rId7"/>
    <p:sldId id="280" r:id="rId8"/>
    <p:sldId id="281" r:id="rId9"/>
    <p:sldId id="282" r:id="rId10"/>
    <p:sldId id="283" r:id="rId11"/>
    <p:sldId id="285" r:id="rId12"/>
    <p:sldId id="286" r:id="rId13"/>
    <p:sldId id="287" r:id="rId14"/>
    <p:sldId id="28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504B-C175-1649-B723-CBD0F1A66A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1E487-38ED-BDB8-F5E7-2639CACDB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F2216-2D75-D384-081C-D37453E0A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F256C-C714-1ECF-3896-346DF312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F598-D68B-6D64-4846-ACAC16B37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1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6774-8A5F-4AE2-8552-042F3D9A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9AD21-A38F-8FF6-B4C1-007BC6F92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16150-0B12-3136-5B06-C82D79B60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E38BDE-3A8C-F93F-87F7-4D6D3CBE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F7A3E-DD99-C7C3-01E8-50FF29FFF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93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4855C5-BD50-834B-2C86-49DB4A117F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81A3A1-CCFB-8B55-B0D7-3FC2F28B5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E7B9A-62A1-1B48-6BB9-8FB7B1081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07789-5AE1-883B-A128-4DA8E3386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1A64A-806E-87F4-FCF9-795BA5CE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356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B4B8-6084-6D16-D967-C51B7E24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7CBA-3433-8562-3C1D-A67660C80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9B101-D269-F2C1-A1C9-4086B9C8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20BFC-89B6-D353-13C8-282111CB4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0225-0417-C924-66A6-EAC801F2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5319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3545-4596-D438-6FED-B726A9EC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3F92F-CB71-5A44-30D5-F3E2E5F66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1F590-4BE7-4411-020A-E8B6EDE96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49E80-481F-2BC2-A6C2-DBA472D7B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5FD28-3D76-B862-9488-E3E7B2923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283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2201-74FC-B344-4B5E-E8B3E555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7A6D9-7389-F42C-5413-F11785672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B499B-559A-6A37-60FB-2BB8FBCD2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B0F0F-046D-FC06-DCEB-2605436C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618710-81F0-F521-8B0E-EA614CEDC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BCECFD-EA93-5AFA-177A-86B667B14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743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CCC7C-454C-C06C-B716-5F8DF2E97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60269-1538-6C64-B7C3-624D624D2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C4170-C2AA-BBEC-F65E-608F78BB6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7E3861-46BA-FF77-4CC4-D1A504DA0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31F23-F1E6-CFBF-9F3D-E64775C2E6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C29406-3C46-CAAD-F5F3-DD0FF99CE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1C328C-6451-BE85-D1D7-935DC15F8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9558B-7863-6E8D-0ADB-5C3FF0EB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7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49FEB-B552-791E-5955-EC9F17393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E744B-6EB6-E897-65CB-C6B78192E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A09D95-72A3-7E8A-4307-77C7BF36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6D1E1-D080-02CD-C1D8-6FA29FD1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8209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2EC6B-17E1-503D-6959-D6F4437F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5C06D-3616-0298-4E16-112187C3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40256-A0FC-EA7E-BAF9-D48017F7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96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F0BF7-37B9-B3AC-56B0-3D85EFBF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36FB-3C61-0F41-F947-BD2E691F9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CC7E3C-A35B-DD6A-9232-406E321CD1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A7E79-6469-DC4E-487A-2509E36F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14626-B334-B35D-2D60-35354A37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6B428-9052-7EC5-F83B-48D86BE8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254FB-E7B0-FCE4-AD2E-4E71BFB65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0D76A-63A0-5E87-64E2-47AFA86F9D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13BD2-888E-F4FA-0A5F-FB4543347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79B99-9EA4-49B7-0121-A6F8417E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E2DD-5587-4C42-8F83-9B83987E6793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D7566-B35A-5E5C-EF0D-609F38BE2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BC058-095D-68F7-C595-6EAE000C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58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24E18-580B-BD74-FF7D-9D1D63A16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ADF0D-7C2E-D21E-97CF-1F4E2A02C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9088D-1CEC-6520-5118-976679174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2AE2DD-5587-4C42-8F83-9B83987E6793}" type="datetimeFigureOut">
              <a:rPr lang="en-IN" smtClean="0"/>
              <a:t>13-03-2024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125C9-448F-8F34-2DCC-3236203F7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6DDB8-E2A7-B222-E162-E9B7A752D7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EB88-DBDD-475C-9492-FF7D82F3F7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328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C3E12-471C-305C-F9D6-6AB2C75DB8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F8B57-4A20-95F9-5789-038EE11F5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080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7A77B-A745-2176-8209-A86317D1D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order Traversal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C7D09-9674-4CA3-8A4C-2DFF687E0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postorderTraversal</a:t>
            </a:r>
            <a:r>
              <a:rPr lang="en-IN" dirty="0"/>
              <a:t>(struct </a:t>
            </a:r>
            <a:r>
              <a:rPr lang="en-IN" dirty="0" err="1"/>
              <a:t>TreeNode</a:t>
            </a:r>
            <a:r>
              <a:rPr lang="en-IN" dirty="0"/>
              <a:t>* root) {</a:t>
            </a:r>
          </a:p>
          <a:p>
            <a:pPr marL="0" indent="0">
              <a:buNone/>
            </a:pPr>
            <a:r>
              <a:rPr lang="en-IN" dirty="0"/>
              <a:t>    if (root == NULL)   return;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 err="1">
                <a:solidFill>
                  <a:srgbClr val="FF0000"/>
                </a:solidFill>
              </a:rPr>
              <a:t>postorderTraversal</a:t>
            </a:r>
            <a:r>
              <a:rPr lang="en-IN" b="1" dirty="0">
                <a:solidFill>
                  <a:srgbClr val="FF0000"/>
                </a:solidFill>
              </a:rPr>
              <a:t>(root-&gt;left);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 err="1">
                <a:solidFill>
                  <a:srgbClr val="00B050"/>
                </a:solidFill>
              </a:rPr>
              <a:t>postorderTraversal</a:t>
            </a:r>
            <a:r>
              <a:rPr lang="en-IN" b="1" dirty="0">
                <a:solidFill>
                  <a:srgbClr val="00B050"/>
                </a:solidFill>
              </a:rPr>
              <a:t>(root-&gt;right);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", root-&gt;data);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6576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E10AC-E52A-2288-B64F-651248CA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D0F1E-4D1E-05DB-E09A-94E416623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expression tree is a binary tree representation of an arithmetic expression. </a:t>
            </a:r>
          </a:p>
          <a:p>
            <a:r>
              <a:rPr lang="en-US" dirty="0"/>
              <a:t>In an expression tree, each leaf node represents an operand, and each non-leaf node represents an operator.</a:t>
            </a:r>
          </a:p>
          <a:p>
            <a:r>
              <a:rPr lang="en-US" b="1" dirty="0">
                <a:solidFill>
                  <a:srgbClr val="FF0000"/>
                </a:solidFill>
              </a:rPr>
              <a:t>Infix notation:</a:t>
            </a:r>
          </a:p>
          <a:p>
            <a:pPr lvl="1"/>
            <a:r>
              <a:rPr lang="en-US" dirty="0"/>
              <a:t>Infix notation is the standard way to write arithmetic expressions, where the operators are written between their operands.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Prefix notation:</a:t>
            </a:r>
          </a:p>
          <a:p>
            <a:pPr lvl="1"/>
            <a:r>
              <a:rPr lang="en-US" dirty="0"/>
              <a:t>In prefix notation, also known as Polish notation, the operator precedes their operands.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Postfix notation:</a:t>
            </a:r>
          </a:p>
          <a:p>
            <a:pPr lvl="1"/>
            <a:r>
              <a:rPr lang="en-US"/>
              <a:t>In postfix notation, also known as Reverse Polish Notation (RPN), the operator follows their operands. 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3018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4DCB9E9-BB8E-73C3-2E59-10CBFE3EC9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8953"/>
            <a:ext cx="11168442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Scan the infix expression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 left to right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If the scanned character is an operand, </a:t>
            </a:r>
            <a:r>
              <a:rPr lang="en-US" altLang="en-US" sz="2400" dirty="0">
                <a:latin typeface="Arial" panose="020B0604020202020204" pitchFamily="34" charset="0"/>
              </a:rPr>
              <a:t>then write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it in the postfix expression.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Otherwise, do the following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a. If the precedence and associativity of the scanned operator </a:t>
            </a: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is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greater than the  precedence and associativity of the operator in the stack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or the stack is empty or the  stack contains a ‘(‘   then push it in the stack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</a:t>
            </a:r>
            <a:r>
              <a:rPr lang="en-US" alt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Else, Pop all the operators from the stack which are greater than or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solidFill>
                  <a:srgbClr val="00B050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equal to in precedence than that of the scanned operator. Then push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the scanned operator to the stack.  After doing that Push the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scanned operator to the stack.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>
                <a:latin typeface="Arial" panose="020B0604020202020204" pitchFamily="34" charset="0"/>
              </a:rPr>
              <a:t>.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</a:rPr>
              <a:t>C If the scanned character is a ‘(‘, push it to the stack.</a:t>
            </a:r>
            <a:endParaRPr lang="en-US" altLang="en-U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D.  If the scanned character is a ‘)’, pop the stack and output it until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‘(‘ is encountered, and discard both the parenthesis.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6. Repeat steps 2-5 until the infix expression is scanned.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7. Once the scanning is over, Pop the stack and add the operators in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postfix expression until it is not empty.</a:t>
            </a:r>
          </a:p>
        </p:txBody>
      </p:sp>
    </p:spTree>
    <p:extLst>
      <p:ext uri="{BB962C8B-B14F-4D97-AF65-F5344CB8AC3E}">
        <p14:creationId xmlns:p14="http://schemas.microsoft.com/office/powerpoint/2010/main" val="120154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7C94-CA02-0F41-2D60-9D8FADCB6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E6A31-90D2-3E46-E8BF-8A5BCCC8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A*(B+C/(D-E))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36871803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2732E-EEFC-064F-7E5B-6D24734E1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098D6-1601-4635-8EF8-C01F934F2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A+(B*C-(D/E Power F)*G)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511495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5CA56-6D0F-CCE7-CCB6-9509F461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008F8-CC17-68DE-2F9F-10402E6EA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tree is a hierarchical data structure consisting of nodes connected by edges. </a:t>
            </a:r>
          </a:p>
          <a:p>
            <a:r>
              <a:rPr lang="en-US" dirty="0"/>
              <a:t>It is widely used in computer science for organizing and representing hierarchical relationships, such as the hierarchical structure of directories and files in a file system.</a:t>
            </a:r>
          </a:p>
          <a:p>
            <a:r>
              <a:rPr lang="en-US" dirty="0"/>
              <a:t>Here are some key concepts and terminologies associated with trees</a:t>
            </a:r>
          </a:p>
          <a:p>
            <a:pPr lvl="1"/>
            <a:r>
              <a:rPr lang="en-US" dirty="0"/>
              <a:t>Node </a:t>
            </a:r>
          </a:p>
          <a:p>
            <a:pPr lvl="1"/>
            <a:r>
              <a:rPr lang="en-US" dirty="0"/>
              <a:t>Edge</a:t>
            </a:r>
          </a:p>
          <a:p>
            <a:pPr lvl="1"/>
            <a:r>
              <a:rPr lang="en-US" dirty="0"/>
              <a:t>Root</a:t>
            </a:r>
          </a:p>
          <a:p>
            <a:pPr lvl="1"/>
            <a:r>
              <a:rPr lang="en-US" dirty="0"/>
              <a:t>Parent, Child, Leaf, Subtree</a:t>
            </a:r>
          </a:p>
          <a:p>
            <a:pPr lvl="1"/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786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BF3A5-A098-AF54-1C6C-3B108E96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083AA-0FDD-9696-8D06-40D0ED5DD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Height of a Node:</a:t>
            </a:r>
          </a:p>
          <a:p>
            <a:pPr lvl="1"/>
            <a:r>
              <a:rPr lang="en-US" dirty="0"/>
              <a:t>The Number of edges in the longest path from the node to any leaf node in the tree.</a:t>
            </a:r>
          </a:p>
          <a:p>
            <a:r>
              <a:rPr lang="en-US" b="1" dirty="0">
                <a:solidFill>
                  <a:srgbClr val="FF0000"/>
                </a:solidFill>
              </a:rPr>
              <a:t>Height of the Tree:</a:t>
            </a:r>
          </a:p>
          <a:p>
            <a:pPr lvl="1"/>
            <a:r>
              <a:rPr lang="en-US" dirty="0"/>
              <a:t>The Number of edges in the longest path from the root node to any leaf node in the tree.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Depth of a Node:</a:t>
            </a:r>
          </a:p>
          <a:p>
            <a:pPr lvl="1"/>
            <a:r>
              <a:rPr lang="en-US" dirty="0"/>
              <a:t>The number of edges in the path from the root node to that node. 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27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8576-4919-2F56-02E4-7410822E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A5494-F7E4-559A-74B4-A056EAB6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 binary tree is a hierarchical data structure in which each node has at most two children.</a:t>
            </a:r>
          </a:p>
          <a:p>
            <a:r>
              <a:rPr lang="en-US" b="1" dirty="0">
                <a:solidFill>
                  <a:srgbClr val="FF0000"/>
                </a:solidFill>
              </a:rPr>
              <a:t>Strict or Full binary tree:</a:t>
            </a:r>
          </a:p>
          <a:p>
            <a:pPr lvl="1"/>
            <a:r>
              <a:rPr lang="en-US" dirty="0"/>
              <a:t>A Binary Tree is a full binary tree if every node has 0 or 2 children. 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Complete Binary tree:</a:t>
            </a:r>
          </a:p>
          <a:p>
            <a:pPr lvl="1"/>
            <a:r>
              <a:rPr lang="en-US" dirty="0"/>
              <a:t>All levels of the tree are completely filled, except possibly for the last level.</a:t>
            </a:r>
          </a:p>
          <a:p>
            <a:pPr lvl="1"/>
            <a:r>
              <a:rPr lang="en-US" dirty="0"/>
              <a:t>Nodes on the last level are filled from left to right.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Prefect Binary Tree:</a:t>
            </a:r>
          </a:p>
          <a:p>
            <a:pPr lvl="1"/>
            <a:r>
              <a:rPr lang="en-US" dirty="0"/>
              <a:t>All internal nodes have two children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A full binary tree where all leaf nodes are at the same level.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Degenerate (or pathological) Tree:</a:t>
            </a:r>
          </a:p>
          <a:p>
            <a:pPr lvl="1"/>
            <a:r>
              <a:rPr lang="en-US" dirty="0"/>
              <a:t>A tree where each parent node has only one associated child node.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Balanced Binary Tree:</a:t>
            </a:r>
          </a:p>
          <a:p>
            <a:pPr lvl="1"/>
            <a:r>
              <a:rPr lang="en-US" dirty="0"/>
              <a:t>The height of the left and right subtrees of any node differs by at most one.</a:t>
            </a:r>
            <a:endParaRPr lang="en-IN" b="1" dirty="0">
              <a:solidFill>
                <a:srgbClr val="FF0000"/>
              </a:solidFill>
            </a:endParaRPr>
          </a:p>
          <a:p>
            <a:pPr lvl="1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760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303AD-3230-C28D-EDA5-14AA0E8C6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965"/>
            <a:ext cx="10515600" cy="6007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int height(node *p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h;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if(p==NULL) return -1;</a:t>
            </a:r>
          </a:p>
          <a:p>
            <a:pPr marL="0" indent="0">
              <a:buNone/>
            </a:pPr>
            <a:r>
              <a:rPr lang="en-IN" dirty="0"/>
              <a:t>int left=height(p-&gt;left);</a:t>
            </a:r>
          </a:p>
          <a:p>
            <a:pPr marL="0" indent="0">
              <a:buNone/>
            </a:pPr>
            <a:r>
              <a:rPr lang="en-IN" dirty="0"/>
              <a:t>int right=height(p-&gt;right);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if(left &gt; right)  h=left+1; 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70C0"/>
                </a:solidFill>
              </a:rPr>
              <a:t>else  h=right+1;</a:t>
            </a:r>
          </a:p>
          <a:p>
            <a:pPr marL="0" indent="0">
              <a:buNone/>
            </a:pPr>
            <a:r>
              <a:rPr lang="en-IN" dirty="0"/>
              <a:t>return h;</a:t>
            </a:r>
          </a:p>
          <a:p>
            <a:pPr marL="0" indent="0">
              <a:buNone/>
            </a:pPr>
            <a:r>
              <a:rPr lang="en-IN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82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4E34-07FC-DF28-5B20-C30C6D81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the number of nodes in a Binary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85E8-DC62-7163-9A29-5E3F957CF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countNodes</a:t>
            </a:r>
            <a:r>
              <a:rPr lang="en-US" dirty="0"/>
              <a:t>(struct </a:t>
            </a:r>
            <a:r>
              <a:rPr lang="en-US" dirty="0" err="1"/>
              <a:t>TreeNode</a:t>
            </a:r>
            <a:r>
              <a:rPr lang="en-US" dirty="0"/>
              <a:t>* root) {</a:t>
            </a:r>
          </a:p>
          <a:p>
            <a:pPr marL="0" indent="0">
              <a:buNone/>
            </a:pPr>
            <a:r>
              <a:rPr lang="en-US" dirty="0"/>
              <a:t>    if (root == NULL) {</a:t>
            </a:r>
          </a:p>
          <a:p>
            <a:pPr marL="0" indent="0">
              <a:buNone/>
            </a:pPr>
            <a:r>
              <a:rPr lang="en-US" dirty="0"/>
              <a:t>        return 0;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  return 1 + </a:t>
            </a:r>
            <a:r>
              <a:rPr lang="en-US" dirty="0" err="1"/>
              <a:t>countNodes</a:t>
            </a:r>
            <a:r>
              <a:rPr lang="en-US" dirty="0"/>
              <a:t>(root-&gt;left) + </a:t>
            </a:r>
            <a:r>
              <a:rPr lang="en-US" dirty="0" err="1"/>
              <a:t>countNodes</a:t>
            </a:r>
            <a:r>
              <a:rPr lang="en-US" dirty="0"/>
              <a:t>(root-&gt;right);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226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86F8-20F7-8697-94FA-63073926C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331F8-FCEE-76DB-01D3-1CFB8B1EF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Tree traversal techniques are algorithms for visiting each node in a tree data structure in a systematic order. </a:t>
            </a:r>
          </a:p>
          <a:p>
            <a:r>
              <a:rPr lang="en-US" dirty="0"/>
              <a:t>There are mainly three common types of tree traversals: </a:t>
            </a:r>
          </a:p>
          <a:p>
            <a:pPr lvl="1"/>
            <a:r>
              <a:rPr lang="en-US" dirty="0" err="1"/>
              <a:t>Inorder</a:t>
            </a:r>
            <a:r>
              <a:rPr lang="en-US" dirty="0"/>
              <a:t> traversal </a:t>
            </a:r>
          </a:p>
          <a:p>
            <a:pPr lvl="1"/>
            <a:r>
              <a:rPr lang="en-US" dirty="0"/>
              <a:t>preorder traversal</a:t>
            </a:r>
          </a:p>
          <a:p>
            <a:pPr lvl="1"/>
            <a:r>
              <a:rPr lang="en-US" dirty="0" err="1"/>
              <a:t>Postorder</a:t>
            </a:r>
            <a:r>
              <a:rPr lang="en-US" dirty="0"/>
              <a:t> traversal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Inorder</a:t>
            </a:r>
            <a:r>
              <a:rPr lang="en-IN" b="1" dirty="0">
                <a:solidFill>
                  <a:srgbClr val="FF0000"/>
                </a:solidFill>
              </a:rPr>
              <a:t> Traversal: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inorder</a:t>
            </a:r>
            <a:r>
              <a:rPr lang="en-US" dirty="0"/>
              <a:t> traversal, nodes are visited in the order: left child, root, right child.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rgbClr val="FF0000"/>
                </a:solidFill>
              </a:rPr>
              <a:t>Preorder Traversal:</a:t>
            </a:r>
          </a:p>
          <a:p>
            <a:pPr lvl="1"/>
            <a:r>
              <a:rPr lang="en-US" dirty="0"/>
              <a:t>In preorder traversal, nodes are visited in the order: root, left child, right child.</a:t>
            </a:r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 err="1">
                <a:solidFill>
                  <a:srgbClr val="FF0000"/>
                </a:solidFill>
              </a:rPr>
              <a:t>Postorder</a:t>
            </a:r>
            <a:r>
              <a:rPr lang="en-IN" b="1" dirty="0">
                <a:solidFill>
                  <a:srgbClr val="FF0000"/>
                </a:solidFill>
              </a:rPr>
              <a:t> Traversal: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postorder</a:t>
            </a:r>
            <a:r>
              <a:rPr lang="en-US" dirty="0"/>
              <a:t> traversal, nodes are visited in the order:  left child, right child, root.</a:t>
            </a:r>
            <a:endParaRPr lang="en-IN" b="1" dirty="0">
              <a:solidFill>
                <a:srgbClr val="FF000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88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2E37-CF9F-7E70-11C6-AF1C1AC05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417EA-C0B2-4BCB-384B-DC421A7B3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void </a:t>
            </a:r>
            <a:r>
              <a:rPr lang="en-IN" dirty="0" err="1"/>
              <a:t>inorderTraversal</a:t>
            </a:r>
            <a:r>
              <a:rPr lang="en-IN" dirty="0"/>
              <a:t>(struct </a:t>
            </a:r>
            <a:r>
              <a:rPr lang="en-IN" dirty="0" err="1"/>
              <a:t>TreeNode</a:t>
            </a:r>
            <a:r>
              <a:rPr lang="en-IN" dirty="0"/>
              <a:t>* root) {</a:t>
            </a:r>
          </a:p>
          <a:p>
            <a:pPr marL="0" indent="0">
              <a:buNone/>
            </a:pPr>
            <a:r>
              <a:rPr lang="en-IN" dirty="0"/>
              <a:t>    if (root == NULL)  return;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 err="1">
                <a:solidFill>
                  <a:srgbClr val="FF0000"/>
                </a:solidFill>
              </a:rPr>
              <a:t>inorderTraversal</a:t>
            </a:r>
            <a:r>
              <a:rPr lang="en-IN" b="1" dirty="0">
                <a:solidFill>
                  <a:srgbClr val="FF0000"/>
                </a:solidFill>
              </a:rPr>
              <a:t>(root-&gt;left);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("%d ", root-&gt;data);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</a:t>
            </a:r>
            <a:r>
              <a:rPr lang="en-IN" b="1" dirty="0" err="1">
                <a:solidFill>
                  <a:srgbClr val="00B050"/>
                </a:solidFill>
              </a:rPr>
              <a:t>inorderTraversal</a:t>
            </a:r>
            <a:r>
              <a:rPr lang="en-IN" b="1" dirty="0">
                <a:solidFill>
                  <a:srgbClr val="00B050"/>
                </a:solidFill>
              </a:rPr>
              <a:t>(root-&gt;right);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208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5E6C5-7F01-4353-EE73-B62F6D99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F42D6-D1EC-2124-BDA2-1E2CA3BEC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void </a:t>
            </a:r>
            <a:r>
              <a:rPr lang="en-IN" dirty="0" err="1"/>
              <a:t>preorderTraversal</a:t>
            </a:r>
            <a:r>
              <a:rPr lang="en-IN" dirty="0"/>
              <a:t>(struct </a:t>
            </a:r>
            <a:r>
              <a:rPr lang="en-IN" dirty="0" err="1"/>
              <a:t>TreeNode</a:t>
            </a:r>
            <a:r>
              <a:rPr lang="en-IN" dirty="0"/>
              <a:t>* root) {</a:t>
            </a:r>
          </a:p>
          <a:p>
            <a:pPr marL="0" indent="0">
              <a:buNone/>
            </a:pPr>
            <a:r>
              <a:rPr lang="en-IN" dirty="0"/>
              <a:t>    if (root == NULL)        return;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lang="en-IN" dirty="0" err="1"/>
              <a:t>printf</a:t>
            </a:r>
            <a:r>
              <a:rPr lang="en-IN" dirty="0"/>
              <a:t>("%d ", root-&gt;data);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 err="1">
                <a:solidFill>
                  <a:srgbClr val="00B050"/>
                </a:solidFill>
              </a:rPr>
              <a:t>preorderTraversal</a:t>
            </a:r>
            <a:r>
              <a:rPr lang="en-IN" b="1" dirty="0">
                <a:solidFill>
                  <a:srgbClr val="00B050"/>
                </a:solidFill>
              </a:rPr>
              <a:t>(root-&gt;left);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b="1" dirty="0" err="1">
                <a:solidFill>
                  <a:srgbClr val="FF0000"/>
                </a:solidFill>
              </a:rPr>
              <a:t>preorderTraversal</a:t>
            </a:r>
            <a:r>
              <a:rPr lang="en-IN" b="1" dirty="0">
                <a:solidFill>
                  <a:srgbClr val="FF0000"/>
                </a:solidFill>
              </a:rPr>
              <a:t>(root-&gt;right);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8820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952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Trees</vt:lpstr>
      <vt:lpstr>Trees</vt:lpstr>
      <vt:lpstr>PowerPoint Presentation</vt:lpstr>
      <vt:lpstr>Binary tree</vt:lpstr>
      <vt:lpstr>PowerPoint Presentation</vt:lpstr>
      <vt:lpstr>Count the number of nodes in a Binary tree</vt:lpstr>
      <vt:lpstr>Tree Traversal Techniques</vt:lpstr>
      <vt:lpstr>Inorder Traversal</vt:lpstr>
      <vt:lpstr>Preorder Traversal</vt:lpstr>
      <vt:lpstr>Post order Traversal</vt:lpstr>
      <vt:lpstr>Expression Tree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Trees</dc:title>
  <dc:creator>iiitdm-33@hotmail.com</dc:creator>
  <cp:lastModifiedBy>iiitdm-33@hotmail.com</cp:lastModifiedBy>
  <cp:revision>57</cp:revision>
  <dcterms:created xsi:type="dcterms:W3CDTF">2024-02-29T22:49:35Z</dcterms:created>
  <dcterms:modified xsi:type="dcterms:W3CDTF">2024-03-13T00:59:12Z</dcterms:modified>
</cp:coreProperties>
</file>