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D9FB2-B357-8AD6-4D1E-99850D9971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30D9E0-D3D6-A2CD-7351-B3A7C20A28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063CB8-EEDE-00EF-F850-7338DC87B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25335-2D89-4626-AFFE-D012F36F229B}" type="datetimeFigureOut">
              <a:rPr lang="en-IN" smtClean="0"/>
              <a:t>24-01-2024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E50CF-5753-82B0-AB6D-694EBA18E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72852-E625-4AB3-7A4B-8F97E3B63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A74BA-843A-450E-B78D-28B323C585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2135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BFEF2-533C-A5B5-A376-4453306D7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E540C6-EE29-8217-40A9-F57B2035AF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8CC6E7-C55C-599A-C437-C6DBEE78B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25335-2D89-4626-AFFE-D012F36F229B}" type="datetimeFigureOut">
              <a:rPr lang="en-IN" smtClean="0"/>
              <a:t>24-01-2024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527AA-9F53-CF35-9793-5FDF2B275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F8393-4A85-31F2-106D-BB0256961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A74BA-843A-450E-B78D-28B323C585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0637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20216A-0693-C9FB-0B68-C63FB179C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857D20-93DB-1F23-4A98-1198BF689C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94592-7594-4F28-865A-0F434DCCD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25335-2D89-4626-AFFE-D012F36F229B}" type="datetimeFigureOut">
              <a:rPr lang="en-IN" smtClean="0"/>
              <a:t>24-01-2024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89587-7D6F-F9DF-A8A1-DE4EB16A2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A25275-941B-4060-B433-BC9366B05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A74BA-843A-450E-B78D-28B323C585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647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0ADE0-D22A-ACEB-9763-1C8B591A7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3F5F2-0D2A-4CA5-01FA-52CE3A334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D2C1E-E625-90E9-1762-0BCFCA2AB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25335-2D89-4626-AFFE-D012F36F229B}" type="datetimeFigureOut">
              <a:rPr lang="en-IN" smtClean="0"/>
              <a:t>24-01-2024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0C980-88A9-BA3B-BF95-F479B2D89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91D6A-FBDD-210A-5FAB-015B959D7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A74BA-843A-450E-B78D-28B323C585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9416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EC7F6-F91D-4673-1EF2-14D71CEFE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4F9FBB-3ECC-566A-4CE8-A968C7A7FC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DC475-7059-23D3-2369-A75A01CCC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25335-2D89-4626-AFFE-D012F36F229B}" type="datetimeFigureOut">
              <a:rPr lang="en-IN" smtClean="0"/>
              <a:t>24-01-2024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0E3C-6DA6-AD39-4F23-D7ACF0618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4EB95F-CE3E-4242-246D-7A4DBE55F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A74BA-843A-450E-B78D-28B323C585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6444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1D729-DF68-0883-40C0-6F705CED2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460AF-45F1-528D-BA9F-035081927D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7C180-5EB4-9819-3EED-E2FB3B70F6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297D0D-014C-2CFA-3E2A-52364C71D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25335-2D89-4626-AFFE-D012F36F229B}" type="datetimeFigureOut">
              <a:rPr lang="en-IN" smtClean="0"/>
              <a:t>24-01-2024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0E3BCC-5CDA-7B5E-5231-B415A3E9F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24E4DD-F203-06A3-A4D0-280097A4F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A74BA-843A-450E-B78D-28B323C585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3161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EE619-BD7F-C06B-DEEB-04FD44D84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EDE323-CD02-F50C-FC71-A3452FFBC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76F5CC-2E20-4424-A496-D5E0DE0573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A23EDD-7F91-6CC7-FE86-974CF01084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4D49E7-F49F-C758-97FD-7A68134D5C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FF1758-E3E8-D46B-B9A4-48D53CF35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25335-2D89-4626-AFFE-D012F36F229B}" type="datetimeFigureOut">
              <a:rPr lang="en-IN" smtClean="0"/>
              <a:t>24-01-2024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5C4213-C4E6-5A09-5752-48A9B1851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EA73D8-2178-36BA-F17A-99E60AF00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A74BA-843A-450E-B78D-28B323C585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3844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80274-CD45-1ED5-451A-DA60DDCEA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3D312C-CC09-822E-D9B6-1DC9F3BB6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25335-2D89-4626-AFFE-D012F36F229B}" type="datetimeFigureOut">
              <a:rPr lang="en-IN" smtClean="0"/>
              <a:t>24-01-2024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50C3F1-751B-FC8E-09A4-B269A84C8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6727BD-86C3-9D62-430E-30140476A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A74BA-843A-450E-B78D-28B323C585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6455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95CCA8-2CCA-E7C1-5BBF-0EDD4BBA1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25335-2D89-4626-AFFE-D012F36F229B}" type="datetimeFigureOut">
              <a:rPr lang="en-IN" smtClean="0"/>
              <a:t>24-01-2024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DAC14F-809E-B9F4-CE44-A95FEAF4A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2FE210-D707-C1EE-9B06-1B86036A7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A74BA-843A-450E-B78D-28B323C585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9346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C216D-320C-03AC-F5F1-79F7ACA70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0AD3F-3503-8483-8FB5-06D206AC4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633B66-D8D1-08F0-B603-8578D4E155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EB801F-64DC-B4DE-2DDB-0782DE479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25335-2D89-4626-AFFE-D012F36F229B}" type="datetimeFigureOut">
              <a:rPr lang="en-IN" smtClean="0"/>
              <a:t>24-01-2024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131757-2F1C-FA98-2F5C-015EAFD6B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92EF8F-441B-6520-D2E0-8081E9FD9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A74BA-843A-450E-B78D-28B323C585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9922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BAAFD-6802-CAD2-6395-4A1BFB6F9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CA47AD-E200-69DA-4D1E-64216F8165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949D71-385C-F453-0754-B34B015790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5E9D38-8068-7011-84AD-63D522D05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125335-2D89-4626-AFFE-D012F36F229B}" type="datetimeFigureOut">
              <a:rPr lang="en-IN" smtClean="0"/>
              <a:t>24-01-2024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0CE4F7-7C2D-16DA-429E-DFE3C52B1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0AAD22-BD44-2EEA-85C5-283B86208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A74BA-843A-450E-B78D-28B323C585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429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1EB37D-0CCC-EB76-5B94-2B29A5BD3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378337-80E9-20D6-5155-3F40DACB2E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3D826-F299-B85D-EED8-7970BA1476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25335-2D89-4626-AFFE-D012F36F229B}" type="datetimeFigureOut">
              <a:rPr lang="en-IN" smtClean="0"/>
              <a:t>24-01-2024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026A4-FDE9-DA3B-7BC4-CE9169E88A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02871-488B-8ACE-67D4-C9C6C5B1B9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A74BA-843A-450E-B78D-28B323C585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0085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3D410-3047-A2F8-BF20-E9EFB0641D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Single Linked list (Deletion, Reverse)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B99B28-A328-0358-8C4F-1EB84FFFF1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0375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6B927-19A0-976E-B7A0-5E5FA0D36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7626"/>
            <a:ext cx="10515600" cy="5789337"/>
          </a:xfrm>
        </p:spPr>
        <p:txBody>
          <a:bodyPr>
            <a:normAutofit/>
          </a:bodyPr>
          <a:lstStyle/>
          <a:p>
            <a:r>
              <a:rPr lang="en-US" dirty="0"/>
              <a:t>Implementation of Stack using Linked list </a:t>
            </a:r>
          </a:p>
          <a:p>
            <a:pPr marL="0" indent="0">
              <a:buNone/>
            </a:pPr>
            <a:r>
              <a:rPr lang="en-US" dirty="0"/>
              <a:t>struct node 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int data;</a:t>
            </a:r>
          </a:p>
          <a:p>
            <a:pPr marL="0" indent="0">
              <a:buNone/>
            </a:pPr>
            <a:r>
              <a:rPr lang="en-US" dirty="0"/>
              <a:t>struct node *next;</a:t>
            </a:r>
          </a:p>
          <a:p>
            <a:pPr marL="0" indent="0">
              <a:buNone/>
            </a:pPr>
            <a:r>
              <a:rPr lang="en-US" dirty="0"/>
              <a:t>}top;</a:t>
            </a:r>
          </a:p>
          <a:p>
            <a:pPr marL="0" indent="0">
              <a:buNone/>
            </a:pPr>
            <a:r>
              <a:rPr lang="en-US" dirty="0"/>
              <a:t>top=NULL;</a:t>
            </a:r>
          </a:p>
        </p:txBody>
      </p:sp>
    </p:spTree>
    <p:extLst>
      <p:ext uri="{BB962C8B-B14F-4D97-AF65-F5344CB8AC3E}">
        <p14:creationId xmlns:p14="http://schemas.microsoft.com/office/powerpoint/2010/main" val="2817574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6B927-19A0-976E-B7A0-5E5FA0D36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7626"/>
            <a:ext cx="10515600" cy="5789337"/>
          </a:xfrm>
        </p:spPr>
        <p:txBody>
          <a:bodyPr>
            <a:normAutofit/>
          </a:bodyPr>
          <a:lstStyle/>
          <a:p>
            <a:r>
              <a:rPr lang="en-US" dirty="0"/>
              <a:t>Implementation of Stack using Linked list </a:t>
            </a:r>
          </a:p>
          <a:p>
            <a:pPr marL="0" indent="0">
              <a:buNone/>
            </a:pPr>
            <a:r>
              <a:rPr lang="en-US" dirty="0"/>
              <a:t>void push( 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struct node *</a:t>
            </a:r>
            <a:r>
              <a:rPr lang="en-US" dirty="0" err="1"/>
              <a:t>newnode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err="1"/>
              <a:t>newnode</a:t>
            </a:r>
            <a:r>
              <a:rPr lang="en-US" dirty="0"/>
              <a:t>=(struct node *)malloc(</a:t>
            </a:r>
            <a:r>
              <a:rPr lang="en-US" dirty="0" err="1"/>
              <a:t>sizeof</a:t>
            </a:r>
            <a:r>
              <a:rPr lang="en-US" dirty="0"/>
              <a:t>(struct node));</a:t>
            </a:r>
          </a:p>
          <a:p>
            <a:pPr marL="0" indent="0">
              <a:buNone/>
            </a:pPr>
            <a:r>
              <a:rPr lang="en-US" dirty="0"/>
              <a:t>int x;</a:t>
            </a:r>
          </a:p>
          <a:p>
            <a:pPr marL="0" indent="0">
              <a:buNone/>
            </a:pPr>
            <a:r>
              <a:rPr lang="en-US" dirty="0" err="1"/>
              <a:t>printf</a:t>
            </a:r>
            <a:r>
              <a:rPr lang="en-US" dirty="0"/>
              <a:t>(“Enter the value\n”);</a:t>
            </a:r>
          </a:p>
          <a:p>
            <a:pPr marL="0" indent="0">
              <a:buNone/>
            </a:pPr>
            <a:r>
              <a:rPr lang="en-US" dirty="0" err="1"/>
              <a:t>scanf</a:t>
            </a:r>
            <a:r>
              <a:rPr lang="en-US" dirty="0"/>
              <a:t>(“%</a:t>
            </a:r>
            <a:r>
              <a:rPr lang="en-US" dirty="0" err="1"/>
              <a:t>d”,&amp;x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err="1"/>
              <a:t>newnode</a:t>
            </a:r>
            <a:r>
              <a:rPr lang="en-US" dirty="0"/>
              <a:t>-&gt;data=x;</a:t>
            </a:r>
          </a:p>
          <a:p>
            <a:pPr marL="0" indent="0">
              <a:buNone/>
            </a:pPr>
            <a:r>
              <a:rPr lang="en-US" dirty="0" err="1"/>
              <a:t>newnode</a:t>
            </a:r>
            <a:r>
              <a:rPr lang="en-US" dirty="0"/>
              <a:t>-&gt;next=top;</a:t>
            </a:r>
          </a:p>
          <a:p>
            <a:pPr marL="0" indent="0">
              <a:buNone/>
            </a:pPr>
            <a:r>
              <a:rPr lang="en-US" dirty="0"/>
              <a:t>top=</a:t>
            </a:r>
            <a:r>
              <a:rPr lang="en-US" dirty="0" err="1"/>
              <a:t>newnode</a:t>
            </a:r>
            <a:r>
              <a:rPr lang="en-US" dirty="0"/>
              <a:t>; }</a:t>
            </a:r>
          </a:p>
        </p:txBody>
      </p:sp>
    </p:spTree>
    <p:extLst>
      <p:ext uri="{BB962C8B-B14F-4D97-AF65-F5344CB8AC3E}">
        <p14:creationId xmlns:p14="http://schemas.microsoft.com/office/powerpoint/2010/main" val="2420519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6B927-19A0-976E-B7A0-5E5FA0D36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7626"/>
            <a:ext cx="10515600" cy="5789337"/>
          </a:xfrm>
        </p:spPr>
        <p:txBody>
          <a:bodyPr>
            <a:normAutofit/>
          </a:bodyPr>
          <a:lstStyle/>
          <a:p>
            <a:r>
              <a:rPr lang="en-US" dirty="0"/>
              <a:t>Implementation of Stack using Linked list </a:t>
            </a:r>
          </a:p>
          <a:p>
            <a:pPr marL="0" indent="0">
              <a:buNone/>
            </a:pPr>
            <a:r>
              <a:rPr lang="en-US" dirty="0"/>
              <a:t>void pop( 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if(top==NULL) </a:t>
            </a:r>
            <a:r>
              <a:rPr lang="en-US" b="1" dirty="0" err="1">
                <a:solidFill>
                  <a:srgbClr val="00B050"/>
                </a:solidFill>
              </a:rPr>
              <a:t>printf</a:t>
            </a:r>
            <a:r>
              <a:rPr lang="en-US" b="1" dirty="0">
                <a:solidFill>
                  <a:srgbClr val="00B050"/>
                </a:solidFill>
              </a:rPr>
              <a:t>(“Stack is empty”);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else  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struct node *temp;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temp=top;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top=top-&gt;next;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temp-&gt;next=NULL;  free(temp);  temp=NULL;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27780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6B927-19A0-976E-B7A0-5E5FA0D36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7626"/>
            <a:ext cx="10515600" cy="5789337"/>
          </a:xfrm>
        </p:spPr>
        <p:txBody>
          <a:bodyPr>
            <a:normAutofit/>
          </a:bodyPr>
          <a:lstStyle/>
          <a:p>
            <a:r>
              <a:rPr lang="en-US" dirty="0"/>
              <a:t>Implementation of Stack using Linked list </a:t>
            </a:r>
          </a:p>
          <a:p>
            <a:pPr marL="0" indent="0">
              <a:buNone/>
            </a:pPr>
            <a:r>
              <a:rPr lang="en-US" dirty="0"/>
              <a:t>void pop( 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if(top==NULL) </a:t>
            </a:r>
            <a:r>
              <a:rPr lang="en-US" b="1" dirty="0" err="1">
                <a:solidFill>
                  <a:srgbClr val="00B050"/>
                </a:solidFill>
              </a:rPr>
              <a:t>printf</a:t>
            </a:r>
            <a:r>
              <a:rPr lang="en-US" b="1" dirty="0">
                <a:solidFill>
                  <a:srgbClr val="00B050"/>
                </a:solidFill>
              </a:rPr>
              <a:t>(“Stack is empty”);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else  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struct node *temp;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temp=top;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top=top-&gt;next;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temp-&gt;next=NULL;  free(temp);  temp=NULL;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343504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6B927-19A0-976E-B7A0-5E5FA0D36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7626"/>
            <a:ext cx="10515600" cy="5789337"/>
          </a:xfrm>
        </p:spPr>
        <p:txBody>
          <a:bodyPr>
            <a:normAutofit/>
          </a:bodyPr>
          <a:lstStyle/>
          <a:p>
            <a:r>
              <a:rPr lang="en-US" dirty="0"/>
              <a:t>Implementation of Stack using Linked list </a:t>
            </a:r>
          </a:p>
          <a:p>
            <a:pPr marL="0" indent="0">
              <a:buNone/>
            </a:pPr>
            <a:r>
              <a:rPr lang="en-US" dirty="0"/>
              <a:t>void display( 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if(top==NULL) </a:t>
            </a:r>
            <a:r>
              <a:rPr lang="en-US" b="1" dirty="0" err="1">
                <a:solidFill>
                  <a:srgbClr val="00B050"/>
                </a:solidFill>
              </a:rPr>
              <a:t>printf</a:t>
            </a:r>
            <a:r>
              <a:rPr lang="en-US" b="1" dirty="0">
                <a:solidFill>
                  <a:srgbClr val="00B050"/>
                </a:solidFill>
              </a:rPr>
              <a:t>(“Stack is empty”);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C000"/>
                </a:solidFill>
              </a:rPr>
              <a:t>else  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C000"/>
                </a:solidFill>
              </a:rPr>
              <a:t>struct node *temp;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C000"/>
                </a:solidFill>
              </a:rPr>
              <a:t>temp=top;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while(temp != NULL) { </a:t>
            </a:r>
            <a:r>
              <a:rPr lang="en-US" b="1" dirty="0" err="1">
                <a:solidFill>
                  <a:srgbClr val="FF0000"/>
                </a:solidFill>
              </a:rPr>
              <a:t>printf</a:t>
            </a:r>
            <a:r>
              <a:rPr lang="en-US" b="1" dirty="0">
                <a:solidFill>
                  <a:srgbClr val="FF0000"/>
                </a:solidFill>
              </a:rPr>
              <a:t>(“%d\</a:t>
            </a:r>
            <a:r>
              <a:rPr lang="en-US" b="1" dirty="0" err="1">
                <a:solidFill>
                  <a:srgbClr val="FF0000"/>
                </a:solidFill>
              </a:rPr>
              <a:t>n”,temp</a:t>
            </a:r>
            <a:r>
              <a:rPr lang="en-US" b="1" dirty="0">
                <a:solidFill>
                  <a:srgbClr val="FF0000"/>
                </a:solidFill>
              </a:rPr>
              <a:t>-&gt;data);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temp=temp-&gt;next;}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C000"/>
                </a:solidFill>
              </a:rPr>
              <a:t>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733204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6B927-19A0-976E-B7A0-5E5FA0D36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7626"/>
            <a:ext cx="10515600" cy="5789337"/>
          </a:xfrm>
        </p:spPr>
        <p:txBody>
          <a:bodyPr>
            <a:normAutofit/>
          </a:bodyPr>
          <a:lstStyle/>
          <a:p>
            <a:r>
              <a:rPr lang="en-US" dirty="0"/>
              <a:t>Implementation of Stack using Linked list </a:t>
            </a:r>
          </a:p>
          <a:p>
            <a:pPr marL="0" indent="0">
              <a:buNone/>
            </a:pPr>
            <a:r>
              <a:rPr lang="en-US" dirty="0"/>
              <a:t>void peek( 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if(top==NULL) </a:t>
            </a:r>
            <a:r>
              <a:rPr lang="en-US" b="1" dirty="0" err="1">
                <a:solidFill>
                  <a:srgbClr val="00B050"/>
                </a:solidFill>
              </a:rPr>
              <a:t>printf</a:t>
            </a:r>
            <a:r>
              <a:rPr lang="en-US" b="1" dirty="0">
                <a:solidFill>
                  <a:srgbClr val="00B050"/>
                </a:solidFill>
              </a:rPr>
              <a:t>(“Stack is empty”);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else   { </a:t>
            </a:r>
            <a:r>
              <a:rPr lang="en-US" b="1" dirty="0" err="1">
                <a:solidFill>
                  <a:srgbClr val="FF0000"/>
                </a:solidFill>
              </a:rPr>
              <a:t>printf</a:t>
            </a:r>
            <a:r>
              <a:rPr lang="en-US" b="1" dirty="0">
                <a:solidFill>
                  <a:srgbClr val="FF0000"/>
                </a:solidFill>
              </a:rPr>
              <a:t>(“%</a:t>
            </a:r>
            <a:r>
              <a:rPr lang="en-US" b="1" dirty="0" err="1">
                <a:solidFill>
                  <a:srgbClr val="FF0000"/>
                </a:solidFill>
              </a:rPr>
              <a:t>d”,top</a:t>
            </a:r>
            <a:r>
              <a:rPr lang="en-US" b="1" dirty="0">
                <a:solidFill>
                  <a:srgbClr val="FF0000"/>
                </a:solidFill>
              </a:rPr>
              <a:t>-&gt;data);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84682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6B927-19A0-976E-B7A0-5E5FA0D36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7626"/>
            <a:ext cx="10515600" cy="5789337"/>
          </a:xfrm>
        </p:spPr>
        <p:txBody>
          <a:bodyPr/>
          <a:lstStyle/>
          <a:p>
            <a:r>
              <a:rPr lang="en-US" dirty="0"/>
              <a:t>Delete at Begin</a:t>
            </a:r>
          </a:p>
          <a:p>
            <a:pPr marL="0" indent="0">
              <a:buNone/>
            </a:pPr>
            <a:r>
              <a:rPr lang="en-US" dirty="0"/>
              <a:t>void </a:t>
            </a:r>
            <a:r>
              <a:rPr lang="en-US" dirty="0" err="1"/>
              <a:t>deleteatbegin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if(head==NULL) </a:t>
            </a:r>
            <a:r>
              <a:rPr lang="en-US" b="1" dirty="0" err="1">
                <a:solidFill>
                  <a:srgbClr val="FF0000"/>
                </a:solidFill>
              </a:rPr>
              <a:t>printf</a:t>
            </a:r>
            <a:r>
              <a:rPr lang="en-US" b="1" dirty="0">
                <a:solidFill>
                  <a:srgbClr val="FF0000"/>
                </a:solidFill>
              </a:rPr>
              <a:t>(“Linked list is empty”);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else if(head -&gt; next==NULL) 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{    </a:t>
            </a:r>
            <a:r>
              <a:rPr lang="en-US" b="1" dirty="0" err="1">
                <a:solidFill>
                  <a:srgbClr val="7030A0"/>
                </a:solidFill>
              </a:rPr>
              <a:t>printf</a:t>
            </a:r>
            <a:r>
              <a:rPr lang="en-US" b="1" dirty="0">
                <a:solidFill>
                  <a:srgbClr val="7030A0"/>
                </a:solidFill>
              </a:rPr>
              <a:t>(“The deleted node is %d”, head-&gt;data);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free(head);  head=NULL;   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else 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struct node *temp=head;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head= temp -&gt;next;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free(temp);  temp=NULL; } </a:t>
            </a:r>
            <a:r>
              <a:rPr lang="en-US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945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6B927-19A0-976E-B7A0-5E5FA0D36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7626"/>
            <a:ext cx="10515600" cy="5789337"/>
          </a:xfrm>
        </p:spPr>
        <p:txBody>
          <a:bodyPr/>
          <a:lstStyle/>
          <a:p>
            <a:r>
              <a:rPr lang="en-US" dirty="0"/>
              <a:t>Delete at end</a:t>
            </a:r>
          </a:p>
          <a:p>
            <a:pPr marL="0" indent="0">
              <a:buNone/>
            </a:pPr>
            <a:r>
              <a:rPr lang="en-US" dirty="0"/>
              <a:t>void </a:t>
            </a:r>
            <a:r>
              <a:rPr lang="en-US" dirty="0" err="1"/>
              <a:t>deleteatend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if(head==NULL) </a:t>
            </a:r>
            <a:r>
              <a:rPr lang="en-US" b="1" dirty="0" err="1">
                <a:solidFill>
                  <a:srgbClr val="FF0000"/>
                </a:solidFill>
              </a:rPr>
              <a:t>printf</a:t>
            </a:r>
            <a:r>
              <a:rPr lang="en-US" b="1" dirty="0">
                <a:solidFill>
                  <a:srgbClr val="FF0000"/>
                </a:solidFill>
              </a:rPr>
              <a:t>(“Linked list is empty”);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else if(head -&gt; next==NULL) 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{    </a:t>
            </a:r>
            <a:r>
              <a:rPr lang="en-US" b="1" dirty="0" err="1">
                <a:solidFill>
                  <a:srgbClr val="7030A0"/>
                </a:solidFill>
              </a:rPr>
              <a:t>printf</a:t>
            </a:r>
            <a:r>
              <a:rPr lang="en-US" b="1" dirty="0">
                <a:solidFill>
                  <a:srgbClr val="7030A0"/>
                </a:solidFill>
              </a:rPr>
              <a:t>(“The deleted node is %d”, head-&gt;data);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free(head);  head=NULL;   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else 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struct node *temp=head, *</a:t>
            </a:r>
            <a:r>
              <a:rPr lang="en-US" b="1" dirty="0" err="1">
                <a:solidFill>
                  <a:srgbClr val="00B050"/>
                </a:solidFill>
              </a:rPr>
              <a:t>prev</a:t>
            </a:r>
            <a:r>
              <a:rPr lang="en-US" b="1" dirty="0">
                <a:solidFill>
                  <a:srgbClr val="00B050"/>
                </a:solidFill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while(temp-&gt;next!=NULL) { </a:t>
            </a:r>
            <a:r>
              <a:rPr lang="en-US" b="1" dirty="0" err="1">
                <a:solidFill>
                  <a:srgbClr val="C00000"/>
                </a:solidFill>
              </a:rPr>
              <a:t>prev</a:t>
            </a:r>
            <a:r>
              <a:rPr lang="en-US" b="1" dirty="0">
                <a:solidFill>
                  <a:srgbClr val="C00000"/>
                </a:solidFill>
              </a:rPr>
              <a:t>=temp; temp= temp-&gt;next; 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Prev-&gt;next=NULL; free(temp); temp=NULL;} </a:t>
            </a:r>
            <a:r>
              <a:rPr lang="en-US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7855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6B927-19A0-976E-B7A0-5E5FA0D36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7626"/>
            <a:ext cx="10515600" cy="578933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Delete at a node at particular position</a:t>
            </a:r>
          </a:p>
          <a:p>
            <a:pPr marL="0" indent="0">
              <a:buNone/>
            </a:pPr>
            <a:r>
              <a:rPr lang="en-US" dirty="0"/>
              <a:t>void </a:t>
            </a:r>
            <a:r>
              <a:rPr lang="en-US" dirty="0" err="1"/>
              <a:t>deleteatpos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int </a:t>
            </a:r>
            <a:r>
              <a:rPr lang="en-US" dirty="0" err="1"/>
              <a:t>pos,i</a:t>
            </a:r>
            <a:r>
              <a:rPr lang="en-US" dirty="0"/>
              <a:t>=1;</a:t>
            </a:r>
          </a:p>
          <a:p>
            <a:pPr marL="0" indent="0">
              <a:buNone/>
            </a:pPr>
            <a:r>
              <a:rPr lang="en-US" dirty="0" err="1"/>
              <a:t>printf</a:t>
            </a:r>
            <a:r>
              <a:rPr lang="en-US" dirty="0"/>
              <a:t>(“Enter the position\n”);</a:t>
            </a:r>
          </a:p>
          <a:p>
            <a:pPr marL="0" indent="0">
              <a:buNone/>
            </a:pPr>
            <a:r>
              <a:rPr lang="en-US" dirty="0" err="1"/>
              <a:t>scanf</a:t>
            </a:r>
            <a:r>
              <a:rPr lang="en-US" dirty="0"/>
              <a:t>(“%</a:t>
            </a:r>
            <a:r>
              <a:rPr lang="en-US" dirty="0" err="1"/>
              <a:t>d”,&amp;pos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int count=length( 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if(pos&gt;count)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FF0000"/>
                </a:solidFill>
              </a:rPr>
              <a:t>printf</a:t>
            </a:r>
            <a:r>
              <a:rPr lang="en-US" b="1" dirty="0">
                <a:solidFill>
                  <a:srgbClr val="FF0000"/>
                </a:solidFill>
              </a:rPr>
              <a:t>(“Invalid choice\n”);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else 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struct node *</a:t>
            </a:r>
            <a:r>
              <a:rPr lang="en-US" b="1" dirty="0" err="1">
                <a:solidFill>
                  <a:srgbClr val="00B050"/>
                </a:solidFill>
              </a:rPr>
              <a:t>prev</a:t>
            </a:r>
            <a:r>
              <a:rPr lang="en-US" b="1" dirty="0">
                <a:solidFill>
                  <a:srgbClr val="00B050"/>
                </a:solidFill>
              </a:rPr>
              <a:t>,*temp=head;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while(</a:t>
            </a:r>
            <a:r>
              <a:rPr lang="en-US" b="1" dirty="0" err="1">
                <a:solidFill>
                  <a:srgbClr val="C00000"/>
                </a:solidFill>
              </a:rPr>
              <a:t>i</a:t>
            </a:r>
            <a:r>
              <a:rPr lang="en-US" b="1" dirty="0">
                <a:solidFill>
                  <a:srgbClr val="C00000"/>
                </a:solidFill>
              </a:rPr>
              <a:t>&lt;pos-1) { temp= temp-&gt;next; </a:t>
            </a:r>
            <a:r>
              <a:rPr lang="en-US" b="1" dirty="0" err="1">
                <a:solidFill>
                  <a:srgbClr val="C00000"/>
                </a:solidFill>
              </a:rPr>
              <a:t>i</a:t>
            </a:r>
            <a:r>
              <a:rPr lang="en-US" b="1" dirty="0">
                <a:solidFill>
                  <a:srgbClr val="C00000"/>
                </a:solidFill>
              </a:rPr>
              <a:t>=i+1; 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00B050"/>
                </a:solidFill>
              </a:rPr>
              <a:t>prev</a:t>
            </a:r>
            <a:r>
              <a:rPr lang="en-US" b="1" dirty="0">
                <a:solidFill>
                  <a:srgbClr val="00B050"/>
                </a:solidFill>
              </a:rPr>
              <a:t>=temp-&gt;next; temp-&gt;next=</a:t>
            </a:r>
            <a:r>
              <a:rPr lang="en-US" b="1" dirty="0" err="1">
                <a:solidFill>
                  <a:srgbClr val="00B050"/>
                </a:solidFill>
              </a:rPr>
              <a:t>prev</a:t>
            </a:r>
            <a:r>
              <a:rPr lang="en-US" b="1" dirty="0">
                <a:solidFill>
                  <a:srgbClr val="00B050"/>
                </a:solidFill>
              </a:rPr>
              <a:t>-&gt;next; </a:t>
            </a:r>
            <a:r>
              <a:rPr lang="en-US" b="1" dirty="0" err="1">
                <a:solidFill>
                  <a:srgbClr val="00B050"/>
                </a:solidFill>
              </a:rPr>
              <a:t>prev</a:t>
            </a:r>
            <a:r>
              <a:rPr lang="en-US" b="1" dirty="0">
                <a:solidFill>
                  <a:srgbClr val="00B050"/>
                </a:solidFill>
              </a:rPr>
              <a:t>-&gt;next=NULL;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free(</a:t>
            </a:r>
            <a:r>
              <a:rPr lang="en-US" b="1" dirty="0" err="1">
                <a:solidFill>
                  <a:srgbClr val="00B050"/>
                </a:solidFill>
              </a:rPr>
              <a:t>prev</a:t>
            </a:r>
            <a:r>
              <a:rPr lang="en-US" b="1" dirty="0">
                <a:solidFill>
                  <a:srgbClr val="00B050"/>
                </a:solidFill>
              </a:rPr>
              <a:t>);  </a:t>
            </a:r>
            <a:r>
              <a:rPr lang="en-US" b="1" dirty="0" err="1">
                <a:solidFill>
                  <a:srgbClr val="00B050"/>
                </a:solidFill>
              </a:rPr>
              <a:t>prev</a:t>
            </a:r>
            <a:r>
              <a:rPr lang="en-US" b="1" dirty="0">
                <a:solidFill>
                  <a:srgbClr val="00B050"/>
                </a:solidFill>
              </a:rPr>
              <a:t>=NULL; } </a:t>
            </a:r>
            <a:r>
              <a:rPr lang="en-US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19384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6B927-19A0-976E-B7A0-5E5FA0D36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7626"/>
            <a:ext cx="10515600" cy="5789337"/>
          </a:xfrm>
        </p:spPr>
        <p:txBody>
          <a:bodyPr>
            <a:normAutofit/>
          </a:bodyPr>
          <a:lstStyle/>
          <a:p>
            <a:r>
              <a:rPr lang="en-US" dirty="0"/>
              <a:t>Reverse of a single linked list</a:t>
            </a:r>
          </a:p>
          <a:p>
            <a:pPr marL="0" indent="0">
              <a:buNone/>
            </a:pPr>
            <a:r>
              <a:rPr lang="en-US" dirty="0"/>
              <a:t>void reverse()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struct node *</a:t>
            </a:r>
            <a:r>
              <a:rPr lang="en-US" dirty="0" err="1"/>
              <a:t>prev</a:t>
            </a:r>
            <a:r>
              <a:rPr lang="en-US" dirty="0"/>
              <a:t>,*cur, *</a:t>
            </a:r>
            <a:r>
              <a:rPr lang="en-US" dirty="0" err="1"/>
              <a:t>nextnode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err="1"/>
              <a:t>prev</a:t>
            </a:r>
            <a:r>
              <a:rPr lang="en-US" dirty="0"/>
              <a:t>=NULL; cur=</a:t>
            </a:r>
            <a:r>
              <a:rPr lang="en-US" dirty="0" err="1"/>
              <a:t>nextnode</a:t>
            </a:r>
            <a:r>
              <a:rPr lang="en-US" dirty="0"/>
              <a:t>=head;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while(</a:t>
            </a:r>
            <a:r>
              <a:rPr lang="en-US" b="1" dirty="0" err="1">
                <a:solidFill>
                  <a:srgbClr val="FF0000"/>
                </a:solidFill>
              </a:rPr>
              <a:t>nextnode</a:t>
            </a:r>
            <a:r>
              <a:rPr lang="en-US" b="1" dirty="0">
                <a:solidFill>
                  <a:srgbClr val="FF0000"/>
                </a:solidFill>
              </a:rPr>
              <a:t> !=NULL)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{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FF0000"/>
                </a:solidFill>
              </a:rPr>
              <a:t>nextnode</a:t>
            </a:r>
            <a:r>
              <a:rPr lang="en-US" b="1" dirty="0">
                <a:solidFill>
                  <a:srgbClr val="FF0000"/>
                </a:solidFill>
              </a:rPr>
              <a:t>=</a:t>
            </a:r>
            <a:r>
              <a:rPr lang="en-US" b="1" dirty="0" err="1">
                <a:solidFill>
                  <a:srgbClr val="FF0000"/>
                </a:solidFill>
              </a:rPr>
              <a:t>nextnode</a:t>
            </a:r>
            <a:r>
              <a:rPr lang="en-US" b="1" dirty="0">
                <a:solidFill>
                  <a:srgbClr val="FF0000"/>
                </a:solidFill>
              </a:rPr>
              <a:t>-&gt;next;  cur-&gt;next=</a:t>
            </a:r>
            <a:r>
              <a:rPr lang="en-US" b="1" dirty="0" err="1">
                <a:solidFill>
                  <a:srgbClr val="FF0000"/>
                </a:solidFill>
              </a:rPr>
              <a:t>prev</a:t>
            </a:r>
            <a:r>
              <a:rPr lang="en-US" b="1" dirty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FF0000"/>
                </a:solidFill>
              </a:rPr>
              <a:t>prev</a:t>
            </a:r>
            <a:r>
              <a:rPr lang="en-US" b="1" dirty="0">
                <a:solidFill>
                  <a:srgbClr val="FF0000"/>
                </a:solidFill>
              </a:rPr>
              <a:t>=cur;  cur=</a:t>
            </a:r>
            <a:r>
              <a:rPr lang="en-US" b="1" dirty="0" err="1">
                <a:solidFill>
                  <a:srgbClr val="FF0000"/>
                </a:solidFill>
              </a:rPr>
              <a:t>nextnode</a:t>
            </a:r>
            <a:r>
              <a:rPr lang="en-US" b="1" dirty="0">
                <a:solidFill>
                  <a:srgbClr val="FF0000"/>
                </a:solidFill>
              </a:rPr>
              <a:t>;  } </a:t>
            </a:r>
          </a:p>
          <a:p>
            <a:pPr marL="0" indent="0">
              <a:buNone/>
            </a:pPr>
            <a:r>
              <a:rPr lang="en-US" dirty="0"/>
              <a:t>head=</a:t>
            </a:r>
            <a:r>
              <a:rPr lang="en-US" dirty="0" err="1"/>
              <a:t>prev</a:t>
            </a:r>
            <a:r>
              <a:rPr lang="en-US" dirty="0"/>
              <a:t>; }</a:t>
            </a:r>
          </a:p>
        </p:txBody>
      </p:sp>
    </p:spTree>
    <p:extLst>
      <p:ext uri="{BB962C8B-B14F-4D97-AF65-F5344CB8AC3E}">
        <p14:creationId xmlns:p14="http://schemas.microsoft.com/office/powerpoint/2010/main" val="716956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6B927-19A0-976E-B7A0-5E5FA0D36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7626"/>
            <a:ext cx="10515600" cy="5789337"/>
          </a:xfrm>
        </p:spPr>
        <p:txBody>
          <a:bodyPr>
            <a:normAutofit/>
          </a:bodyPr>
          <a:lstStyle/>
          <a:p>
            <a:r>
              <a:rPr lang="en-US" dirty="0"/>
              <a:t>Implementation of Stack using Array</a:t>
            </a:r>
          </a:p>
          <a:p>
            <a:pPr marL="0" indent="0">
              <a:buNone/>
            </a:pPr>
            <a:r>
              <a:rPr lang="en-US" dirty="0"/>
              <a:t>void push()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int x;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if(top==size-1)  </a:t>
            </a:r>
            <a:r>
              <a:rPr lang="en-US" b="1" dirty="0" err="1">
                <a:solidFill>
                  <a:srgbClr val="FF0000"/>
                </a:solidFill>
              </a:rPr>
              <a:t>printf</a:t>
            </a:r>
            <a:r>
              <a:rPr lang="en-US" b="1" dirty="0">
                <a:solidFill>
                  <a:srgbClr val="FF0000"/>
                </a:solidFill>
              </a:rPr>
              <a:t>(“stack is full\n”);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else { 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B050"/>
                </a:solidFill>
              </a:rPr>
              <a:t>printf</a:t>
            </a:r>
            <a:r>
              <a:rPr lang="en-US" b="1" dirty="0">
                <a:solidFill>
                  <a:srgbClr val="00B050"/>
                </a:solidFill>
              </a:rPr>
              <a:t>(“Enter the value\n”);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B050"/>
                </a:solidFill>
              </a:rPr>
              <a:t>scanf</a:t>
            </a:r>
            <a:r>
              <a:rPr lang="en-US" b="1" dirty="0">
                <a:solidFill>
                  <a:srgbClr val="00B050"/>
                </a:solidFill>
              </a:rPr>
              <a:t>(“%</a:t>
            </a:r>
            <a:r>
              <a:rPr lang="en-US" b="1" dirty="0" err="1">
                <a:solidFill>
                  <a:srgbClr val="00B050"/>
                </a:solidFill>
              </a:rPr>
              <a:t>d”,&amp;x</a:t>
            </a:r>
            <a:r>
              <a:rPr lang="en-US" b="1" dirty="0">
                <a:solidFill>
                  <a:srgbClr val="00B050"/>
                </a:solidFill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top=top+1;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a[top]=x;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}   </a:t>
            </a: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32619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6B927-19A0-976E-B7A0-5E5FA0D36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7626"/>
            <a:ext cx="10515600" cy="5789337"/>
          </a:xfrm>
        </p:spPr>
        <p:txBody>
          <a:bodyPr>
            <a:normAutofit/>
          </a:bodyPr>
          <a:lstStyle/>
          <a:p>
            <a:r>
              <a:rPr lang="en-US" dirty="0"/>
              <a:t>Implementation of Stack using Array</a:t>
            </a:r>
          </a:p>
          <a:p>
            <a:pPr marL="0" indent="0">
              <a:buNone/>
            </a:pPr>
            <a:r>
              <a:rPr lang="en-US" dirty="0"/>
              <a:t>void pop()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If(top==-1)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if(top==size-1)  </a:t>
            </a:r>
            <a:r>
              <a:rPr lang="en-US" b="1" dirty="0" err="1">
                <a:solidFill>
                  <a:srgbClr val="FF0000"/>
                </a:solidFill>
              </a:rPr>
              <a:t>printf</a:t>
            </a:r>
            <a:r>
              <a:rPr lang="en-US" b="1" dirty="0">
                <a:solidFill>
                  <a:srgbClr val="FF0000"/>
                </a:solidFill>
              </a:rPr>
              <a:t>(“stack is full\n”);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else { 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B050"/>
                </a:solidFill>
              </a:rPr>
              <a:t>printf</a:t>
            </a:r>
            <a:r>
              <a:rPr lang="en-US" b="1" dirty="0">
                <a:solidFill>
                  <a:srgbClr val="00B050"/>
                </a:solidFill>
              </a:rPr>
              <a:t>(“The deleted element is %d”, a[top]);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top=top-1;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}   </a:t>
            </a: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35043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6B927-19A0-976E-B7A0-5E5FA0D36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7626"/>
            <a:ext cx="10515600" cy="5789337"/>
          </a:xfrm>
        </p:spPr>
        <p:txBody>
          <a:bodyPr>
            <a:normAutofit/>
          </a:bodyPr>
          <a:lstStyle/>
          <a:p>
            <a:r>
              <a:rPr lang="en-US" dirty="0"/>
              <a:t>Implementation of Stack using Array</a:t>
            </a:r>
          </a:p>
          <a:p>
            <a:pPr marL="0" indent="0">
              <a:buNone/>
            </a:pPr>
            <a:r>
              <a:rPr lang="en-US" dirty="0"/>
              <a:t>void display()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int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if(top==-1)  </a:t>
            </a:r>
            <a:r>
              <a:rPr lang="en-US" b="1" dirty="0" err="1">
                <a:solidFill>
                  <a:srgbClr val="FF0000"/>
                </a:solidFill>
              </a:rPr>
              <a:t>printf</a:t>
            </a:r>
            <a:r>
              <a:rPr lang="en-US" b="1" dirty="0">
                <a:solidFill>
                  <a:srgbClr val="FF0000"/>
                </a:solidFill>
              </a:rPr>
              <a:t>(“stack is empty\n”);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else {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for(</a:t>
            </a:r>
            <a:r>
              <a:rPr lang="en-US" b="1" dirty="0" err="1">
                <a:solidFill>
                  <a:srgbClr val="00B050"/>
                </a:solidFill>
              </a:rPr>
              <a:t>i</a:t>
            </a:r>
            <a:r>
              <a:rPr lang="en-US" b="1" dirty="0">
                <a:solidFill>
                  <a:srgbClr val="00B050"/>
                </a:solidFill>
              </a:rPr>
              <a:t>=</a:t>
            </a:r>
            <a:r>
              <a:rPr lang="en-US" b="1" dirty="0" err="1">
                <a:solidFill>
                  <a:srgbClr val="00B050"/>
                </a:solidFill>
              </a:rPr>
              <a:t>top;i</a:t>
            </a:r>
            <a:r>
              <a:rPr lang="en-US" b="1" dirty="0">
                <a:solidFill>
                  <a:srgbClr val="00B050"/>
                </a:solidFill>
              </a:rPr>
              <a:t>&gt;=0;i--)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B050"/>
                </a:solidFill>
              </a:rPr>
              <a:t>printf</a:t>
            </a:r>
            <a:r>
              <a:rPr lang="en-US" b="1" dirty="0">
                <a:solidFill>
                  <a:srgbClr val="00B050"/>
                </a:solidFill>
              </a:rPr>
              <a:t>(“%d\</a:t>
            </a:r>
            <a:r>
              <a:rPr lang="en-US" b="1" dirty="0" err="1">
                <a:solidFill>
                  <a:srgbClr val="00B050"/>
                </a:solidFill>
              </a:rPr>
              <a:t>n”,a</a:t>
            </a:r>
            <a:r>
              <a:rPr lang="en-US" b="1" dirty="0">
                <a:solidFill>
                  <a:srgbClr val="00B050"/>
                </a:solidFill>
              </a:rPr>
              <a:t>[</a:t>
            </a:r>
            <a:r>
              <a:rPr lang="en-US" b="1" dirty="0" err="1">
                <a:solidFill>
                  <a:srgbClr val="00B050"/>
                </a:solidFill>
              </a:rPr>
              <a:t>i</a:t>
            </a:r>
            <a:r>
              <a:rPr lang="en-US" b="1" dirty="0">
                <a:solidFill>
                  <a:srgbClr val="00B050"/>
                </a:solidFill>
              </a:rPr>
              <a:t>]);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}   </a:t>
            </a: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34611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6B927-19A0-976E-B7A0-5E5FA0D36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7626"/>
            <a:ext cx="10515600" cy="5789337"/>
          </a:xfrm>
        </p:spPr>
        <p:txBody>
          <a:bodyPr>
            <a:normAutofit/>
          </a:bodyPr>
          <a:lstStyle/>
          <a:p>
            <a:r>
              <a:rPr lang="en-US" dirty="0"/>
              <a:t>Implementation of Stack using Array</a:t>
            </a:r>
          </a:p>
          <a:p>
            <a:pPr marL="0" indent="0">
              <a:buNone/>
            </a:pPr>
            <a:r>
              <a:rPr lang="en-US" dirty="0"/>
              <a:t>void peek()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int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if(top==-1)  </a:t>
            </a:r>
            <a:r>
              <a:rPr lang="en-US" b="1" dirty="0" err="1">
                <a:solidFill>
                  <a:srgbClr val="FF0000"/>
                </a:solidFill>
              </a:rPr>
              <a:t>printf</a:t>
            </a:r>
            <a:r>
              <a:rPr lang="en-US" b="1" dirty="0">
                <a:solidFill>
                  <a:srgbClr val="FF0000"/>
                </a:solidFill>
              </a:rPr>
              <a:t>(“stack is empty\n”);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else { 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00B050"/>
                </a:solidFill>
              </a:rPr>
              <a:t>printf</a:t>
            </a:r>
            <a:r>
              <a:rPr lang="en-US" b="1" dirty="0">
                <a:solidFill>
                  <a:srgbClr val="00B050"/>
                </a:solidFill>
              </a:rPr>
              <a:t>(“The element is %d\</a:t>
            </a:r>
            <a:r>
              <a:rPr lang="en-US" b="1" dirty="0" err="1">
                <a:solidFill>
                  <a:srgbClr val="00B050"/>
                </a:solidFill>
              </a:rPr>
              <a:t>n”,a</a:t>
            </a:r>
            <a:r>
              <a:rPr lang="en-US" b="1" dirty="0">
                <a:solidFill>
                  <a:srgbClr val="00B050"/>
                </a:solidFill>
              </a:rPr>
              <a:t>[top]);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}   </a:t>
            </a: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00573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854</Words>
  <Application>Microsoft Office PowerPoint</Application>
  <PresentationFormat>Widescreen</PresentationFormat>
  <Paragraphs>139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Single Linked list (Deletion, Reverse)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 Linked list (Deletion, Reverse)</dc:title>
  <dc:creator>iiitdm-33@hotmail.com</dc:creator>
  <cp:lastModifiedBy>iiitdm-33@hotmail.com</cp:lastModifiedBy>
  <cp:revision>23</cp:revision>
  <dcterms:created xsi:type="dcterms:W3CDTF">2024-01-23T05:11:37Z</dcterms:created>
  <dcterms:modified xsi:type="dcterms:W3CDTF">2024-01-24T04:02:46Z</dcterms:modified>
</cp:coreProperties>
</file>