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4"/>
  </p:notesMasterIdLst>
  <p:sldIdLst>
    <p:sldId id="256" r:id="rId2"/>
    <p:sldId id="258" r:id="rId3"/>
    <p:sldId id="257" r:id="rId4"/>
    <p:sldId id="260" r:id="rId5"/>
    <p:sldId id="261" r:id="rId6"/>
    <p:sldId id="259"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6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723" autoAdjust="0"/>
  </p:normalViewPr>
  <p:slideViewPr>
    <p:cSldViewPr>
      <p:cViewPr>
        <p:scale>
          <a:sx n="100" d="100"/>
          <a:sy n="100" d="100"/>
        </p:scale>
        <p:origin x="1914" y="2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55E0BA-5190-4A35-9B39-E189F72D9D55}" type="datetimeFigureOut">
              <a:rPr lang="en-IN" smtClean="0"/>
              <a:t>04-02-2022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85592-BC5A-47F2-B152-E9D54957BB92}" type="slidenum">
              <a:rPr lang="en-IN" smtClean="0"/>
              <a:t>‹#›</a:t>
            </a:fld>
            <a:endParaRPr lang="en-IN"/>
          </a:p>
        </p:txBody>
      </p:sp>
    </p:spTree>
    <p:extLst>
      <p:ext uri="{BB962C8B-B14F-4D97-AF65-F5344CB8AC3E}">
        <p14:creationId xmlns:p14="http://schemas.microsoft.com/office/powerpoint/2010/main" val="501038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D85592-BC5A-47F2-B152-E9D54957BB92}" type="slidenum">
              <a:rPr lang="en-IN" smtClean="0"/>
              <a:t>20</a:t>
            </a:fld>
            <a:endParaRPr lang="en-IN"/>
          </a:p>
        </p:txBody>
      </p:sp>
    </p:spTree>
    <p:extLst>
      <p:ext uri="{BB962C8B-B14F-4D97-AF65-F5344CB8AC3E}">
        <p14:creationId xmlns:p14="http://schemas.microsoft.com/office/powerpoint/2010/main" val="4151172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5B560A3-2116-48A6-9964-D1391B515AFE}" type="datetimeFigureOut">
              <a:rPr lang="en-US" smtClean="0"/>
              <a:pPr/>
              <a:t>2/4/2022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3CD7C54-EC61-4E6C-AC1F-937EFCA8D57D}"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B560A3-2116-48A6-9964-D1391B515AFE}" type="datetimeFigureOut">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D7C54-EC61-4E6C-AC1F-937EFCA8D5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B560A3-2116-48A6-9964-D1391B515AFE}" type="datetimeFigureOut">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D7C54-EC61-4E6C-AC1F-937EFCA8D5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B560A3-2116-48A6-9964-D1391B515AFE}" type="datetimeFigureOut">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D7C54-EC61-4E6C-AC1F-937EFCA8D5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B560A3-2116-48A6-9964-D1391B515AFE}" type="datetimeFigureOut">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D7C54-EC61-4E6C-AC1F-937EFCA8D57D}"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B560A3-2116-48A6-9964-D1391B515AFE}" type="datetimeFigureOut">
              <a:rPr lang="en-US" smtClean="0"/>
              <a:pPr/>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D7C54-EC61-4E6C-AC1F-937EFCA8D5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5B560A3-2116-48A6-9964-D1391B515AFE}" type="datetimeFigureOut">
              <a:rPr lang="en-US" smtClean="0"/>
              <a:pPr/>
              <a:t>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CD7C54-EC61-4E6C-AC1F-937EFCA8D57D}"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B560A3-2116-48A6-9964-D1391B515AFE}" type="datetimeFigureOut">
              <a:rPr lang="en-US" smtClean="0"/>
              <a:pPr/>
              <a:t>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CD7C54-EC61-4E6C-AC1F-937EFCA8D5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560A3-2116-48A6-9964-D1391B515AFE}" type="datetimeFigureOut">
              <a:rPr lang="en-US" smtClean="0"/>
              <a:pPr/>
              <a:t>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CD7C54-EC61-4E6C-AC1F-937EFCA8D5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B560A3-2116-48A6-9964-D1391B515AFE}" type="datetimeFigureOut">
              <a:rPr lang="en-US" smtClean="0"/>
              <a:pPr/>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D7C54-EC61-4E6C-AC1F-937EFCA8D5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85B560A3-2116-48A6-9964-D1391B515AFE}" type="datetimeFigureOut">
              <a:rPr lang="en-US" smtClean="0"/>
              <a:pPr/>
              <a:t>2/4/2022</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93CD7C54-EC61-4E6C-AC1F-937EFCA8D57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85B560A3-2116-48A6-9964-D1391B515AFE}" type="datetimeFigureOut">
              <a:rPr lang="en-US" smtClean="0"/>
              <a:pPr/>
              <a:t>2/4/2022</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93CD7C54-EC61-4E6C-AC1F-937EFCA8D57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488176"/>
          </a:xfrm>
        </p:spPr>
        <p:txBody>
          <a:bodyPr/>
          <a:lstStyle/>
          <a:p>
            <a:r>
              <a:rPr lang="en-US" dirty="0" smtClean="0"/>
              <a:t>Welcome to basics of Git &amp; GitHub</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88640"/>
            <a:ext cx="7772400" cy="914400"/>
          </a:xfrm>
        </p:spPr>
        <p:txBody>
          <a:bodyPr/>
          <a:lstStyle/>
          <a:p>
            <a:r>
              <a:rPr lang="en-US" dirty="0"/>
              <a:t>	  Basic git commands</a:t>
            </a:r>
            <a:endParaRPr lang="en-IN" dirty="0"/>
          </a:p>
        </p:txBody>
      </p:sp>
      <p:sp>
        <p:nvSpPr>
          <p:cNvPr id="3" name="Content Placeholder 2"/>
          <p:cNvSpPr>
            <a:spLocks noGrp="1"/>
          </p:cNvSpPr>
          <p:nvPr>
            <p:ph idx="1"/>
          </p:nvPr>
        </p:nvSpPr>
        <p:spPr>
          <a:xfrm>
            <a:off x="862418" y="1484784"/>
            <a:ext cx="7772400" cy="5256584"/>
          </a:xfrm>
        </p:spPr>
        <p:txBody>
          <a:bodyPr>
            <a:normAutofit fontScale="92500" lnSpcReduction="20000"/>
          </a:bodyPr>
          <a:lstStyle/>
          <a:p>
            <a:r>
              <a:rPr lang="en-US" dirty="0" smtClean="0"/>
              <a:t>git status :- We can able to see whether the files are modified or n0t.</a:t>
            </a:r>
          </a:p>
          <a:p>
            <a:r>
              <a:rPr lang="en-US" dirty="0" smtClean="0"/>
              <a:t>git resotre filename :- If we don’t want to save the changes, we can use this command. This will also helps to restore the file which was deleted physically.</a:t>
            </a:r>
          </a:p>
          <a:p>
            <a:r>
              <a:rPr lang="en-US" dirty="0" smtClean="0"/>
              <a:t>git commit –m “Message” :- By committing, we can able to see what  are the changes done to a file and can even go back to that.</a:t>
            </a:r>
          </a:p>
          <a:p>
            <a:pPr marL="68580" indent="0">
              <a:buNone/>
            </a:pPr>
            <a:r>
              <a:rPr lang="en-US" dirty="0"/>
              <a:t> </a:t>
            </a:r>
            <a:r>
              <a:rPr lang="en-US" dirty="0" smtClean="0"/>
              <a:t>    When ever you make a commit, a new commit</a:t>
            </a:r>
          </a:p>
          <a:p>
            <a:pPr marL="68580" indent="0">
              <a:buNone/>
            </a:pPr>
            <a:r>
              <a:rPr lang="en-US" dirty="0"/>
              <a:t> </a:t>
            </a:r>
            <a:r>
              <a:rPr lang="en-US" dirty="0" smtClean="0"/>
              <a:t>    id will be generated.( SHA-ID)</a:t>
            </a:r>
          </a:p>
          <a:p>
            <a:r>
              <a:rPr lang="en-US" dirty="0" smtClean="0"/>
              <a:t>git log :- is used to display all the commit ids.</a:t>
            </a:r>
          </a:p>
          <a:p>
            <a:pPr marL="68580" indent="0">
              <a:buNone/>
            </a:pPr>
            <a:r>
              <a:rPr lang="en-US" dirty="0"/>
              <a:t> </a:t>
            </a:r>
            <a:r>
              <a:rPr lang="en-US" dirty="0" smtClean="0"/>
              <a:t> </a:t>
            </a:r>
          </a:p>
          <a:p>
            <a:pPr marL="68580" indent="0">
              <a:buNone/>
            </a:pPr>
            <a:endParaRPr lang="en-IN" dirty="0"/>
          </a:p>
        </p:txBody>
      </p:sp>
    </p:spTree>
    <p:extLst>
      <p:ext uri="{BB962C8B-B14F-4D97-AF65-F5344CB8AC3E}">
        <p14:creationId xmlns:p14="http://schemas.microsoft.com/office/powerpoint/2010/main" val="2569975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Basic git commands</a:t>
            </a:r>
            <a:endParaRPr lang="en-IN" dirty="0"/>
          </a:p>
        </p:txBody>
      </p:sp>
      <p:sp>
        <p:nvSpPr>
          <p:cNvPr id="3" name="Content Placeholder 2"/>
          <p:cNvSpPr>
            <a:spLocks noGrp="1"/>
          </p:cNvSpPr>
          <p:nvPr>
            <p:ph idx="1"/>
          </p:nvPr>
        </p:nvSpPr>
        <p:spPr>
          <a:xfrm>
            <a:off x="914400" y="1340768"/>
            <a:ext cx="7772400" cy="4572000"/>
          </a:xfrm>
        </p:spPr>
        <p:txBody>
          <a:bodyPr>
            <a:normAutofit lnSpcReduction="10000"/>
          </a:bodyPr>
          <a:lstStyle/>
          <a:p>
            <a:r>
              <a:rPr lang="en-US" dirty="0" smtClean="0"/>
              <a:t>git checkout –commit id :- This helps to go for the previous commit .</a:t>
            </a:r>
            <a:endParaRPr lang="en-IN" dirty="0" smtClean="0"/>
          </a:p>
          <a:p>
            <a:pPr marL="68580" indent="0">
              <a:buNone/>
            </a:pPr>
            <a:r>
              <a:rPr lang="en-US" dirty="0"/>
              <a:t> </a:t>
            </a:r>
            <a:r>
              <a:rPr lang="en-US" dirty="0" smtClean="0"/>
              <a:t>    The HEAD denotes the present commit.</a:t>
            </a:r>
          </a:p>
          <a:p>
            <a:r>
              <a:rPr lang="en-US" dirty="0" smtClean="0"/>
              <a:t>git checkout master :- This will brings you back to the current commit. (If you were previously in master).</a:t>
            </a:r>
          </a:p>
          <a:p>
            <a:r>
              <a:rPr lang="en-US" dirty="0" smtClean="0"/>
              <a:t>git config –global core.editor nano :- By default, vi is the editor for writing the commit message. We can change any editors we want.</a:t>
            </a:r>
          </a:p>
        </p:txBody>
      </p:sp>
    </p:spTree>
    <p:extLst>
      <p:ext uri="{BB962C8B-B14F-4D97-AF65-F5344CB8AC3E}">
        <p14:creationId xmlns:p14="http://schemas.microsoft.com/office/powerpoint/2010/main" val="1947264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Basic git commands</a:t>
            </a:r>
            <a:endParaRPr lang="en-IN" dirty="0"/>
          </a:p>
        </p:txBody>
      </p:sp>
      <p:sp>
        <p:nvSpPr>
          <p:cNvPr id="3" name="Content Placeholder 2"/>
          <p:cNvSpPr>
            <a:spLocks noGrp="1"/>
          </p:cNvSpPr>
          <p:nvPr>
            <p:ph idx="1"/>
          </p:nvPr>
        </p:nvSpPr>
        <p:spPr/>
        <p:txBody>
          <a:bodyPr/>
          <a:lstStyle/>
          <a:p>
            <a:r>
              <a:rPr lang="en-US" dirty="0" smtClean="0"/>
              <a:t>git diff SHA-ID_A SHA-ID_B :- Used to show the differences between two commits.</a:t>
            </a:r>
          </a:p>
          <a:p>
            <a:r>
              <a:rPr lang="en-US" dirty="0" smtClean="0"/>
              <a:t>git log –oneline :- To display shorter commit ids.</a:t>
            </a:r>
          </a:p>
          <a:p>
            <a:r>
              <a:rPr lang="en-US" dirty="0" smtClean="0"/>
              <a:t>.gitigonre</a:t>
            </a:r>
            <a:r>
              <a:rPr lang="en-US" dirty="0"/>
              <a:t> </a:t>
            </a:r>
            <a:r>
              <a:rPr lang="en-US" dirty="0" smtClean="0"/>
              <a:t>:- Create a file by the name .gitignore and write the file names in it and those files will not be tracked by the git.</a:t>
            </a:r>
          </a:p>
          <a:p>
            <a:r>
              <a:rPr lang="en-US" dirty="0" smtClean="0"/>
              <a:t>git log -5 :- To show only the 5 most recent commits.  	</a:t>
            </a:r>
            <a:endParaRPr lang="en-IN" dirty="0"/>
          </a:p>
        </p:txBody>
      </p:sp>
    </p:spTree>
    <p:extLst>
      <p:ext uri="{BB962C8B-B14F-4D97-AF65-F5344CB8AC3E}">
        <p14:creationId xmlns:p14="http://schemas.microsoft.com/office/powerpoint/2010/main" val="1221758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Basic git commands</a:t>
            </a:r>
            <a:endParaRPr lang="en-IN" dirty="0"/>
          </a:p>
        </p:txBody>
      </p:sp>
      <p:sp>
        <p:nvSpPr>
          <p:cNvPr id="3" name="Content Placeholder 2"/>
          <p:cNvSpPr>
            <a:spLocks noGrp="1"/>
          </p:cNvSpPr>
          <p:nvPr>
            <p:ph idx="1"/>
          </p:nvPr>
        </p:nvSpPr>
        <p:spPr/>
        <p:txBody>
          <a:bodyPr/>
          <a:lstStyle/>
          <a:p>
            <a:r>
              <a:rPr lang="en-US" dirty="0" smtClean="0"/>
              <a:t>git add fileA fileB :- Staging 2 files in a single line.</a:t>
            </a:r>
          </a:p>
          <a:p>
            <a:r>
              <a:rPr lang="en-US" dirty="0" smtClean="0"/>
              <a:t>git add . :- Staging all the files in a folder at a time.</a:t>
            </a:r>
          </a:p>
          <a:p>
            <a:r>
              <a:rPr lang="en-US" dirty="0" smtClean="0"/>
              <a:t>git Tag :- Giving a name to the SHA_ID so that we can easily checkout to that commit using the name.</a:t>
            </a:r>
          </a:p>
          <a:p>
            <a:r>
              <a:rPr lang="en-US" dirty="0" smtClean="0"/>
              <a:t>git branch </a:t>
            </a:r>
            <a:r>
              <a:rPr lang="en-US" dirty="0" smtClean="0"/>
              <a:t>branch</a:t>
            </a:r>
            <a:r>
              <a:rPr lang="en-US" dirty="0" smtClean="0"/>
              <a:t> name :- Creates a branch but, doesn’t gets into it.</a:t>
            </a:r>
            <a:endParaRPr lang="en-IN" dirty="0"/>
          </a:p>
        </p:txBody>
      </p:sp>
    </p:spTree>
    <p:extLst>
      <p:ext uri="{BB962C8B-B14F-4D97-AF65-F5344CB8AC3E}">
        <p14:creationId xmlns:p14="http://schemas.microsoft.com/office/powerpoint/2010/main" val="1456425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Basic git commands</a:t>
            </a:r>
            <a:endParaRPr lang="en-IN" dirty="0"/>
          </a:p>
        </p:txBody>
      </p:sp>
      <p:sp>
        <p:nvSpPr>
          <p:cNvPr id="3" name="Content Placeholder 2"/>
          <p:cNvSpPr>
            <a:spLocks noGrp="1"/>
          </p:cNvSpPr>
          <p:nvPr>
            <p:ph idx="1"/>
          </p:nvPr>
        </p:nvSpPr>
        <p:spPr/>
        <p:txBody>
          <a:bodyPr>
            <a:normAutofit lnSpcReduction="10000"/>
          </a:bodyPr>
          <a:lstStyle/>
          <a:p>
            <a:r>
              <a:rPr lang="en-US" dirty="0" smtClean="0"/>
              <a:t>git branch -d branch name :- Deletes the branch.</a:t>
            </a:r>
          </a:p>
          <a:p>
            <a:r>
              <a:rPr lang="en-US" dirty="0" smtClean="0"/>
              <a:t>git checkout –b branch name :- Creates a branch and gets into it.</a:t>
            </a:r>
          </a:p>
          <a:p>
            <a:r>
              <a:rPr lang="en-US" dirty="0" smtClean="0"/>
              <a:t>git status –s :- Gives short information about the status.</a:t>
            </a:r>
          </a:p>
          <a:p>
            <a:r>
              <a:rPr lang="en-US" dirty="0" smtClean="0"/>
              <a:t>git show SHA_ID :-  Gives extensive information about the particular commit.</a:t>
            </a:r>
          </a:p>
          <a:p>
            <a:r>
              <a:rPr lang="en-US" dirty="0" smtClean="0"/>
              <a:t>git log –p :- Gives extensive information about the commits.</a:t>
            </a:r>
          </a:p>
          <a:p>
            <a:endParaRPr lang="en-IN" dirty="0"/>
          </a:p>
        </p:txBody>
      </p:sp>
    </p:spTree>
    <p:extLst>
      <p:ext uri="{BB962C8B-B14F-4D97-AF65-F5344CB8AC3E}">
        <p14:creationId xmlns:p14="http://schemas.microsoft.com/office/powerpoint/2010/main" val="4244043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Basic git </a:t>
            </a:r>
            <a:r>
              <a:rPr lang="en-US" dirty="0"/>
              <a:t>commands</a:t>
            </a:r>
            <a:endParaRPr lang="en-IN" dirty="0"/>
          </a:p>
        </p:txBody>
      </p:sp>
      <p:sp>
        <p:nvSpPr>
          <p:cNvPr id="3" name="Content Placeholder 2"/>
          <p:cNvSpPr>
            <a:spLocks noGrp="1"/>
          </p:cNvSpPr>
          <p:nvPr>
            <p:ph idx="1"/>
          </p:nvPr>
        </p:nvSpPr>
        <p:spPr/>
        <p:txBody>
          <a:bodyPr/>
          <a:lstStyle/>
          <a:p>
            <a:r>
              <a:rPr lang="en-US" dirty="0" smtClean="0"/>
              <a:t>git log –graph :- Displays your commits in the format of graph.</a:t>
            </a:r>
          </a:p>
          <a:p>
            <a:r>
              <a:rPr lang="en-US" dirty="0"/>
              <a:t>git log –</a:t>
            </a:r>
            <a:r>
              <a:rPr lang="en-US" dirty="0" smtClean="0"/>
              <a:t>graph –oneline :- </a:t>
            </a:r>
            <a:r>
              <a:rPr lang="en-US" dirty="0"/>
              <a:t>Displays your commits in the format of </a:t>
            </a:r>
            <a:r>
              <a:rPr lang="en-US" dirty="0" smtClean="0"/>
              <a:t>graph with minimal information of one line.</a:t>
            </a:r>
          </a:p>
          <a:p>
            <a:r>
              <a:rPr lang="en-US" dirty="0" smtClean="0"/>
              <a:t>git branch :- Displays all local branches.</a:t>
            </a:r>
          </a:p>
          <a:p>
            <a:r>
              <a:rPr lang="en-US" dirty="0" smtClean="0"/>
              <a:t>git branch –r :- Displays remote branches.</a:t>
            </a:r>
          </a:p>
          <a:p>
            <a:r>
              <a:rPr lang="en-US" dirty="0" smtClean="0"/>
              <a:t>git branch –a :- Displays all local and remote branches.</a:t>
            </a:r>
          </a:p>
          <a:p>
            <a:pPr marL="68580" indent="0">
              <a:buNone/>
            </a:pPr>
            <a:endParaRPr lang="en-IN" dirty="0"/>
          </a:p>
        </p:txBody>
      </p:sp>
    </p:spTree>
    <p:extLst>
      <p:ext uri="{BB962C8B-B14F-4D97-AF65-F5344CB8AC3E}">
        <p14:creationId xmlns:p14="http://schemas.microsoft.com/office/powerpoint/2010/main" val="296448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Advanced git commands</a:t>
            </a:r>
            <a:endParaRPr lang="en-IN" dirty="0"/>
          </a:p>
        </p:txBody>
      </p:sp>
      <p:sp>
        <p:nvSpPr>
          <p:cNvPr id="3" name="Content Placeholder 2"/>
          <p:cNvSpPr>
            <a:spLocks noGrp="1"/>
          </p:cNvSpPr>
          <p:nvPr>
            <p:ph idx="1"/>
          </p:nvPr>
        </p:nvSpPr>
        <p:spPr/>
        <p:txBody>
          <a:bodyPr/>
          <a:lstStyle/>
          <a:p>
            <a:r>
              <a:rPr lang="en-US" dirty="0" smtClean="0"/>
              <a:t>git stash :- You are not permitted to checkout to another branch after modifying some changes in the current branch, without committing it. It will display an error message showing that either commit the file or stash it. If you stash it, the changes wont be visible to you, it will have same lines before modifying. But the changes are stored in the stash. [It is like an array].</a:t>
            </a:r>
            <a:r>
              <a:rPr lang="en-IN" dirty="0" smtClean="0"/>
              <a:t> </a:t>
            </a:r>
            <a:endParaRPr lang="en-US" dirty="0" smtClean="0"/>
          </a:p>
        </p:txBody>
      </p:sp>
    </p:spTree>
    <p:extLst>
      <p:ext uri="{BB962C8B-B14F-4D97-AF65-F5344CB8AC3E}">
        <p14:creationId xmlns:p14="http://schemas.microsoft.com/office/powerpoint/2010/main" val="3210024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Advanced git commands</a:t>
            </a:r>
            <a:endParaRPr lang="en-IN" dirty="0"/>
          </a:p>
        </p:txBody>
      </p:sp>
      <p:sp>
        <p:nvSpPr>
          <p:cNvPr id="3" name="Content Placeholder 2"/>
          <p:cNvSpPr>
            <a:spLocks noGrp="1"/>
          </p:cNvSpPr>
          <p:nvPr>
            <p:ph idx="1"/>
          </p:nvPr>
        </p:nvSpPr>
        <p:spPr/>
        <p:txBody>
          <a:bodyPr/>
          <a:lstStyle/>
          <a:p>
            <a:r>
              <a:rPr lang="en-US" dirty="0" smtClean="0"/>
              <a:t>git stash :- Displays the list of stash.</a:t>
            </a:r>
          </a:p>
          <a:p>
            <a:r>
              <a:rPr lang="en-US" dirty="0" smtClean="0"/>
              <a:t>git stash pop :- Restores the modification. [Latest modification, restores first].</a:t>
            </a:r>
          </a:p>
          <a:p>
            <a:r>
              <a:rPr lang="en-US" dirty="0" smtClean="0"/>
              <a:t>git stash list :- Displays all the stashes.</a:t>
            </a:r>
          </a:p>
          <a:p>
            <a:pPr marL="68580" indent="0">
              <a:buNone/>
            </a:pPr>
            <a:r>
              <a:rPr lang="en-US" dirty="0"/>
              <a:t> </a:t>
            </a:r>
            <a:r>
              <a:rPr lang="en-US" dirty="0" smtClean="0"/>
              <a:t>   	The latest stash will be in the 0</a:t>
            </a:r>
            <a:r>
              <a:rPr lang="en-US" baseline="30000" dirty="0" smtClean="0"/>
              <a:t>th</a:t>
            </a:r>
            <a:r>
              <a:rPr lang="en-US" dirty="0" smtClean="0"/>
              <a:t> position of the array.</a:t>
            </a:r>
          </a:p>
          <a:p>
            <a:r>
              <a:rPr lang="en-US" dirty="0" smtClean="0"/>
              <a:t>git stash apply stash@{5} :- It pops a stash which is in 5</a:t>
            </a:r>
            <a:r>
              <a:rPr lang="en-US" baseline="30000" dirty="0" smtClean="0"/>
              <a:t>th</a:t>
            </a:r>
            <a:r>
              <a:rPr lang="en-US" dirty="0" smtClean="0"/>
              <a:t> position. [ Doesn’t remove from stash ]. 	</a:t>
            </a:r>
            <a:endParaRPr lang="en-IN" dirty="0"/>
          </a:p>
        </p:txBody>
      </p:sp>
    </p:spTree>
    <p:extLst>
      <p:ext uri="{BB962C8B-B14F-4D97-AF65-F5344CB8AC3E}">
        <p14:creationId xmlns:p14="http://schemas.microsoft.com/office/powerpoint/2010/main" val="90168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Advanced git commands</a:t>
            </a:r>
            <a:endParaRPr lang="en-IN" dirty="0"/>
          </a:p>
        </p:txBody>
      </p:sp>
      <p:sp>
        <p:nvSpPr>
          <p:cNvPr id="3" name="Content Placeholder 2"/>
          <p:cNvSpPr>
            <a:spLocks noGrp="1"/>
          </p:cNvSpPr>
          <p:nvPr>
            <p:ph idx="1"/>
          </p:nvPr>
        </p:nvSpPr>
        <p:spPr/>
        <p:txBody>
          <a:bodyPr/>
          <a:lstStyle/>
          <a:p>
            <a:r>
              <a:rPr lang="en-US" dirty="0" smtClean="0"/>
              <a:t>git stash pop stash@{5} :- </a:t>
            </a:r>
            <a:r>
              <a:rPr lang="en-US" dirty="0"/>
              <a:t>It pops a stash which is in 5</a:t>
            </a:r>
            <a:r>
              <a:rPr lang="en-US" baseline="30000" dirty="0"/>
              <a:t>th</a:t>
            </a:r>
            <a:r>
              <a:rPr lang="en-US" dirty="0"/>
              <a:t> position. </a:t>
            </a:r>
            <a:r>
              <a:rPr lang="en-US" dirty="0" smtClean="0"/>
              <a:t>[Removes </a:t>
            </a:r>
            <a:r>
              <a:rPr lang="en-US" dirty="0"/>
              <a:t>from </a:t>
            </a:r>
            <a:r>
              <a:rPr lang="en-US" dirty="0" smtClean="0"/>
              <a:t>stash].</a:t>
            </a:r>
          </a:p>
          <a:p>
            <a:r>
              <a:rPr lang="en-US" dirty="0" smtClean="0"/>
              <a:t>git stash clear :- Clears all the stash.</a:t>
            </a:r>
          </a:p>
          <a:p>
            <a:r>
              <a:rPr lang="en-US" dirty="0" smtClean="0"/>
              <a:t>git stash drop stash@{6} :- Deleting a stash.</a:t>
            </a:r>
          </a:p>
          <a:p>
            <a:r>
              <a:rPr lang="en-US" dirty="0" smtClean="0"/>
              <a:t>git stash show stash@{5} :- To see what has changed in a stash.</a:t>
            </a:r>
          </a:p>
          <a:p>
            <a:r>
              <a:rPr lang="en-US" dirty="0" smtClean="0"/>
              <a:t>git stash save “name” :- giving a name to the stash.	 </a:t>
            </a:r>
            <a:r>
              <a:rPr lang="en-US" dirty="0"/>
              <a:t>	</a:t>
            </a:r>
            <a:endParaRPr lang="en-IN" dirty="0"/>
          </a:p>
          <a:p>
            <a:endParaRPr lang="en-IN" dirty="0"/>
          </a:p>
        </p:txBody>
      </p:sp>
    </p:spTree>
    <p:extLst>
      <p:ext uri="{BB962C8B-B14F-4D97-AF65-F5344CB8AC3E}">
        <p14:creationId xmlns:p14="http://schemas.microsoft.com/office/powerpoint/2010/main" val="416948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Advanced git commands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git merge branch1 :- If you merge two branches in merge, we get a new commit id.</a:t>
            </a:r>
          </a:p>
          <a:p>
            <a:r>
              <a:rPr lang="en-US" dirty="0" smtClean="0"/>
              <a:t>Merge has 2 types (3 way merge and fast forward merge).</a:t>
            </a:r>
          </a:p>
          <a:p>
            <a:r>
              <a:rPr lang="en-US" dirty="0" smtClean="0"/>
              <a:t>git rebase branch1 :- If you merge 2 branches in rebase, we wont get a new commit is. It merges 2 branches and deletes 1 branch.	</a:t>
            </a:r>
          </a:p>
          <a:p>
            <a:r>
              <a:rPr lang="en-US" dirty="0" smtClean="0"/>
              <a:t>git Squash :- Saving multiple commits as one commit.</a:t>
            </a:r>
            <a:endParaRPr lang="en-US" dirty="0"/>
          </a:p>
          <a:p>
            <a:pPr marL="68580" indent="0">
              <a:buNone/>
            </a:pPr>
            <a:r>
              <a:rPr lang="en-US" dirty="0" smtClean="0"/>
              <a:t>    	git rebase –i HEAD~3 (combining latest 3 commits).</a:t>
            </a:r>
          </a:p>
        </p:txBody>
      </p:sp>
    </p:spTree>
    <p:extLst>
      <p:ext uri="{BB962C8B-B14F-4D97-AF65-F5344CB8AC3E}">
        <p14:creationId xmlns:p14="http://schemas.microsoft.com/office/powerpoint/2010/main" val="3671489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357166"/>
            <a:ext cx="7772400" cy="914400"/>
          </a:xfrm>
        </p:spPr>
        <p:txBody>
          <a:bodyPr/>
          <a:lstStyle/>
          <a:p>
            <a:r>
              <a:rPr lang="en-US" dirty="0" smtClean="0"/>
              <a:t>   SOURCE CODE MANAGER</a:t>
            </a:r>
            <a:endParaRPr lang="en-US" dirty="0"/>
          </a:p>
        </p:txBody>
      </p:sp>
      <p:sp>
        <p:nvSpPr>
          <p:cNvPr id="4" name="Content Placeholder 3"/>
          <p:cNvSpPr>
            <a:spLocks noGrp="1"/>
          </p:cNvSpPr>
          <p:nvPr>
            <p:ph idx="1"/>
          </p:nvPr>
        </p:nvSpPr>
        <p:spPr>
          <a:xfrm>
            <a:off x="1000100" y="1785926"/>
            <a:ext cx="7772400" cy="4572000"/>
          </a:xfrm>
        </p:spPr>
        <p:txBody>
          <a:bodyPr>
            <a:normAutofit fontScale="92500" lnSpcReduction="20000"/>
          </a:bodyPr>
          <a:lstStyle/>
          <a:p>
            <a:r>
              <a:rPr lang="en-US" sz="3200" dirty="0" smtClean="0"/>
              <a:t>Source code manager (SCM) is used to track modifications to a source code repository. </a:t>
            </a:r>
          </a:p>
          <a:p>
            <a:pPr algn="just"/>
            <a:r>
              <a:rPr lang="en-US" sz="3200" dirty="0" smtClean="0"/>
              <a:t>SCM tracks a running history of changes to a code base and helps resolve conflicts when merging updates from multiple contributors. </a:t>
            </a:r>
          </a:p>
          <a:p>
            <a:r>
              <a:rPr lang="en-US" sz="3200" dirty="0" smtClean="0"/>
              <a:t>SCM is also synonymous with Version control System. </a:t>
            </a:r>
          </a:p>
          <a:p>
            <a:r>
              <a:rPr lang="en-US" sz="3200" dirty="0" smtClean="0"/>
              <a:t>Types of SCM:</a:t>
            </a:r>
          </a:p>
          <a:p>
            <a:pPr algn="just">
              <a:buNone/>
            </a:pPr>
            <a:r>
              <a:rPr lang="en-US" sz="3200" dirty="0" smtClean="0"/>
              <a:t>     1) Centralized SCM</a:t>
            </a:r>
          </a:p>
          <a:p>
            <a:pPr algn="just">
              <a:buNone/>
            </a:pPr>
            <a:r>
              <a:rPr lang="en-US" sz="3200" dirty="0" smtClean="0"/>
              <a:t>     2) Distributed SCM</a:t>
            </a:r>
          </a:p>
          <a:p>
            <a:endParaRPr lang="en-US" sz="3200" dirty="0" smtClean="0"/>
          </a:p>
          <a:p>
            <a:endParaRPr lang="en-US" sz="3200"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Advanced git commands</a:t>
            </a:r>
            <a:endParaRPr lang="en-IN" dirty="0"/>
          </a:p>
        </p:txBody>
      </p:sp>
      <p:sp>
        <p:nvSpPr>
          <p:cNvPr id="3" name="Content Placeholder 2"/>
          <p:cNvSpPr>
            <a:spLocks noGrp="1"/>
          </p:cNvSpPr>
          <p:nvPr>
            <p:ph idx="1"/>
          </p:nvPr>
        </p:nvSpPr>
        <p:spPr>
          <a:xfrm>
            <a:off x="914400" y="1268760"/>
            <a:ext cx="7772400" cy="4572000"/>
          </a:xfrm>
        </p:spPr>
        <p:txBody>
          <a:bodyPr>
            <a:normAutofit fontScale="92500" lnSpcReduction="20000"/>
          </a:bodyPr>
          <a:lstStyle/>
          <a:p>
            <a:r>
              <a:rPr lang="en-US" dirty="0" smtClean="0"/>
              <a:t>git revert commit id :- This command removes the changes made in that commit and generates a new commit id. </a:t>
            </a:r>
          </a:p>
          <a:p>
            <a:r>
              <a:rPr lang="en-US" dirty="0" smtClean="0"/>
              <a:t>git reset :-</a:t>
            </a:r>
          </a:p>
          <a:p>
            <a:pPr marL="68580" indent="0">
              <a:buNone/>
            </a:pPr>
            <a:r>
              <a:rPr lang="en-US" dirty="0"/>
              <a:t>	</a:t>
            </a:r>
            <a:r>
              <a:rPr lang="en-US" dirty="0" smtClean="0"/>
              <a:t>1) git reset –hard commit id :- Resets   	permanently.</a:t>
            </a:r>
          </a:p>
          <a:p>
            <a:pPr marL="68580" indent="0">
              <a:buNone/>
            </a:pPr>
            <a:r>
              <a:rPr lang="en-US" dirty="0" smtClean="0"/>
              <a:t>	2) git reset –soft commit id :- Brings that 	commit to staged state.</a:t>
            </a:r>
          </a:p>
          <a:p>
            <a:pPr marL="68580" indent="0">
              <a:buNone/>
            </a:pPr>
            <a:r>
              <a:rPr lang="en-US" dirty="0"/>
              <a:t>	</a:t>
            </a:r>
            <a:r>
              <a:rPr lang="en-US" dirty="0" smtClean="0"/>
              <a:t>3) git reset –mixed commit id :- Brings that commit to unstaged state.</a:t>
            </a:r>
          </a:p>
          <a:p>
            <a:r>
              <a:rPr lang="en-US" dirty="0" smtClean="0"/>
              <a:t>git branch –merged :- Shows all the merges.</a:t>
            </a:r>
          </a:p>
          <a:p>
            <a:pPr marL="454914" lvl="1" indent="0">
              <a:buNone/>
            </a:pPr>
            <a:endParaRPr lang="en-US" dirty="0" smtClean="0"/>
          </a:p>
          <a:p>
            <a:pPr marL="68580" indent="0">
              <a:buNone/>
            </a:pPr>
            <a:endParaRPr lang="en-US" dirty="0" smtClean="0"/>
          </a:p>
          <a:p>
            <a:pPr marL="68580" indent="0">
              <a:buNone/>
            </a:pPr>
            <a:endParaRPr lang="en-IN" dirty="0"/>
          </a:p>
        </p:txBody>
      </p:sp>
    </p:spTree>
    <p:extLst>
      <p:ext uri="{BB962C8B-B14F-4D97-AF65-F5344CB8AC3E}">
        <p14:creationId xmlns:p14="http://schemas.microsoft.com/office/powerpoint/2010/main" val="3592037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675" y="44624"/>
            <a:ext cx="7772400" cy="914400"/>
          </a:xfrm>
        </p:spPr>
        <p:txBody>
          <a:bodyPr/>
          <a:lstStyle/>
          <a:p>
            <a:r>
              <a:rPr lang="en-US" dirty="0" smtClean="0"/>
              <a:t>git commands with central repository</a:t>
            </a:r>
            <a:endParaRPr lang="en-IN" dirty="0"/>
          </a:p>
        </p:txBody>
      </p:sp>
      <p:sp>
        <p:nvSpPr>
          <p:cNvPr id="3" name="Content Placeholder 2"/>
          <p:cNvSpPr>
            <a:spLocks noGrp="1"/>
          </p:cNvSpPr>
          <p:nvPr>
            <p:ph idx="1"/>
          </p:nvPr>
        </p:nvSpPr>
        <p:spPr>
          <a:xfrm>
            <a:off x="904382" y="1484784"/>
            <a:ext cx="7772400" cy="4572000"/>
          </a:xfrm>
        </p:spPr>
        <p:txBody>
          <a:bodyPr/>
          <a:lstStyle/>
          <a:p>
            <a:r>
              <a:rPr lang="en-US" dirty="0" smtClean="0"/>
              <a:t>git remote add origin </a:t>
            </a:r>
            <a:r>
              <a:rPr lang="en-US" dirty="0" smtClean="0">
                <a:hlinkClick r:id="rId2" action="ppaction://hlinkfile"/>
              </a:rPr>
              <a:t>URL:-</a:t>
            </a:r>
            <a:r>
              <a:rPr lang="en-US" dirty="0" smtClean="0"/>
              <a:t> adding central repo to local repo.</a:t>
            </a:r>
          </a:p>
          <a:p>
            <a:r>
              <a:rPr lang="en-US" dirty="0" smtClean="0"/>
              <a:t>git push origin branch name :- pushing the code from local repo to central repo.</a:t>
            </a:r>
          </a:p>
          <a:p>
            <a:r>
              <a:rPr lang="en-US" dirty="0" smtClean="0"/>
              <a:t>git pull origin branch name :- pulling the code from a particular branch in central repo.</a:t>
            </a:r>
          </a:p>
          <a:p>
            <a:r>
              <a:rPr lang="en-US" dirty="0" smtClean="0"/>
              <a:t>git clone </a:t>
            </a:r>
            <a:r>
              <a:rPr lang="en-US" dirty="0" smtClean="0">
                <a:hlinkClick r:id="rId2" action="ppaction://hlinkfile"/>
              </a:rPr>
              <a:t>URL:-</a:t>
            </a:r>
            <a:r>
              <a:rPr lang="en-US" dirty="0" smtClean="0"/>
              <a:t> pulling the entire central repo.</a:t>
            </a:r>
          </a:p>
          <a:p>
            <a:r>
              <a:rPr lang="en-US" dirty="0" smtClean="0"/>
              <a:t>git fetch </a:t>
            </a:r>
            <a:r>
              <a:rPr lang="en-US" dirty="0" smtClean="0">
                <a:hlinkClick r:id="rId2" action="ppaction://hlinkfile"/>
              </a:rPr>
              <a:t>URL:-</a:t>
            </a:r>
            <a:r>
              <a:rPr lang="en-US" dirty="0" smtClean="0"/>
              <a:t> unlike pulling the actual code, can have the metadata.</a:t>
            </a:r>
          </a:p>
          <a:p>
            <a:endParaRPr lang="en-IN" dirty="0"/>
          </a:p>
        </p:txBody>
      </p:sp>
    </p:spTree>
    <p:extLst>
      <p:ext uri="{BB962C8B-B14F-4D97-AF65-F5344CB8AC3E}">
        <p14:creationId xmlns:p14="http://schemas.microsoft.com/office/powerpoint/2010/main" val="1749959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What is Git and GitHub?</a:t>
            </a:r>
            <a:endParaRPr lang="en-US" dirty="0"/>
          </a:p>
        </p:txBody>
      </p:sp>
      <p:sp>
        <p:nvSpPr>
          <p:cNvPr id="5" name="Content Placeholder 4"/>
          <p:cNvSpPr>
            <a:spLocks noGrp="1"/>
          </p:cNvSpPr>
          <p:nvPr>
            <p:ph idx="1"/>
          </p:nvPr>
        </p:nvSpPr>
        <p:spPr/>
        <p:txBody>
          <a:bodyPr/>
          <a:lstStyle/>
          <a:p>
            <a:r>
              <a:rPr lang="en-US" b="1" dirty="0" smtClean="0"/>
              <a:t>Git:- It </a:t>
            </a:r>
            <a:r>
              <a:rPr lang="en-US" dirty="0" smtClean="0"/>
              <a:t>is a type of version control system (VCS) that makes it easier to track changes to files.</a:t>
            </a:r>
          </a:p>
          <a:p>
            <a:pPr>
              <a:buNone/>
            </a:pPr>
            <a:r>
              <a:rPr lang="en-US" dirty="0" smtClean="0"/>
              <a:t>    Mercurial, AWS CodeCommit, Azure DevOps server etc.. can be replaced with git.</a:t>
            </a:r>
          </a:p>
          <a:p>
            <a:r>
              <a:rPr lang="en-US" dirty="0" smtClean="0"/>
              <a:t>GitHub:- It is a website for hosting projects that use </a:t>
            </a:r>
            <a:r>
              <a:rPr lang="en-US" b="1" dirty="0" smtClean="0"/>
              <a:t>git</a:t>
            </a:r>
            <a:r>
              <a:rPr lang="en-US" dirty="0" smtClean="0"/>
              <a:t>.</a:t>
            </a:r>
          </a:p>
          <a:p>
            <a:pPr>
              <a:buNone/>
            </a:pPr>
            <a:r>
              <a:rPr lang="en-US" dirty="0" smtClean="0"/>
              <a:t>    GitLab, Atlassian, Bitbucket can be replaced with Git Hub.</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Why Git is used?</a:t>
            </a:r>
            <a:endParaRPr lang="en-US" dirty="0"/>
          </a:p>
        </p:txBody>
      </p:sp>
      <p:sp>
        <p:nvSpPr>
          <p:cNvPr id="3" name="Content Placeholder 2"/>
          <p:cNvSpPr>
            <a:spLocks noGrp="1"/>
          </p:cNvSpPr>
          <p:nvPr>
            <p:ph idx="1"/>
          </p:nvPr>
        </p:nvSpPr>
        <p:spPr/>
        <p:txBody>
          <a:bodyPr/>
          <a:lstStyle/>
          <a:p>
            <a:r>
              <a:rPr lang="en-US" dirty="0" smtClean="0"/>
              <a:t>Since  Git is the most commonly used VCS, it can be used for both open source and commercial software developments.</a:t>
            </a:r>
          </a:p>
          <a:p>
            <a:r>
              <a:rPr lang="en-US" dirty="0" smtClean="0"/>
              <a:t>Git let developers see the entire timeline of their changes, decisions, and progression of any project in one place.</a:t>
            </a:r>
          </a:p>
          <a:p>
            <a:r>
              <a:rPr lang="en-US" dirty="0" smtClean="0"/>
              <a:t>As  developers make changes to the project, any earlier version of the project can be recovered at any time.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Why GitHub is used?</a:t>
            </a:r>
            <a:endParaRPr lang="en-US" dirty="0"/>
          </a:p>
        </p:txBody>
      </p:sp>
      <p:sp>
        <p:nvSpPr>
          <p:cNvPr id="3" name="Content Placeholder 2"/>
          <p:cNvSpPr>
            <a:spLocks noGrp="1"/>
          </p:cNvSpPr>
          <p:nvPr>
            <p:ph idx="1"/>
          </p:nvPr>
        </p:nvSpPr>
        <p:spPr/>
        <p:txBody>
          <a:bodyPr/>
          <a:lstStyle/>
          <a:p>
            <a:r>
              <a:rPr lang="en-US" dirty="0" smtClean="0"/>
              <a:t>GitHub hosts Git repositories and provides developers with tools to ship better code through command line features, pull requests, code review etc..</a:t>
            </a:r>
          </a:p>
          <a:p>
            <a:r>
              <a:rPr lang="en-US" dirty="0" smtClean="0"/>
              <a:t>GitHub builds collaboration directly into the development process.</a:t>
            </a:r>
          </a:p>
          <a:p>
            <a:r>
              <a:rPr lang="en-US" dirty="0" smtClean="0"/>
              <a:t>Work is organized into repositories where developers can outline requirements and can set expectations for team members.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When they are used?</a:t>
            </a:r>
            <a:br>
              <a:rPr lang="en-US" dirty="0" smtClean="0"/>
            </a:br>
            <a:endParaRPr lang="en-US" dirty="0"/>
          </a:p>
        </p:txBody>
      </p:sp>
      <p:sp>
        <p:nvSpPr>
          <p:cNvPr id="3" name="Content Placeholder 2"/>
          <p:cNvSpPr>
            <a:spLocks noGrp="1"/>
          </p:cNvSpPr>
          <p:nvPr>
            <p:ph idx="1"/>
          </p:nvPr>
        </p:nvSpPr>
        <p:spPr/>
        <p:txBody>
          <a:bodyPr/>
          <a:lstStyle/>
          <a:p>
            <a:r>
              <a:rPr lang="en-US" dirty="0" smtClean="0"/>
              <a:t>For example, while developing a software if  someone edits a file, </a:t>
            </a:r>
            <a:r>
              <a:rPr lang="en-US" b="1" dirty="0" smtClean="0"/>
              <a:t>git</a:t>
            </a:r>
            <a:r>
              <a:rPr lang="en-US" dirty="0" smtClean="0"/>
              <a:t> can help you determine exactly what has been changed, who changed it, and why. </a:t>
            </a:r>
          </a:p>
          <a:p>
            <a:r>
              <a:rPr lang="en-US" dirty="0" smtClean="0"/>
              <a:t>In the similar fashion the commits made by various developers are recorded in the GitHub and can be used by another coders to see the changes and can give a clear idea about what needs to be done further.</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How they are used?</a:t>
            </a:r>
            <a:endParaRPr lang="en-US" dirty="0"/>
          </a:p>
        </p:txBody>
      </p:sp>
      <p:sp>
        <p:nvSpPr>
          <p:cNvPr id="3" name="Content Placeholder 2"/>
          <p:cNvSpPr>
            <a:spLocks noGrp="1"/>
          </p:cNvSpPr>
          <p:nvPr>
            <p:ph idx="1"/>
          </p:nvPr>
        </p:nvSpPr>
        <p:spPr/>
        <p:txBody>
          <a:bodyPr/>
          <a:lstStyle/>
          <a:p>
            <a:r>
              <a:rPr lang="en-US" dirty="0" smtClean="0"/>
              <a:t>In an easy way like the Git must be installed in the local machines of individual developers and by creating a central repository in the GitHub.</a:t>
            </a:r>
          </a:p>
          <a:p>
            <a:r>
              <a:rPr lang="en-US" dirty="0" smtClean="0"/>
              <a:t>It becomes simpler to observe what are the changes made to a source code by which person and at what time of stage.</a:t>
            </a:r>
          </a:p>
          <a:p>
            <a:r>
              <a:rPr lang="en-US" dirty="0" smtClean="0"/>
              <a:t>Git can be used in both CLI and GUI, where we can integrate the IDEs with GitHub as well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a:t>
            </a:r>
            <a:r>
              <a:rPr lang="en-US" dirty="0"/>
              <a:t> </a:t>
            </a:r>
            <a:r>
              <a:rPr lang="en-US" dirty="0" smtClean="0"/>
              <a:t>Configuration</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After downloading and installing the git in your local system. You need to make some configurations according to your convenience.</a:t>
            </a:r>
          </a:p>
          <a:p>
            <a:r>
              <a:rPr lang="en-US" dirty="0" smtClean="0"/>
              <a:t>git config –global user.name “Username”</a:t>
            </a:r>
            <a:r>
              <a:rPr lang="en-IN" dirty="0" smtClean="0"/>
              <a:t>		(This command registers the username in git that you provide).</a:t>
            </a:r>
          </a:p>
          <a:p>
            <a:r>
              <a:rPr lang="en-US" dirty="0"/>
              <a:t>g</a:t>
            </a:r>
            <a:r>
              <a:rPr lang="en-US" dirty="0" smtClean="0"/>
              <a:t>it config –global user.email “email”</a:t>
            </a:r>
          </a:p>
          <a:p>
            <a:pPr marL="68580" indent="0">
              <a:buNone/>
            </a:pPr>
            <a:r>
              <a:rPr lang="en-US" dirty="0"/>
              <a:t>	</a:t>
            </a:r>
            <a:r>
              <a:rPr lang="en-IN" dirty="0"/>
              <a:t> (This command registers the </a:t>
            </a:r>
            <a:r>
              <a:rPr lang="en-IN" dirty="0" smtClean="0"/>
              <a:t>user’s email </a:t>
            </a:r>
            <a:r>
              <a:rPr lang="en-IN" dirty="0"/>
              <a:t>in </a:t>
            </a:r>
            <a:r>
              <a:rPr lang="en-IN" dirty="0" smtClean="0"/>
              <a:t>git </a:t>
            </a:r>
            <a:r>
              <a:rPr lang="en-IN" dirty="0"/>
              <a:t>that you provide</a:t>
            </a:r>
            <a:r>
              <a:rPr lang="en-IN" dirty="0" smtClean="0"/>
              <a:t>).</a:t>
            </a:r>
          </a:p>
          <a:p>
            <a:r>
              <a:rPr lang="en-US" dirty="0" smtClean="0"/>
              <a:t>git config –list :- This command shows the details of </a:t>
            </a:r>
          </a:p>
          <a:p>
            <a:pPr marL="68580" indent="0">
              <a:buNone/>
            </a:pPr>
            <a:r>
              <a:rPr lang="en-US" dirty="0"/>
              <a:t> </a:t>
            </a:r>
            <a:r>
              <a:rPr lang="en-US" dirty="0" smtClean="0"/>
              <a:t>	the user.</a:t>
            </a:r>
            <a:endParaRPr lang="en-IN" dirty="0" smtClean="0"/>
          </a:p>
          <a:p>
            <a:pPr marL="68580" indent="0">
              <a:buNone/>
            </a:pPr>
            <a:endParaRPr lang="en-US" dirty="0" smtClean="0"/>
          </a:p>
          <a:p>
            <a:pPr marL="68580" indent="0">
              <a:buNone/>
            </a:pPr>
            <a:endParaRPr lang="en-US" dirty="0" smtClean="0"/>
          </a:p>
        </p:txBody>
      </p:sp>
    </p:spTree>
    <p:extLst>
      <p:ext uri="{BB962C8B-B14F-4D97-AF65-F5344CB8AC3E}">
        <p14:creationId xmlns:p14="http://schemas.microsoft.com/office/powerpoint/2010/main" val="2690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8640"/>
            <a:ext cx="7772400" cy="914400"/>
          </a:xfrm>
        </p:spPr>
        <p:txBody>
          <a:bodyPr/>
          <a:lstStyle/>
          <a:p>
            <a:r>
              <a:rPr lang="en-US" dirty="0"/>
              <a:t>	  Basic git commands</a:t>
            </a:r>
            <a:endParaRPr lang="en-IN" dirty="0"/>
          </a:p>
        </p:txBody>
      </p:sp>
      <p:sp>
        <p:nvSpPr>
          <p:cNvPr id="3" name="Content Placeholder 2"/>
          <p:cNvSpPr>
            <a:spLocks noGrp="1"/>
          </p:cNvSpPr>
          <p:nvPr>
            <p:ph idx="1"/>
          </p:nvPr>
        </p:nvSpPr>
        <p:spPr>
          <a:xfrm>
            <a:off x="941222" y="1556792"/>
            <a:ext cx="7772400" cy="4572000"/>
          </a:xfrm>
        </p:spPr>
        <p:txBody>
          <a:bodyPr/>
          <a:lstStyle/>
          <a:p>
            <a:r>
              <a:rPr lang="en-US" dirty="0" smtClean="0"/>
              <a:t>git init :- Initiating the git in local machine, after this (master) is visible and in the folder we can see .git hidden folder which is a metadata holds all the information.</a:t>
            </a:r>
          </a:p>
          <a:p>
            <a:r>
              <a:rPr lang="en-US" dirty="0" smtClean="0"/>
              <a:t>git add filename :- This command is helpful for bringing a file to staged state.</a:t>
            </a:r>
            <a:r>
              <a:rPr lang="en-IN" dirty="0" smtClean="0"/>
              <a:t> (A file can be trackable in git, only if it is in staged state)</a:t>
            </a:r>
          </a:p>
          <a:p>
            <a:r>
              <a:rPr lang="en-US" dirty="0"/>
              <a:t>g</a:t>
            </a:r>
            <a:r>
              <a:rPr lang="en-US" dirty="0" smtClean="0"/>
              <a:t>it rm –cached filename :- To unstage or untrack the staged file.</a:t>
            </a:r>
          </a:p>
        </p:txBody>
      </p:sp>
    </p:spTree>
    <p:extLst>
      <p:ext uri="{BB962C8B-B14F-4D97-AF65-F5344CB8AC3E}">
        <p14:creationId xmlns:p14="http://schemas.microsoft.com/office/powerpoint/2010/main" val="3521859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396</TotalTime>
  <Words>1250</Words>
  <Application>Microsoft Office PowerPoint</Application>
  <PresentationFormat>On-screen Show (4:3)</PresentationFormat>
  <Paragraphs>111</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Calibri</vt:lpstr>
      <vt:lpstr>Consolas</vt:lpstr>
      <vt:lpstr>Corbel</vt:lpstr>
      <vt:lpstr>Wingdings</vt:lpstr>
      <vt:lpstr>Wingdings 2</vt:lpstr>
      <vt:lpstr>Wingdings 3</vt:lpstr>
      <vt:lpstr>Metro</vt:lpstr>
      <vt:lpstr>Welcome to basics of Git &amp; GitHub</vt:lpstr>
      <vt:lpstr>   SOURCE CODE MANAGER</vt:lpstr>
      <vt:lpstr>  What is Git and GitHub?</vt:lpstr>
      <vt:lpstr>      Why Git is used?</vt:lpstr>
      <vt:lpstr>   Why GitHub is used?</vt:lpstr>
      <vt:lpstr>  When they are used? </vt:lpstr>
      <vt:lpstr>    How they are used?</vt:lpstr>
      <vt:lpstr>Git Configuration</vt:lpstr>
      <vt:lpstr>   Basic git commands</vt:lpstr>
      <vt:lpstr>   Basic git commands</vt:lpstr>
      <vt:lpstr>   Basic git commands</vt:lpstr>
      <vt:lpstr>   Basic git commands</vt:lpstr>
      <vt:lpstr>   Basic git commands</vt:lpstr>
      <vt:lpstr>   Basic git commands</vt:lpstr>
      <vt:lpstr>   Basic git commands</vt:lpstr>
      <vt:lpstr> Advanced git commands</vt:lpstr>
      <vt:lpstr> Advanced git commands</vt:lpstr>
      <vt:lpstr> Advanced git commands</vt:lpstr>
      <vt:lpstr> Advanced git commands</vt:lpstr>
      <vt:lpstr> Advanced git commands</vt:lpstr>
      <vt:lpstr>git commands with central repository</vt:lpstr>
      <vt:lpstr>         THANK YOU</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basics of Git &amp; Git Hub</dc:title>
  <dc:creator>917406750250</dc:creator>
  <cp:lastModifiedBy>TYSS</cp:lastModifiedBy>
  <cp:revision>27</cp:revision>
  <dcterms:created xsi:type="dcterms:W3CDTF">2021-12-28T18:30:20Z</dcterms:created>
  <dcterms:modified xsi:type="dcterms:W3CDTF">2022-02-04T11:55:56Z</dcterms:modified>
</cp:coreProperties>
</file>