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6" r:id="rId8"/>
    <p:sldId id="291" r:id="rId9"/>
    <p:sldId id="287" r:id="rId10"/>
    <p:sldId id="288" r:id="rId11"/>
    <p:sldId id="292" r:id="rId12"/>
    <p:sldId id="293" r:id="rId13"/>
    <p:sldId id="28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2B296-A413-42CC-98D6-638DAEDDC68A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06FD94-649D-41DE-B430-10FDDB66A3AA}">
      <dgm:prSet/>
      <dgm:spPr/>
      <dgm:t>
        <a:bodyPr/>
        <a:lstStyle/>
        <a:p>
          <a:r>
            <a:rPr lang="en-US" dirty="0"/>
            <a:t>1. Introduction to NLP and spaCy</a:t>
          </a:r>
        </a:p>
      </dgm:t>
    </dgm:pt>
    <dgm:pt modelId="{BA14F8FD-1070-4A1D-B1CD-58E398AB502C}" type="parTrans" cxnId="{57D05274-6D60-482E-85D1-E1063EB67396}">
      <dgm:prSet/>
      <dgm:spPr/>
      <dgm:t>
        <a:bodyPr/>
        <a:lstStyle/>
        <a:p>
          <a:endParaRPr lang="en-US"/>
        </a:p>
      </dgm:t>
    </dgm:pt>
    <dgm:pt modelId="{DF0FE760-2905-429E-9B3B-90BE90BB71C3}" type="sibTrans" cxnId="{57D05274-6D60-482E-85D1-E1063EB67396}">
      <dgm:prSet/>
      <dgm:spPr/>
      <dgm:t>
        <a:bodyPr/>
        <a:lstStyle/>
        <a:p>
          <a:endParaRPr lang="en-US"/>
        </a:p>
      </dgm:t>
    </dgm:pt>
    <dgm:pt modelId="{41238162-B48A-48E8-B4A2-9821481C5B22}">
      <dgm:prSet/>
      <dgm:spPr/>
      <dgm:t>
        <a:bodyPr/>
        <a:lstStyle/>
        <a:p>
          <a:r>
            <a:rPr lang="en-US" dirty="0"/>
            <a:t>2. spaCy features </a:t>
          </a:r>
        </a:p>
      </dgm:t>
    </dgm:pt>
    <dgm:pt modelId="{FD6B2B02-9D6B-41B9-8D1C-43A0775D092B}" type="parTrans" cxnId="{C9E3E44B-08F2-4645-A590-998E3959C9EC}">
      <dgm:prSet/>
      <dgm:spPr/>
      <dgm:t>
        <a:bodyPr/>
        <a:lstStyle/>
        <a:p>
          <a:endParaRPr lang="en-US"/>
        </a:p>
      </dgm:t>
    </dgm:pt>
    <dgm:pt modelId="{B28C434B-1FC8-4153-BA4D-05F14DE8651D}" type="sibTrans" cxnId="{C9E3E44B-08F2-4645-A590-998E3959C9EC}">
      <dgm:prSet/>
      <dgm:spPr/>
      <dgm:t>
        <a:bodyPr/>
        <a:lstStyle/>
        <a:p>
          <a:endParaRPr lang="en-US"/>
        </a:p>
      </dgm:t>
    </dgm:pt>
    <dgm:pt modelId="{4A1FCC22-97D2-43BD-916E-9FF7601C2970}">
      <dgm:prSet/>
      <dgm:spPr/>
      <dgm:t>
        <a:bodyPr/>
        <a:lstStyle/>
        <a:p>
          <a:r>
            <a:rPr lang="en-US" dirty="0"/>
            <a:t>3. spaCy Pipeline</a:t>
          </a:r>
        </a:p>
      </dgm:t>
    </dgm:pt>
    <dgm:pt modelId="{6EF7529A-8150-48F8-8089-1F81A4F044D2}" type="parTrans" cxnId="{575BD32B-3F11-4ABE-8608-4725B0FA2A69}">
      <dgm:prSet/>
      <dgm:spPr/>
      <dgm:t>
        <a:bodyPr/>
        <a:lstStyle/>
        <a:p>
          <a:endParaRPr lang="en-US"/>
        </a:p>
      </dgm:t>
    </dgm:pt>
    <dgm:pt modelId="{E5C2A448-1A61-4072-B36A-C47746D7AC51}" type="sibTrans" cxnId="{575BD32B-3F11-4ABE-8608-4725B0FA2A69}">
      <dgm:prSet/>
      <dgm:spPr/>
      <dgm:t>
        <a:bodyPr/>
        <a:lstStyle/>
        <a:p>
          <a:endParaRPr lang="en-US"/>
        </a:p>
      </dgm:t>
    </dgm:pt>
    <dgm:pt modelId="{B6A30123-4869-4DE8-889C-AD85C241CD52}">
      <dgm:prSet/>
      <dgm:spPr/>
      <dgm:t>
        <a:bodyPr/>
        <a:lstStyle/>
        <a:p>
          <a:r>
            <a:rPr lang="en-US" dirty="0"/>
            <a:t>4. Applications of spaCy</a:t>
          </a:r>
        </a:p>
      </dgm:t>
    </dgm:pt>
    <dgm:pt modelId="{D5B85E0C-36D0-41FF-83E9-2722A5960AC8}" type="parTrans" cxnId="{CC4EC417-97DC-4E82-B2F7-910FCBD4A6E6}">
      <dgm:prSet/>
      <dgm:spPr/>
      <dgm:t>
        <a:bodyPr/>
        <a:lstStyle/>
        <a:p>
          <a:endParaRPr lang="en-US"/>
        </a:p>
      </dgm:t>
    </dgm:pt>
    <dgm:pt modelId="{0107198B-2433-40A3-A914-ECF1458CE07C}" type="sibTrans" cxnId="{CC4EC417-97DC-4E82-B2F7-910FCBD4A6E6}">
      <dgm:prSet/>
      <dgm:spPr/>
      <dgm:t>
        <a:bodyPr/>
        <a:lstStyle/>
        <a:p>
          <a:endParaRPr lang="en-US"/>
        </a:p>
      </dgm:t>
    </dgm:pt>
    <dgm:pt modelId="{308C9EA0-FE83-4035-9B08-0D49B453C3AA}" type="pres">
      <dgm:prSet presAssocID="{8442B296-A413-42CC-98D6-638DAEDDC68A}" presName="outerComposite" presStyleCnt="0">
        <dgm:presLayoutVars>
          <dgm:chMax val="5"/>
          <dgm:dir/>
          <dgm:resizeHandles val="exact"/>
        </dgm:presLayoutVars>
      </dgm:prSet>
      <dgm:spPr/>
    </dgm:pt>
    <dgm:pt modelId="{6C1BE6A0-F0E6-4BEE-AD2D-81BAF354E931}" type="pres">
      <dgm:prSet presAssocID="{8442B296-A413-42CC-98D6-638DAEDDC68A}" presName="dummyMaxCanvas" presStyleCnt="0">
        <dgm:presLayoutVars/>
      </dgm:prSet>
      <dgm:spPr/>
    </dgm:pt>
    <dgm:pt modelId="{1CA231C9-EB30-4A53-8246-5C853E6059DF}" type="pres">
      <dgm:prSet presAssocID="{8442B296-A413-42CC-98D6-638DAEDDC68A}" presName="FourNodes_1" presStyleLbl="node1" presStyleIdx="0" presStyleCnt="4">
        <dgm:presLayoutVars>
          <dgm:bulletEnabled val="1"/>
        </dgm:presLayoutVars>
      </dgm:prSet>
      <dgm:spPr/>
    </dgm:pt>
    <dgm:pt modelId="{974D1B76-5397-43F8-81DA-358152188C31}" type="pres">
      <dgm:prSet presAssocID="{8442B296-A413-42CC-98D6-638DAEDDC68A}" presName="FourNodes_2" presStyleLbl="node1" presStyleIdx="1" presStyleCnt="4">
        <dgm:presLayoutVars>
          <dgm:bulletEnabled val="1"/>
        </dgm:presLayoutVars>
      </dgm:prSet>
      <dgm:spPr/>
    </dgm:pt>
    <dgm:pt modelId="{EAE9E1CD-820B-448F-A8FA-3C75164C2419}" type="pres">
      <dgm:prSet presAssocID="{8442B296-A413-42CC-98D6-638DAEDDC68A}" presName="FourNodes_3" presStyleLbl="node1" presStyleIdx="2" presStyleCnt="4">
        <dgm:presLayoutVars>
          <dgm:bulletEnabled val="1"/>
        </dgm:presLayoutVars>
      </dgm:prSet>
      <dgm:spPr/>
    </dgm:pt>
    <dgm:pt modelId="{8D76E6AA-3036-400D-A2E2-D28217D9B92B}" type="pres">
      <dgm:prSet presAssocID="{8442B296-A413-42CC-98D6-638DAEDDC68A}" presName="FourNodes_4" presStyleLbl="node1" presStyleIdx="3" presStyleCnt="4">
        <dgm:presLayoutVars>
          <dgm:bulletEnabled val="1"/>
        </dgm:presLayoutVars>
      </dgm:prSet>
      <dgm:spPr/>
    </dgm:pt>
    <dgm:pt modelId="{5BD20949-1965-4815-9C5F-7328AF403605}" type="pres">
      <dgm:prSet presAssocID="{8442B296-A413-42CC-98D6-638DAEDDC68A}" presName="FourConn_1-2" presStyleLbl="fgAccFollowNode1" presStyleIdx="0" presStyleCnt="3">
        <dgm:presLayoutVars>
          <dgm:bulletEnabled val="1"/>
        </dgm:presLayoutVars>
      </dgm:prSet>
      <dgm:spPr/>
    </dgm:pt>
    <dgm:pt modelId="{14742BC3-1704-4DE5-B5F8-700CC0E1D2F7}" type="pres">
      <dgm:prSet presAssocID="{8442B296-A413-42CC-98D6-638DAEDDC68A}" presName="FourConn_2-3" presStyleLbl="fgAccFollowNode1" presStyleIdx="1" presStyleCnt="3">
        <dgm:presLayoutVars>
          <dgm:bulletEnabled val="1"/>
        </dgm:presLayoutVars>
      </dgm:prSet>
      <dgm:spPr/>
    </dgm:pt>
    <dgm:pt modelId="{08092904-E5E9-46B6-B6B9-1BFB70B05AB0}" type="pres">
      <dgm:prSet presAssocID="{8442B296-A413-42CC-98D6-638DAEDDC68A}" presName="FourConn_3-4" presStyleLbl="fgAccFollowNode1" presStyleIdx="2" presStyleCnt="3">
        <dgm:presLayoutVars>
          <dgm:bulletEnabled val="1"/>
        </dgm:presLayoutVars>
      </dgm:prSet>
      <dgm:spPr/>
    </dgm:pt>
    <dgm:pt modelId="{4980DE30-E9C9-4AB2-923D-41ADF30E22A1}" type="pres">
      <dgm:prSet presAssocID="{8442B296-A413-42CC-98D6-638DAEDDC68A}" presName="FourNodes_1_text" presStyleLbl="node1" presStyleIdx="3" presStyleCnt="4">
        <dgm:presLayoutVars>
          <dgm:bulletEnabled val="1"/>
        </dgm:presLayoutVars>
      </dgm:prSet>
      <dgm:spPr/>
    </dgm:pt>
    <dgm:pt modelId="{F48B1C9B-7D5E-4EDE-ADF4-DEBFDCAC6741}" type="pres">
      <dgm:prSet presAssocID="{8442B296-A413-42CC-98D6-638DAEDDC68A}" presName="FourNodes_2_text" presStyleLbl="node1" presStyleIdx="3" presStyleCnt="4">
        <dgm:presLayoutVars>
          <dgm:bulletEnabled val="1"/>
        </dgm:presLayoutVars>
      </dgm:prSet>
      <dgm:spPr/>
    </dgm:pt>
    <dgm:pt modelId="{8DC2A480-888F-4082-9ECC-594E5C59A319}" type="pres">
      <dgm:prSet presAssocID="{8442B296-A413-42CC-98D6-638DAEDDC68A}" presName="FourNodes_3_text" presStyleLbl="node1" presStyleIdx="3" presStyleCnt="4">
        <dgm:presLayoutVars>
          <dgm:bulletEnabled val="1"/>
        </dgm:presLayoutVars>
      </dgm:prSet>
      <dgm:spPr/>
    </dgm:pt>
    <dgm:pt modelId="{70AF41F3-67E7-4A1C-8B6C-E3E6168FAA5F}" type="pres">
      <dgm:prSet presAssocID="{8442B296-A413-42CC-98D6-638DAEDDC68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4BB50A-75C8-4ACE-8865-302D4B5577FF}" type="presOf" srcId="{4A1FCC22-97D2-43BD-916E-9FF7601C2970}" destId="{8DC2A480-888F-4082-9ECC-594E5C59A319}" srcOrd="1" destOrd="0" presId="urn:microsoft.com/office/officeart/2005/8/layout/vProcess5"/>
    <dgm:cxn modelId="{7796380F-5FEF-45B3-9F5E-2A12549ACEE9}" type="presOf" srcId="{B28C434B-1FC8-4153-BA4D-05F14DE8651D}" destId="{14742BC3-1704-4DE5-B5F8-700CC0E1D2F7}" srcOrd="0" destOrd="0" presId="urn:microsoft.com/office/officeart/2005/8/layout/vProcess5"/>
    <dgm:cxn modelId="{CC4EC417-97DC-4E82-B2F7-910FCBD4A6E6}" srcId="{8442B296-A413-42CC-98D6-638DAEDDC68A}" destId="{B6A30123-4869-4DE8-889C-AD85C241CD52}" srcOrd="3" destOrd="0" parTransId="{D5B85E0C-36D0-41FF-83E9-2722A5960AC8}" sibTransId="{0107198B-2433-40A3-A914-ECF1458CE07C}"/>
    <dgm:cxn modelId="{2188121D-BE34-4702-8764-315D9FA49C40}" type="presOf" srcId="{F006FD94-649D-41DE-B430-10FDDB66A3AA}" destId="{1CA231C9-EB30-4A53-8246-5C853E6059DF}" srcOrd="0" destOrd="0" presId="urn:microsoft.com/office/officeart/2005/8/layout/vProcess5"/>
    <dgm:cxn modelId="{9CEFD71D-65F3-462E-A855-CC6F8226417B}" type="presOf" srcId="{4A1FCC22-97D2-43BD-916E-9FF7601C2970}" destId="{EAE9E1CD-820B-448F-A8FA-3C75164C2419}" srcOrd="0" destOrd="0" presId="urn:microsoft.com/office/officeart/2005/8/layout/vProcess5"/>
    <dgm:cxn modelId="{575BD32B-3F11-4ABE-8608-4725B0FA2A69}" srcId="{8442B296-A413-42CC-98D6-638DAEDDC68A}" destId="{4A1FCC22-97D2-43BD-916E-9FF7601C2970}" srcOrd="2" destOrd="0" parTransId="{6EF7529A-8150-48F8-8089-1F81A4F044D2}" sibTransId="{E5C2A448-1A61-4072-B36A-C47746D7AC51}"/>
    <dgm:cxn modelId="{C9E3E44B-08F2-4645-A590-998E3959C9EC}" srcId="{8442B296-A413-42CC-98D6-638DAEDDC68A}" destId="{41238162-B48A-48E8-B4A2-9821481C5B22}" srcOrd="1" destOrd="0" parTransId="{FD6B2B02-9D6B-41B9-8D1C-43A0775D092B}" sibTransId="{B28C434B-1FC8-4153-BA4D-05F14DE8651D}"/>
    <dgm:cxn modelId="{C1949671-707D-4ECF-817B-8B33EFED87F5}" type="presOf" srcId="{B6A30123-4869-4DE8-889C-AD85C241CD52}" destId="{70AF41F3-67E7-4A1C-8B6C-E3E6168FAA5F}" srcOrd="1" destOrd="0" presId="urn:microsoft.com/office/officeart/2005/8/layout/vProcess5"/>
    <dgm:cxn modelId="{57D05274-6D60-482E-85D1-E1063EB67396}" srcId="{8442B296-A413-42CC-98D6-638DAEDDC68A}" destId="{F006FD94-649D-41DE-B430-10FDDB66A3AA}" srcOrd="0" destOrd="0" parTransId="{BA14F8FD-1070-4A1D-B1CD-58E398AB502C}" sibTransId="{DF0FE760-2905-429E-9B3B-90BE90BB71C3}"/>
    <dgm:cxn modelId="{8EF38D56-CC91-4ECA-B3D4-5EEFE9139115}" type="presOf" srcId="{41238162-B48A-48E8-B4A2-9821481C5B22}" destId="{F48B1C9B-7D5E-4EDE-ADF4-DEBFDCAC6741}" srcOrd="1" destOrd="0" presId="urn:microsoft.com/office/officeart/2005/8/layout/vProcess5"/>
    <dgm:cxn modelId="{A149F39B-1BCC-4489-BC5C-1A87D9BCDE22}" type="presOf" srcId="{F006FD94-649D-41DE-B430-10FDDB66A3AA}" destId="{4980DE30-E9C9-4AB2-923D-41ADF30E22A1}" srcOrd="1" destOrd="0" presId="urn:microsoft.com/office/officeart/2005/8/layout/vProcess5"/>
    <dgm:cxn modelId="{486595B3-65E9-4384-8CD9-B2015EFB61DE}" type="presOf" srcId="{B6A30123-4869-4DE8-889C-AD85C241CD52}" destId="{8D76E6AA-3036-400D-A2E2-D28217D9B92B}" srcOrd="0" destOrd="0" presId="urn:microsoft.com/office/officeart/2005/8/layout/vProcess5"/>
    <dgm:cxn modelId="{CC5735CE-9A4E-4DA8-B262-0270A9E0FF49}" type="presOf" srcId="{8442B296-A413-42CC-98D6-638DAEDDC68A}" destId="{308C9EA0-FE83-4035-9B08-0D49B453C3AA}" srcOrd="0" destOrd="0" presId="urn:microsoft.com/office/officeart/2005/8/layout/vProcess5"/>
    <dgm:cxn modelId="{425646DA-0978-4141-9260-0E342F2881F3}" type="presOf" srcId="{DF0FE760-2905-429E-9B3B-90BE90BB71C3}" destId="{5BD20949-1965-4815-9C5F-7328AF403605}" srcOrd="0" destOrd="0" presId="urn:microsoft.com/office/officeart/2005/8/layout/vProcess5"/>
    <dgm:cxn modelId="{3522D9DD-2BEC-4A0E-B0D3-75B8620FE9A5}" type="presOf" srcId="{41238162-B48A-48E8-B4A2-9821481C5B22}" destId="{974D1B76-5397-43F8-81DA-358152188C31}" srcOrd="0" destOrd="0" presId="urn:microsoft.com/office/officeart/2005/8/layout/vProcess5"/>
    <dgm:cxn modelId="{817308F9-0638-45E1-BB2C-CF18AB1369B2}" type="presOf" srcId="{E5C2A448-1A61-4072-B36A-C47746D7AC51}" destId="{08092904-E5E9-46B6-B6B9-1BFB70B05AB0}" srcOrd="0" destOrd="0" presId="urn:microsoft.com/office/officeart/2005/8/layout/vProcess5"/>
    <dgm:cxn modelId="{B1595D8D-E4E4-4481-B021-49123C3FEFEA}" type="presParOf" srcId="{308C9EA0-FE83-4035-9B08-0D49B453C3AA}" destId="{6C1BE6A0-F0E6-4BEE-AD2D-81BAF354E931}" srcOrd="0" destOrd="0" presId="urn:microsoft.com/office/officeart/2005/8/layout/vProcess5"/>
    <dgm:cxn modelId="{FE077957-555B-4C13-B986-E1568C43C7F8}" type="presParOf" srcId="{308C9EA0-FE83-4035-9B08-0D49B453C3AA}" destId="{1CA231C9-EB30-4A53-8246-5C853E6059DF}" srcOrd="1" destOrd="0" presId="urn:microsoft.com/office/officeart/2005/8/layout/vProcess5"/>
    <dgm:cxn modelId="{557EF52B-A948-4998-8F5F-C0F6E182D7B0}" type="presParOf" srcId="{308C9EA0-FE83-4035-9B08-0D49B453C3AA}" destId="{974D1B76-5397-43F8-81DA-358152188C31}" srcOrd="2" destOrd="0" presId="urn:microsoft.com/office/officeart/2005/8/layout/vProcess5"/>
    <dgm:cxn modelId="{8ECEA36C-C5B4-4C6D-9768-639CC868E8D2}" type="presParOf" srcId="{308C9EA0-FE83-4035-9B08-0D49B453C3AA}" destId="{EAE9E1CD-820B-448F-A8FA-3C75164C2419}" srcOrd="3" destOrd="0" presId="urn:microsoft.com/office/officeart/2005/8/layout/vProcess5"/>
    <dgm:cxn modelId="{74F3657F-8594-4084-BE43-CAC42EC02EF2}" type="presParOf" srcId="{308C9EA0-FE83-4035-9B08-0D49B453C3AA}" destId="{8D76E6AA-3036-400D-A2E2-D28217D9B92B}" srcOrd="4" destOrd="0" presId="urn:microsoft.com/office/officeart/2005/8/layout/vProcess5"/>
    <dgm:cxn modelId="{66F85467-238C-4CB1-B190-9D54032140E9}" type="presParOf" srcId="{308C9EA0-FE83-4035-9B08-0D49B453C3AA}" destId="{5BD20949-1965-4815-9C5F-7328AF403605}" srcOrd="5" destOrd="0" presId="urn:microsoft.com/office/officeart/2005/8/layout/vProcess5"/>
    <dgm:cxn modelId="{2D3702F6-E5AF-401E-BD39-68D74918F6A6}" type="presParOf" srcId="{308C9EA0-FE83-4035-9B08-0D49B453C3AA}" destId="{14742BC3-1704-4DE5-B5F8-700CC0E1D2F7}" srcOrd="6" destOrd="0" presId="urn:microsoft.com/office/officeart/2005/8/layout/vProcess5"/>
    <dgm:cxn modelId="{020DAEF5-AA6A-4E2B-842D-31109AE1BACF}" type="presParOf" srcId="{308C9EA0-FE83-4035-9B08-0D49B453C3AA}" destId="{08092904-E5E9-46B6-B6B9-1BFB70B05AB0}" srcOrd="7" destOrd="0" presId="urn:microsoft.com/office/officeart/2005/8/layout/vProcess5"/>
    <dgm:cxn modelId="{C384C6CB-7E4E-438F-B063-F9494FED140B}" type="presParOf" srcId="{308C9EA0-FE83-4035-9B08-0D49B453C3AA}" destId="{4980DE30-E9C9-4AB2-923D-41ADF30E22A1}" srcOrd="8" destOrd="0" presId="urn:microsoft.com/office/officeart/2005/8/layout/vProcess5"/>
    <dgm:cxn modelId="{731F8551-58EE-4F83-8503-668EB0970757}" type="presParOf" srcId="{308C9EA0-FE83-4035-9B08-0D49B453C3AA}" destId="{F48B1C9B-7D5E-4EDE-ADF4-DEBFDCAC6741}" srcOrd="9" destOrd="0" presId="urn:microsoft.com/office/officeart/2005/8/layout/vProcess5"/>
    <dgm:cxn modelId="{C546E0B7-B6A6-4180-8868-5BCA65378E73}" type="presParOf" srcId="{308C9EA0-FE83-4035-9B08-0D49B453C3AA}" destId="{8DC2A480-888F-4082-9ECC-594E5C59A319}" srcOrd="10" destOrd="0" presId="urn:microsoft.com/office/officeart/2005/8/layout/vProcess5"/>
    <dgm:cxn modelId="{C43F26E1-949A-4C70-9E00-F2B7769F65B1}" type="presParOf" srcId="{308C9EA0-FE83-4035-9B08-0D49B453C3AA}" destId="{70AF41F3-67E7-4A1C-8B6C-E3E6168FAA5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31C9-EB30-4A53-8246-5C853E6059DF}">
      <dsp:nvSpPr>
        <dsp:cNvPr id="0" name=""/>
        <dsp:cNvSpPr/>
      </dsp:nvSpPr>
      <dsp:spPr>
        <a:xfrm>
          <a:off x="0" y="0"/>
          <a:ext cx="8972188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1. Introduction to NLP and spaCy</a:t>
          </a:r>
        </a:p>
      </dsp:txBody>
      <dsp:txXfrm>
        <a:off x="28038" y="28038"/>
        <a:ext cx="7858301" cy="901218"/>
      </dsp:txXfrm>
    </dsp:sp>
    <dsp:sp modelId="{974D1B76-5397-43F8-81DA-358152188C31}">
      <dsp:nvSpPr>
        <dsp:cNvPr id="0" name=""/>
        <dsp:cNvSpPr/>
      </dsp:nvSpPr>
      <dsp:spPr>
        <a:xfrm>
          <a:off x="751420" y="1131347"/>
          <a:ext cx="8972188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2. spaCy features </a:t>
          </a:r>
        </a:p>
      </dsp:txBody>
      <dsp:txXfrm>
        <a:off x="779458" y="1159385"/>
        <a:ext cx="7542449" cy="901218"/>
      </dsp:txXfrm>
    </dsp:sp>
    <dsp:sp modelId="{EAE9E1CD-820B-448F-A8FA-3C75164C2419}">
      <dsp:nvSpPr>
        <dsp:cNvPr id="0" name=""/>
        <dsp:cNvSpPr/>
      </dsp:nvSpPr>
      <dsp:spPr>
        <a:xfrm>
          <a:off x="1491626" y="2262695"/>
          <a:ext cx="8972188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3. spaCy Pipeline</a:t>
          </a:r>
        </a:p>
      </dsp:txBody>
      <dsp:txXfrm>
        <a:off x="1519664" y="2290733"/>
        <a:ext cx="7553665" cy="901218"/>
      </dsp:txXfrm>
    </dsp:sp>
    <dsp:sp modelId="{8D76E6AA-3036-400D-A2E2-D28217D9B92B}">
      <dsp:nvSpPr>
        <dsp:cNvPr id="0" name=""/>
        <dsp:cNvSpPr/>
      </dsp:nvSpPr>
      <dsp:spPr>
        <a:xfrm>
          <a:off x="2243046" y="3394043"/>
          <a:ext cx="8972188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4. Applications of spaCy</a:t>
          </a:r>
        </a:p>
      </dsp:txBody>
      <dsp:txXfrm>
        <a:off x="2271084" y="3422081"/>
        <a:ext cx="7542449" cy="901218"/>
      </dsp:txXfrm>
    </dsp:sp>
    <dsp:sp modelId="{5BD20949-1965-4815-9C5F-7328AF403605}">
      <dsp:nvSpPr>
        <dsp:cNvPr id="0" name=""/>
        <dsp:cNvSpPr/>
      </dsp:nvSpPr>
      <dsp:spPr>
        <a:xfrm>
          <a:off x="8349946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89950" y="733200"/>
        <a:ext cx="342233" cy="468236"/>
      </dsp:txXfrm>
    </dsp:sp>
    <dsp:sp modelId="{14742BC3-1704-4DE5-B5F8-700CC0E1D2F7}">
      <dsp:nvSpPr>
        <dsp:cNvPr id="0" name=""/>
        <dsp:cNvSpPr/>
      </dsp:nvSpPr>
      <dsp:spPr>
        <a:xfrm>
          <a:off x="910136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41371" y="1864548"/>
        <a:ext cx="342233" cy="468236"/>
      </dsp:txXfrm>
    </dsp:sp>
    <dsp:sp modelId="{08092904-E5E9-46B6-B6B9-1BFB70B05AB0}">
      <dsp:nvSpPr>
        <dsp:cNvPr id="0" name=""/>
        <dsp:cNvSpPr/>
      </dsp:nvSpPr>
      <dsp:spPr>
        <a:xfrm>
          <a:off x="9841572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981576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672297" cy="1243584"/>
          </a:xfrm>
        </p:spPr>
        <p:txBody>
          <a:bodyPr/>
          <a:lstStyle/>
          <a:p>
            <a:r>
              <a:rPr lang="en-US" dirty="0"/>
              <a:t>NLP – spaCy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- Varnika Milind Mulay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5217-AA82-18BC-082B-51A7C30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77800"/>
            <a:ext cx="11214100" cy="590931"/>
          </a:xfrm>
        </p:spPr>
        <p:txBody>
          <a:bodyPr/>
          <a:lstStyle/>
          <a:p>
            <a:pPr algn="ctr"/>
            <a:r>
              <a:rPr lang="en-IN" sz="3600" dirty="0"/>
              <a:t>Applications of </a:t>
            </a:r>
            <a:r>
              <a:rPr lang="en-IN" sz="3600" dirty="0" err="1"/>
              <a:t>spaCy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5F63B-17FA-7885-C300-4D3896BE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B657B-B911-0BA7-4256-E480A367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24" y="867297"/>
            <a:ext cx="5984351" cy="58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4" name="Text Placeholder 5">
            <a:extLst>
              <a:ext uri="{FF2B5EF4-FFF2-40B4-BE49-F238E27FC236}">
                <a16:creationId xmlns:a16="http://schemas.microsoft.com/office/drawing/2014/main" id="{84AF9984-3A3A-76FE-6365-88D319DD8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347656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Introduction to NLP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09991"/>
            <a:ext cx="6718300" cy="2041840"/>
          </a:xfrm>
        </p:spPr>
        <p:txBody>
          <a:bodyPr/>
          <a:lstStyle/>
          <a:p>
            <a:pPr algn="just"/>
            <a:r>
              <a:rPr lang="en-US" sz="1800" dirty="0"/>
              <a:t>Stands for Natural Language Processing</a:t>
            </a:r>
          </a:p>
          <a:p>
            <a:pPr algn="just"/>
            <a:r>
              <a:rPr lang="en-US" sz="1800" dirty="0"/>
              <a:t>Subfield of artificial intelligence (AI) focused on the interaction between computers and humans through natural language.</a:t>
            </a:r>
          </a:p>
          <a:p>
            <a:pPr algn="just"/>
            <a:r>
              <a:rPr lang="en-US" sz="1800" dirty="0"/>
              <a:t>Enable computers to understand, interpret, and generate human language in a meaningful and useful way.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14 Natural Language Processing Techniques Evolving the NLP Industry">
            <a:extLst>
              <a:ext uri="{FF2B5EF4-FFF2-40B4-BE49-F238E27FC236}">
                <a16:creationId xmlns:a16="http://schemas.microsoft.com/office/drawing/2014/main" id="{5CA38595-50CF-B0D8-B544-6FB600F8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0" y="2824853"/>
            <a:ext cx="6026752" cy="355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LP and text mining: A natural fit for business growth">
            <a:extLst>
              <a:ext uri="{FF2B5EF4-FFF2-40B4-BE49-F238E27FC236}">
                <a16:creationId xmlns:a16="http://schemas.microsoft.com/office/drawing/2014/main" id="{43F6D088-5E21-B5DD-5022-D8555911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" y="3847543"/>
            <a:ext cx="4305113" cy="23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B7ECE-A1EE-5707-DD34-F831DFCC2A6D}"/>
              </a:ext>
            </a:extLst>
          </p:cNvPr>
          <p:cNvSpPr txBox="1"/>
          <p:nvPr/>
        </p:nvSpPr>
        <p:spPr>
          <a:xfrm>
            <a:off x="5938790" y="6388797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https://revolveai.com/natural-language-processing-techniques/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5437C-2556-232A-9AC5-EC25D08D2BBE}"/>
              </a:ext>
            </a:extLst>
          </p:cNvPr>
          <p:cNvSpPr txBox="1"/>
          <p:nvPr/>
        </p:nvSpPr>
        <p:spPr>
          <a:xfrm>
            <a:off x="748362" y="6220504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https://www.sentisum.com/library/nlp-and-text-mining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4A4C-874F-DCF1-D182-CA3A0E2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76610"/>
            <a:ext cx="11214100" cy="780073"/>
          </a:xfrm>
        </p:spPr>
        <p:txBody>
          <a:bodyPr wrap="square" anchor="t">
            <a:normAutofit/>
          </a:bodyPr>
          <a:lstStyle/>
          <a:p>
            <a:r>
              <a:rPr lang="en-IN" sz="3600" dirty="0"/>
              <a:t>Introduction to </a:t>
            </a:r>
            <a:r>
              <a:rPr lang="en-IN" sz="3600" dirty="0" err="1"/>
              <a:t>spaCy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B17C1-E090-EEB8-ED9B-48E1FBA3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10" name="Picture 9" descr="A screen shot of a document&#10;&#10;Description automatically generated">
            <a:extLst>
              <a:ext uri="{FF2B5EF4-FFF2-40B4-BE49-F238E27FC236}">
                <a16:creationId xmlns:a16="http://schemas.microsoft.com/office/drawing/2014/main" id="{E1E9E00C-2E62-EEE9-43AF-A7034D8A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2"/>
          <a:stretch/>
        </p:blipFill>
        <p:spPr>
          <a:xfrm>
            <a:off x="1067052" y="1556718"/>
            <a:ext cx="4516090" cy="435832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85A8-B05A-C565-FB4B-82EC116D0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740634"/>
            <a:ext cx="5184437" cy="4213409"/>
          </a:xfrm>
        </p:spPr>
        <p:txBody>
          <a:bodyPr>
            <a:normAutofit/>
          </a:bodyPr>
          <a:lstStyle/>
          <a:p>
            <a:r>
              <a:rPr lang="en-US" dirty="0"/>
              <a:t>spaCy is a free, open-source library for advanced Natural Language Processing (NLP) in Python written in </a:t>
            </a:r>
            <a:r>
              <a:rPr lang="en-US" dirty="0" err="1"/>
              <a:t>Cython</a:t>
            </a:r>
            <a:r>
              <a:rPr lang="en-US" dirty="0"/>
              <a:t>.</a:t>
            </a:r>
          </a:p>
          <a:p>
            <a:r>
              <a:rPr lang="en-US" dirty="0"/>
              <a:t>Designed to make it easy to build systems for information extraction or general-purpose natural language processing.</a:t>
            </a:r>
          </a:p>
          <a:p>
            <a:r>
              <a:rPr lang="en-US" dirty="0"/>
              <a:t>Designed for production use, with a focus on speed, accuracy, and ease of use. </a:t>
            </a:r>
          </a:p>
          <a:p>
            <a:r>
              <a:rPr lang="en-US" dirty="0"/>
              <a:t>Offers a variety of features and tools that enable developers to build NLP applications for a wide range of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9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2C5A-6AD1-966F-B683-72E63F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67361"/>
            <a:ext cx="11214100" cy="666496"/>
          </a:xfrm>
        </p:spPr>
        <p:txBody>
          <a:bodyPr/>
          <a:lstStyle/>
          <a:p>
            <a:r>
              <a:rPr lang="en-IN" sz="3600" dirty="0"/>
              <a:t>Features of </a:t>
            </a:r>
            <a:r>
              <a:rPr lang="en-IN" sz="3600" dirty="0" err="1"/>
              <a:t>spaCy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F99E0-28B6-76CB-EF80-41A4345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F5BC-49D4-6CB1-AF12-ED14F917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76" y="1133857"/>
            <a:ext cx="6099327" cy="55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B2A1-D658-4376-162B-E8D699AE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IN" dirty="0" err="1"/>
              <a:t>spaCy</a:t>
            </a:r>
            <a:r>
              <a:rPr lang="en-IN" dirty="0"/>
              <a:t>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EA24-ACFC-B700-B694-1BEC2C88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C7D4-313B-C844-5A00-F8AEB055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656" y="1932363"/>
            <a:ext cx="3975234" cy="34441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processing of our text (which is termed as Doc in the spaCy library) is done in various incremental stages. These incremental stages are known as the processing pipeline spaCy.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spaCy pipeline uses the stages to convert the user input text into a machine-understandable Doc object.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3AED-D88E-5817-F558-490999D7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432" y="1626131"/>
            <a:ext cx="4396364" cy="405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FD1B6-4D77-C0E4-D194-23356101C047}"/>
              </a:ext>
            </a:extLst>
          </p:cNvPr>
          <p:cNvSpPr txBox="1"/>
          <p:nvPr/>
        </p:nvSpPr>
        <p:spPr>
          <a:xfrm>
            <a:off x="6422432" y="5744352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https://www.scaler.com/topics/nlp/processing-pipeline-spacy/</a:t>
            </a:r>
          </a:p>
        </p:txBody>
      </p:sp>
    </p:spTree>
    <p:extLst>
      <p:ext uri="{BB962C8B-B14F-4D97-AF65-F5344CB8AC3E}">
        <p14:creationId xmlns:p14="http://schemas.microsoft.com/office/powerpoint/2010/main" val="7558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0177-CA74-533C-65D3-B5A0B15F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1294"/>
            <a:ext cx="11214100" cy="590931"/>
          </a:xfrm>
        </p:spPr>
        <p:txBody>
          <a:bodyPr/>
          <a:lstStyle/>
          <a:p>
            <a:pPr algn="ctr"/>
            <a:r>
              <a:rPr lang="en-IN" sz="3600" dirty="0"/>
              <a:t>Elements of the </a:t>
            </a:r>
            <a:r>
              <a:rPr lang="en-IN" sz="3600" dirty="0" err="1"/>
              <a:t>spaCy</a:t>
            </a:r>
            <a:r>
              <a:rPr lang="en-IN" sz="3600" dirty="0"/>
              <a:t>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E80FD-EB25-59AB-5F02-0500DC3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6A29-E45E-C241-9E99-6D555642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621" y="2396690"/>
            <a:ext cx="11712208" cy="44363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b="1" u="sng" dirty="0"/>
              <a:t>Text</a:t>
            </a:r>
            <a:r>
              <a:rPr lang="en-US" sz="1800" dirty="0"/>
              <a:t>: This is the raw input text that you want to process.</a:t>
            </a:r>
          </a:p>
          <a:p>
            <a:pPr marL="342900" indent="-342900">
              <a:buAutoNum type="arabicPeriod"/>
            </a:pPr>
            <a:r>
              <a:rPr lang="en-US" sz="1800" b="1" u="sng" dirty="0"/>
              <a:t>Nlp</a:t>
            </a:r>
            <a:r>
              <a:rPr lang="en-US" sz="1800" dirty="0"/>
              <a:t>: The nlp object is an instance of a spaCy language model. It orchestrates the entire pipeline, managing the sequence of processing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24B6B23E-A700-BAB0-6D7B-F048755CB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12698" r="5084" b="35023"/>
          <a:stretch/>
        </p:blipFill>
        <p:spPr bwMode="auto">
          <a:xfrm>
            <a:off x="2908767" y="668435"/>
            <a:ext cx="6285565" cy="14356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2A41E-6129-9D58-1117-B0347F2CD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73"/>
          <a:stretch/>
        </p:blipFill>
        <p:spPr>
          <a:xfrm>
            <a:off x="2878701" y="3515625"/>
            <a:ext cx="6974510" cy="325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F85B2E-413A-FB61-A3F6-C969904A7FF7}"/>
              </a:ext>
            </a:extLst>
          </p:cNvPr>
          <p:cNvSpPr txBox="1"/>
          <p:nvPr/>
        </p:nvSpPr>
        <p:spPr>
          <a:xfrm>
            <a:off x="2878701" y="2104080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https://www.scaler.com/topics/nlp/processing-pipeline-spacy/</a:t>
            </a:r>
          </a:p>
        </p:txBody>
      </p:sp>
    </p:spTree>
    <p:extLst>
      <p:ext uri="{BB962C8B-B14F-4D97-AF65-F5344CB8AC3E}">
        <p14:creationId xmlns:p14="http://schemas.microsoft.com/office/powerpoint/2010/main" val="9048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CEEE7-17FE-F13C-59F3-31D0689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1E1E-7AB3-0329-E656-918B18420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613" y="471638"/>
            <a:ext cx="7262715" cy="1379186"/>
          </a:xfrm>
        </p:spPr>
        <p:txBody>
          <a:bodyPr/>
          <a:lstStyle/>
          <a:p>
            <a:pPr marL="342900" indent="-342900">
              <a:buAutoNum type="arabicPeriod" startAt="3"/>
            </a:pPr>
            <a:r>
              <a:rPr lang="en-US" sz="1800" b="1" u="sng" dirty="0"/>
              <a:t>Tokenizer</a:t>
            </a:r>
            <a:r>
              <a:rPr lang="en-US" sz="1800" dirty="0"/>
              <a:t>: The tokenizer is the first component in the pipeline. It splits the raw text into individual tokens (words, punctuation marks, etc.).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DC89-54CB-7F8C-EDBA-33E39C49D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64" y="161590"/>
            <a:ext cx="3626036" cy="4362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CF48C-06D6-E8B8-4130-FF026BF9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2" y="2368328"/>
            <a:ext cx="4349974" cy="4311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9CD23-875F-F242-3DDA-D537E3DC8BE2}"/>
              </a:ext>
            </a:extLst>
          </p:cNvPr>
          <p:cNvSpPr txBox="1"/>
          <p:nvPr/>
        </p:nvSpPr>
        <p:spPr>
          <a:xfrm>
            <a:off x="4997918" y="5186033"/>
            <a:ext cx="645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b="1" u="sng" dirty="0">
                <a:solidFill>
                  <a:schemeClr val="bg1"/>
                </a:solidFill>
              </a:rPr>
              <a:t>Tagger</a:t>
            </a:r>
            <a:r>
              <a:rPr lang="en-US" dirty="0">
                <a:solidFill>
                  <a:schemeClr val="bg1"/>
                </a:solidFill>
              </a:rPr>
              <a:t>: The tagger assigns part-of-speech (POS) tags to each token, indicating its grammatical role (e.g., noun, verb, adjective).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7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B5062-7B8D-FADD-05AA-56DB409C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B715A-C087-22DB-7E90-3F6480ED1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997" y="692502"/>
            <a:ext cx="5905500" cy="958247"/>
          </a:xfrm>
        </p:spPr>
        <p:txBody>
          <a:bodyPr/>
          <a:lstStyle/>
          <a:p>
            <a:pPr marL="342900" indent="-342900">
              <a:buAutoNum type="arabicPeriod" startAt="5"/>
            </a:pPr>
            <a:r>
              <a:rPr lang="en-US" sz="1800" b="1" u="sng" dirty="0"/>
              <a:t>Parser</a:t>
            </a:r>
            <a:r>
              <a:rPr lang="en-US" sz="1800" dirty="0"/>
              <a:t>: The parser analyzes the syntactic structure of the sentence, establishing dependencies between tokens (e.g., subject, object, modifiers).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7EFE79-2F6B-83E8-690D-B8CFA76E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6" y="1909527"/>
            <a:ext cx="5648291" cy="447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E3CF6-93EB-0525-01A1-9782165D71B6}"/>
              </a:ext>
            </a:extLst>
          </p:cNvPr>
          <p:cNvSpPr txBox="1"/>
          <p:nvPr/>
        </p:nvSpPr>
        <p:spPr>
          <a:xfrm>
            <a:off x="6858610" y="2521819"/>
            <a:ext cx="4507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b="1" u="sng" dirty="0">
                <a:solidFill>
                  <a:schemeClr val="bg1"/>
                </a:solidFill>
              </a:rPr>
              <a:t>NER (Named Entity Recognition): </a:t>
            </a:r>
            <a:r>
              <a:rPr lang="en-US" dirty="0">
                <a:solidFill>
                  <a:schemeClr val="bg1"/>
                </a:solidFill>
              </a:rPr>
              <a:t>The NER component identifies named entities in the text, such as names of people, organizations, locations, dates, and monetary amounts.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7"/>
            </a:pPr>
            <a:r>
              <a:rPr lang="en-US" b="1" u="sng" dirty="0">
                <a:solidFill>
                  <a:schemeClr val="bg1"/>
                </a:solidFill>
              </a:rPr>
              <a:t>Doc:</a:t>
            </a:r>
            <a:r>
              <a:rPr lang="en-US" dirty="0">
                <a:solidFill>
                  <a:schemeClr val="bg1"/>
                </a:solidFill>
              </a:rPr>
              <a:t> The output of the pipeline is a Doc object, which contains the processed text and annotations. This object provides access to the tokens, POS tags, dependencies, named entities, and other information.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669D00-2430-C624-B208-9806DB23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96" y="250257"/>
            <a:ext cx="5841492" cy="17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3454</TotalTime>
  <Words>479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NLP – spaCy library</vt:lpstr>
      <vt:lpstr>Contents</vt:lpstr>
      <vt:lpstr>Introduction to NLP </vt:lpstr>
      <vt:lpstr>Introduction to spaCy</vt:lpstr>
      <vt:lpstr>Features of spaCy</vt:lpstr>
      <vt:lpstr>spaCy Pipeline</vt:lpstr>
      <vt:lpstr>Elements of the spaCy pipeline</vt:lpstr>
      <vt:lpstr>PowerPoint Presentation</vt:lpstr>
      <vt:lpstr>PowerPoint Presentation</vt:lpstr>
      <vt:lpstr>Applications of spaCy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Varnika Mulay</dc:creator>
  <cp:lastModifiedBy>Varnika Mulay</cp:lastModifiedBy>
  <cp:revision>16</cp:revision>
  <dcterms:created xsi:type="dcterms:W3CDTF">2024-07-20T03:54:19Z</dcterms:created>
  <dcterms:modified xsi:type="dcterms:W3CDTF">2024-07-22T13:28:51Z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