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2" r:id="rId6"/>
    <p:sldId id="261" r:id="rId7"/>
    <p:sldId id="263" r:id="rId8"/>
    <p:sldId id="258"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85" autoAdjust="0"/>
  </p:normalViewPr>
  <p:slideViewPr>
    <p:cSldViewPr>
      <p:cViewPr varScale="1">
        <p:scale>
          <a:sx n="68" d="100"/>
          <a:sy n="68" d="100"/>
        </p:scale>
        <p:origin x="-1446"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75DC32-66E7-46A3-A835-E0B094E9AA52}"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3BF9567-A177-4AE1-834B-9D396E059A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75DC32-66E7-46A3-A835-E0B094E9AA52}"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F9567-A177-4AE1-834B-9D396E059A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75DC32-66E7-46A3-A835-E0B094E9AA52}"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F9567-A177-4AE1-834B-9D396E059A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75DC32-66E7-46A3-A835-E0B094E9AA52}"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F9567-A177-4AE1-834B-9D396E059A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975DC32-66E7-46A3-A835-E0B094E9AA52}" type="datetimeFigureOut">
              <a:rPr lang="en-US" smtClean="0"/>
              <a:t>6/27/2023</a:t>
            </a:fld>
            <a:endParaRPr lang="en-US"/>
          </a:p>
        </p:txBody>
      </p:sp>
      <p:sp>
        <p:nvSpPr>
          <p:cNvPr id="8" name="Slide Number Placeholder 7"/>
          <p:cNvSpPr>
            <a:spLocks noGrp="1"/>
          </p:cNvSpPr>
          <p:nvPr>
            <p:ph type="sldNum" sz="quarter" idx="11"/>
          </p:nvPr>
        </p:nvSpPr>
        <p:spPr/>
        <p:txBody>
          <a:bodyPr/>
          <a:lstStyle/>
          <a:p>
            <a:fld id="{C3BF9567-A177-4AE1-834B-9D396E059A31}"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75DC32-66E7-46A3-A835-E0B094E9AA52}"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F9567-A177-4AE1-834B-9D396E059A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75DC32-66E7-46A3-A835-E0B094E9AA52}" type="datetimeFigureOut">
              <a:rPr lang="en-US" smtClean="0"/>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BF9567-A177-4AE1-834B-9D396E059A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75DC32-66E7-46A3-A835-E0B094E9AA52}" type="datetimeFigureOut">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BF9567-A177-4AE1-834B-9D396E059A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5DC32-66E7-46A3-A835-E0B094E9AA52}" type="datetimeFigureOut">
              <a:rPr lang="en-US" smtClean="0"/>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BF9567-A177-4AE1-834B-9D396E059A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5DC32-66E7-46A3-A835-E0B094E9AA52}"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F9567-A177-4AE1-834B-9D396E059A3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5DC32-66E7-46A3-A835-E0B094E9AA52}"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3BF9567-A177-4AE1-834B-9D396E059A31}"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975DC32-66E7-46A3-A835-E0B094E9AA52}" type="datetimeFigureOut">
              <a:rPr lang="en-US" smtClean="0"/>
              <a:t>6/27/2023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C3BF9567-A177-4AE1-834B-9D396E059A31}"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57200"/>
            <a:ext cx="7620000" cy="2590800"/>
          </a:xfrm>
          <a:solidFill>
            <a:schemeClr val="accent2">
              <a:lumMod val="20000"/>
              <a:lumOff val="80000"/>
            </a:schemeClr>
          </a:solidFill>
          <a:ln>
            <a:noFill/>
          </a:ln>
        </p:spPr>
        <p:txBody>
          <a:bodyPr/>
          <a:lstStyle/>
          <a:p>
            <a:pPr algn="ctr"/>
            <a:r>
              <a:rPr lang="en-US" sz="4400" dirty="0" smtClean="0"/>
              <a:t>HOTEL BOOKING ANALYSIS</a:t>
            </a:r>
            <a:endParaRPr lang="en-US" sz="4400" dirty="0"/>
          </a:p>
        </p:txBody>
      </p:sp>
      <p:sp>
        <p:nvSpPr>
          <p:cNvPr id="3" name="Subtitle 2"/>
          <p:cNvSpPr>
            <a:spLocks noGrp="1"/>
          </p:cNvSpPr>
          <p:nvPr>
            <p:ph type="subTitle" idx="1"/>
          </p:nvPr>
        </p:nvSpPr>
        <p:spPr>
          <a:xfrm>
            <a:off x="1219200" y="3681412"/>
            <a:ext cx="6858000" cy="1219200"/>
          </a:xfrm>
        </p:spPr>
        <p:txBody>
          <a:bodyPr>
            <a:normAutofit/>
          </a:bodyPr>
          <a:lstStyle/>
          <a:p>
            <a:pPr algn="ctr"/>
            <a:r>
              <a:rPr lang="en-US" sz="2800" dirty="0" smtClean="0"/>
              <a:t>By</a:t>
            </a:r>
          </a:p>
          <a:p>
            <a:pPr algn="ctr"/>
            <a:r>
              <a:rPr lang="en-US" sz="2800" dirty="0" smtClean="0"/>
              <a:t>HARITHA.P.V</a:t>
            </a:r>
            <a:endParaRPr lang="en-US" sz="2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200400"/>
            <a:ext cx="2895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951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1000" y="1371600"/>
            <a:ext cx="3657600" cy="3810000"/>
          </a:xfrm>
        </p:spPr>
      </p:pic>
      <p:sp>
        <p:nvSpPr>
          <p:cNvPr id="5" name="Text Placeholder 4"/>
          <p:cNvSpPr>
            <a:spLocks noGrp="1"/>
          </p:cNvSpPr>
          <p:nvPr>
            <p:ph type="body" sz="quarter" idx="3"/>
          </p:nvPr>
        </p:nvSpPr>
        <p:spPr>
          <a:xfrm>
            <a:off x="5093208" y="533400"/>
            <a:ext cx="3291840" cy="762000"/>
          </a:xfrm>
        </p:spPr>
        <p:txBody>
          <a:bodyPr/>
          <a:lstStyle/>
          <a:p>
            <a:pPr algn="ctr"/>
            <a:r>
              <a:rPr lang="en-US" sz="2400" dirty="0" smtClean="0">
                <a:solidFill>
                  <a:schemeClr val="tx2"/>
                </a:solidFill>
              </a:rPr>
              <a:t>Guest from different countries</a:t>
            </a:r>
            <a:endParaRPr lang="en-US" sz="2400" dirty="0">
              <a:solidFill>
                <a:schemeClr val="tx2"/>
              </a:solidFill>
            </a:endParaRPr>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038600" y="1371600"/>
            <a:ext cx="4953000" cy="3962400"/>
          </a:xfrm>
        </p:spPr>
      </p:pic>
      <p:sp>
        <p:nvSpPr>
          <p:cNvPr id="8" name="Text Placeholder 2"/>
          <p:cNvSpPr>
            <a:spLocks noGrp="1"/>
          </p:cNvSpPr>
          <p:nvPr>
            <p:ph type="body" idx="1"/>
          </p:nvPr>
        </p:nvSpPr>
        <p:spPr>
          <a:xfrm>
            <a:off x="457200" y="304800"/>
            <a:ext cx="3429000" cy="762000"/>
          </a:xfrm>
        </p:spPr>
        <p:txBody>
          <a:bodyPr/>
          <a:lstStyle/>
          <a:p>
            <a:pPr algn="ctr"/>
            <a:r>
              <a:rPr lang="en-US" sz="2800" dirty="0" smtClean="0">
                <a:solidFill>
                  <a:schemeClr val="tx2"/>
                </a:solidFill>
              </a:rPr>
              <a:t>CUSTOMER TYPE</a:t>
            </a:r>
            <a:endParaRPr lang="en-US" sz="2800" dirty="0">
              <a:solidFill>
                <a:schemeClr val="tx2"/>
              </a:solidFill>
            </a:endParaRPr>
          </a:p>
        </p:txBody>
      </p:sp>
      <p:sp>
        <p:nvSpPr>
          <p:cNvPr id="11" name="Rectangle 10"/>
          <p:cNvSpPr/>
          <p:nvPr/>
        </p:nvSpPr>
        <p:spPr>
          <a:xfrm>
            <a:off x="304800" y="5334000"/>
            <a:ext cx="3733800" cy="1200329"/>
          </a:xfrm>
          <a:prstGeom prst="rect">
            <a:avLst/>
          </a:prstGeom>
        </p:spPr>
        <p:txBody>
          <a:bodyPr wrap="square">
            <a:spAutoFit/>
          </a:bodyPr>
          <a:lstStyle/>
          <a:p>
            <a:pPr marL="285750" indent="-285750">
              <a:buFont typeface="Arial" pitchFamily="34" charset="0"/>
              <a:buChar char="•"/>
            </a:pPr>
            <a:r>
              <a:rPr lang="en-US" dirty="0"/>
              <a:t>Transient customer type is more which is 82.4 %. percentage of booking associated by the Group is vey low.</a:t>
            </a:r>
            <a:endParaRPr lang="en-US" dirty="0"/>
          </a:p>
        </p:txBody>
      </p:sp>
      <p:sp>
        <p:nvSpPr>
          <p:cNvPr id="12" name="Rectangle 11"/>
          <p:cNvSpPr/>
          <p:nvPr/>
        </p:nvSpPr>
        <p:spPr>
          <a:xfrm>
            <a:off x="4724400" y="5361187"/>
            <a:ext cx="4191000" cy="923330"/>
          </a:xfrm>
          <a:prstGeom prst="rect">
            <a:avLst/>
          </a:prstGeom>
        </p:spPr>
        <p:txBody>
          <a:bodyPr wrap="square">
            <a:spAutoFit/>
          </a:bodyPr>
          <a:lstStyle/>
          <a:p>
            <a:pPr marL="285750" indent="-285750">
              <a:buFont typeface="Arial" pitchFamily="34" charset="0"/>
              <a:buChar char="•"/>
            </a:pPr>
            <a:r>
              <a:rPr lang="en-US" dirty="0"/>
              <a:t>Most of the guests </a:t>
            </a:r>
            <a:r>
              <a:rPr lang="en-US" dirty="0" smtClean="0"/>
              <a:t>are </a:t>
            </a:r>
            <a:r>
              <a:rPr lang="en-US" dirty="0"/>
              <a:t>from </a:t>
            </a:r>
            <a:r>
              <a:rPr lang="en-US" dirty="0" smtClean="0"/>
              <a:t>Portugal, that is more than </a:t>
            </a:r>
            <a:r>
              <a:rPr lang="en-US" dirty="0"/>
              <a:t>25000 </a:t>
            </a:r>
            <a:r>
              <a:rPr lang="en-US" dirty="0" smtClean="0"/>
              <a:t>guests.</a:t>
            </a:r>
            <a:endParaRPr lang="en-US" dirty="0"/>
          </a:p>
        </p:txBody>
      </p:sp>
    </p:spTree>
    <p:extLst>
      <p:ext uri="{BB962C8B-B14F-4D97-AF65-F5344CB8AC3E}">
        <p14:creationId xmlns:p14="http://schemas.microsoft.com/office/powerpoint/2010/main" val="644666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457200"/>
            <a:ext cx="3291840" cy="838200"/>
          </a:xfrm>
        </p:spPr>
        <p:txBody>
          <a:bodyPr/>
          <a:lstStyle/>
          <a:p>
            <a:pPr algn="ctr"/>
            <a:r>
              <a:rPr lang="en-US" sz="2000" dirty="0" smtClean="0">
                <a:solidFill>
                  <a:schemeClr val="tx2"/>
                </a:solidFill>
              </a:rPr>
              <a:t>MOST PREFERRED ROOM TYPE</a:t>
            </a:r>
            <a:endParaRPr lang="en-US" sz="2000" dirty="0">
              <a:solidFill>
                <a:schemeClr val="tx2"/>
              </a:solidFill>
            </a:endParaRPr>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6200" y="1458518"/>
            <a:ext cx="4495800" cy="3754679"/>
          </a:xfrm>
        </p:spPr>
      </p:pic>
      <p:sp>
        <p:nvSpPr>
          <p:cNvPr id="5" name="Text Placeholder 4"/>
          <p:cNvSpPr>
            <a:spLocks noGrp="1"/>
          </p:cNvSpPr>
          <p:nvPr>
            <p:ph type="body" sz="quarter" idx="3"/>
          </p:nvPr>
        </p:nvSpPr>
        <p:spPr>
          <a:xfrm>
            <a:off x="5257800" y="381000"/>
            <a:ext cx="3291840" cy="838200"/>
          </a:xfrm>
        </p:spPr>
        <p:txBody>
          <a:bodyPr/>
          <a:lstStyle/>
          <a:p>
            <a:pPr algn="ctr"/>
            <a:r>
              <a:rPr lang="en-US" sz="2000" dirty="0" smtClean="0">
                <a:solidFill>
                  <a:schemeClr val="tx2"/>
                </a:solidFill>
              </a:rPr>
              <a:t>HIGHEST BOOKING MONTH</a:t>
            </a:r>
            <a:endParaRPr lang="en-US" sz="2000" dirty="0">
              <a:solidFill>
                <a:schemeClr val="tx2"/>
              </a:solidFill>
            </a:endParaRPr>
          </a:p>
        </p:txBody>
      </p:sp>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800600" y="1447799"/>
            <a:ext cx="3962400" cy="3765397"/>
          </a:xfrm>
        </p:spPr>
      </p:pic>
      <p:sp>
        <p:nvSpPr>
          <p:cNvPr id="9" name="Rectangle 8"/>
          <p:cNvSpPr/>
          <p:nvPr/>
        </p:nvSpPr>
        <p:spPr>
          <a:xfrm>
            <a:off x="304800" y="5533851"/>
            <a:ext cx="3900683" cy="400110"/>
          </a:xfrm>
          <a:prstGeom prst="rect">
            <a:avLst/>
          </a:prstGeom>
        </p:spPr>
        <p:txBody>
          <a:bodyPr wrap="none">
            <a:spAutoFit/>
          </a:bodyPr>
          <a:lstStyle/>
          <a:p>
            <a:pPr marL="285750" indent="-285750">
              <a:buFont typeface="Arial" pitchFamily="34" charset="0"/>
              <a:buChar char="•"/>
            </a:pPr>
            <a:r>
              <a:rPr lang="en-US" sz="2000" dirty="0"/>
              <a:t>Most </a:t>
            </a:r>
            <a:r>
              <a:rPr lang="en-US" sz="2000" dirty="0" smtClean="0"/>
              <a:t>preferred </a:t>
            </a:r>
            <a:r>
              <a:rPr lang="en-US" sz="2000" dirty="0"/>
              <a:t>room type is </a:t>
            </a:r>
            <a:r>
              <a:rPr lang="en-US" sz="2000" dirty="0" smtClean="0"/>
              <a:t>A.</a:t>
            </a:r>
            <a:endParaRPr lang="en-US" sz="2000" dirty="0"/>
          </a:p>
        </p:txBody>
      </p:sp>
      <p:sp>
        <p:nvSpPr>
          <p:cNvPr id="10" name="Rectangle 9"/>
          <p:cNvSpPr/>
          <p:nvPr/>
        </p:nvSpPr>
        <p:spPr>
          <a:xfrm>
            <a:off x="4724400" y="5533851"/>
            <a:ext cx="4277389" cy="400110"/>
          </a:xfrm>
          <a:prstGeom prst="rect">
            <a:avLst/>
          </a:prstGeom>
        </p:spPr>
        <p:txBody>
          <a:bodyPr wrap="none">
            <a:spAutoFit/>
          </a:bodyPr>
          <a:lstStyle/>
          <a:p>
            <a:pPr marL="285750" indent="-285750">
              <a:buFont typeface="Arial" pitchFamily="34" charset="0"/>
              <a:buChar char="•"/>
            </a:pPr>
            <a:r>
              <a:rPr lang="en-US" sz="2000" dirty="0">
                <a:latin typeface="Arial" pitchFamily="34" charset="0"/>
                <a:cs typeface="Arial" pitchFamily="34" charset="0"/>
              </a:rPr>
              <a:t>Highest booking month is </a:t>
            </a:r>
            <a:r>
              <a:rPr lang="en-US" sz="2000" dirty="0" smtClean="0">
                <a:latin typeface="Arial" pitchFamily="34" charset="0"/>
                <a:cs typeface="Arial" pitchFamily="34" charset="0"/>
              </a:rPr>
              <a:t>August.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22560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76200"/>
            <a:ext cx="3962400" cy="1371600"/>
          </a:xfrm>
        </p:spPr>
        <p:txBody>
          <a:bodyPr/>
          <a:lstStyle/>
          <a:p>
            <a:pPr algn="ctr"/>
            <a:r>
              <a:rPr lang="en-US" sz="2400" dirty="0" smtClean="0">
                <a:solidFill>
                  <a:schemeClr val="tx2"/>
                </a:solidFill>
              </a:rPr>
              <a:t>DISTRIBUTION CHANNEL USED FOR BOOKING</a:t>
            </a:r>
            <a:endParaRPr lang="en-US" sz="2400" dirty="0">
              <a:solidFill>
                <a:schemeClr val="tx2"/>
              </a:solidFill>
            </a:endParaRPr>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400" y="1542366"/>
            <a:ext cx="4267200" cy="4419600"/>
          </a:xfrm>
        </p:spPr>
      </p:pic>
      <p:sp>
        <p:nvSpPr>
          <p:cNvPr id="5" name="Text Placeholder 4"/>
          <p:cNvSpPr>
            <a:spLocks noGrp="1"/>
          </p:cNvSpPr>
          <p:nvPr>
            <p:ph type="body" sz="quarter" idx="3"/>
          </p:nvPr>
        </p:nvSpPr>
        <p:spPr>
          <a:xfrm>
            <a:off x="5181600" y="685800"/>
            <a:ext cx="3291840" cy="639762"/>
          </a:xfrm>
        </p:spPr>
        <p:txBody>
          <a:bodyPr/>
          <a:lstStyle/>
          <a:p>
            <a:pPr algn="ctr"/>
            <a:r>
              <a:rPr lang="en-US" sz="2800" dirty="0" smtClean="0">
                <a:solidFill>
                  <a:schemeClr val="tx2"/>
                </a:solidFill>
              </a:rPr>
              <a:t>YEAR WISE BOOKING</a:t>
            </a:r>
            <a:endParaRPr lang="en-US" sz="2800" dirty="0">
              <a:solidFill>
                <a:schemeClr val="tx2"/>
              </a:solidFill>
            </a:endParaRP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24400" y="1524000"/>
            <a:ext cx="4191000" cy="3581400"/>
          </a:xfrm>
        </p:spPr>
      </p:pic>
      <p:sp>
        <p:nvSpPr>
          <p:cNvPr id="9" name="Rectangle 8"/>
          <p:cNvSpPr/>
          <p:nvPr/>
        </p:nvSpPr>
        <p:spPr>
          <a:xfrm>
            <a:off x="351692" y="5943600"/>
            <a:ext cx="4572000" cy="707886"/>
          </a:xfrm>
          <a:prstGeom prst="rect">
            <a:avLst/>
          </a:prstGeom>
        </p:spPr>
        <p:txBody>
          <a:bodyPr>
            <a:spAutoFit/>
          </a:bodyPr>
          <a:lstStyle/>
          <a:p>
            <a:pPr marL="342900" indent="-342900">
              <a:buFont typeface="Arial" pitchFamily="34" charset="0"/>
              <a:buChar char="•"/>
            </a:pPr>
            <a:r>
              <a:rPr lang="en-US" sz="2000" dirty="0">
                <a:cs typeface="Arial" pitchFamily="34" charset="0"/>
              </a:rPr>
              <a:t>Most bookings are made through online TA.</a:t>
            </a:r>
            <a:endParaRPr lang="en-US" sz="2000" dirty="0">
              <a:cs typeface="Arial" pitchFamily="34" charset="0"/>
            </a:endParaRPr>
          </a:p>
        </p:txBody>
      </p:sp>
      <p:sp>
        <p:nvSpPr>
          <p:cNvPr id="10" name="Rectangle 9"/>
          <p:cNvSpPr/>
          <p:nvPr/>
        </p:nvSpPr>
        <p:spPr>
          <a:xfrm>
            <a:off x="5334000" y="5336347"/>
            <a:ext cx="3352800" cy="1323439"/>
          </a:xfrm>
          <a:prstGeom prst="rect">
            <a:avLst/>
          </a:prstGeom>
        </p:spPr>
        <p:txBody>
          <a:bodyPr wrap="square">
            <a:spAutoFit/>
          </a:bodyPr>
          <a:lstStyle/>
          <a:p>
            <a:pPr marL="285750" indent="-285750">
              <a:buFont typeface="Arial" pitchFamily="34" charset="0"/>
              <a:buChar char="•"/>
            </a:pPr>
            <a:r>
              <a:rPr lang="en-US" sz="2000" dirty="0"/>
              <a:t>The booking for city hotel have </a:t>
            </a:r>
            <a:r>
              <a:rPr lang="en-US" sz="2000" dirty="0" smtClean="0"/>
              <a:t>drastically increased </a:t>
            </a:r>
            <a:r>
              <a:rPr lang="en-US" sz="2000" dirty="0"/>
              <a:t>in the year 2016 and </a:t>
            </a:r>
            <a:r>
              <a:rPr lang="en-US" sz="2000" dirty="0" smtClean="0"/>
              <a:t>2017.</a:t>
            </a:r>
            <a:endParaRPr lang="en-US" sz="2000" dirty="0"/>
          </a:p>
        </p:txBody>
      </p:sp>
    </p:spTree>
    <p:extLst>
      <p:ext uri="{BB962C8B-B14F-4D97-AF65-F5344CB8AC3E}">
        <p14:creationId xmlns:p14="http://schemas.microsoft.com/office/powerpoint/2010/main" val="258696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304800"/>
            <a:ext cx="3520440" cy="792162"/>
          </a:xfrm>
        </p:spPr>
        <p:txBody>
          <a:bodyPr/>
          <a:lstStyle/>
          <a:p>
            <a:pPr algn="ctr"/>
            <a:r>
              <a:rPr lang="en-US" sz="2800" dirty="0" smtClean="0">
                <a:solidFill>
                  <a:schemeClr val="tx2"/>
                </a:solidFill>
              </a:rPr>
              <a:t>AVERAGE ADR</a:t>
            </a:r>
            <a:endParaRPr lang="en-US" sz="2800" dirty="0">
              <a:solidFill>
                <a:schemeClr val="tx2"/>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601" y="1295400"/>
            <a:ext cx="4038600" cy="4048873"/>
          </a:xfrm>
        </p:spPr>
      </p:pic>
      <p:sp>
        <p:nvSpPr>
          <p:cNvPr id="5" name="Text Placeholder 4"/>
          <p:cNvSpPr>
            <a:spLocks noGrp="1"/>
          </p:cNvSpPr>
          <p:nvPr>
            <p:ph type="body" sz="quarter" idx="3"/>
          </p:nvPr>
        </p:nvSpPr>
        <p:spPr>
          <a:xfrm>
            <a:off x="5181600" y="304800"/>
            <a:ext cx="3291840" cy="944562"/>
          </a:xfrm>
        </p:spPr>
        <p:txBody>
          <a:bodyPr/>
          <a:lstStyle/>
          <a:p>
            <a:pPr algn="ctr"/>
            <a:r>
              <a:rPr lang="en-US" sz="2800" dirty="0" smtClean="0">
                <a:solidFill>
                  <a:schemeClr val="tx2"/>
                </a:solidFill>
              </a:rPr>
              <a:t>HOTEL WISE REVENUE</a:t>
            </a:r>
            <a:endParaRPr lang="en-US" sz="2800" dirty="0">
              <a:solidFill>
                <a:schemeClr val="tx2"/>
              </a:solidFill>
            </a:endParaRP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00600" y="1371600"/>
            <a:ext cx="3886200" cy="4144760"/>
          </a:xfrm>
        </p:spPr>
      </p:pic>
      <p:sp>
        <p:nvSpPr>
          <p:cNvPr id="9" name="Rectangle 8"/>
          <p:cNvSpPr/>
          <p:nvPr/>
        </p:nvSpPr>
        <p:spPr>
          <a:xfrm>
            <a:off x="457200" y="5410200"/>
            <a:ext cx="4572000" cy="1323439"/>
          </a:xfrm>
          <a:prstGeom prst="rect">
            <a:avLst/>
          </a:prstGeom>
        </p:spPr>
        <p:txBody>
          <a:bodyPr>
            <a:spAutoFit/>
          </a:bodyPr>
          <a:lstStyle/>
          <a:p>
            <a:pPr marL="342900" indent="-342900">
              <a:buFont typeface="Arial" pitchFamily="34" charset="0"/>
              <a:buChar char="•"/>
            </a:pPr>
            <a:r>
              <a:rPr lang="en-US" sz="2000" dirty="0"/>
              <a:t>The average ADR of City hotel is higher than Resort hotel, so the profit and revenue will be higher for city hotel</a:t>
            </a:r>
            <a:r>
              <a:rPr lang="en-US" dirty="0"/>
              <a:t>.</a:t>
            </a:r>
            <a:endParaRPr lang="en-US" dirty="0"/>
          </a:p>
        </p:txBody>
      </p:sp>
      <p:sp>
        <p:nvSpPr>
          <p:cNvPr id="10" name="Rectangle 9"/>
          <p:cNvSpPr/>
          <p:nvPr/>
        </p:nvSpPr>
        <p:spPr>
          <a:xfrm>
            <a:off x="5257800" y="5564087"/>
            <a:ext cx="3124200" cy="1015663"/>
          </a:xfrm>
          <a:prstGeom prst="rect">
            <a:avLst/>
          </a:prstGeom>
        </p:spPr>
        <p:txBody>
          <a:bodyPr wrap="square">
            <a:spAutoFit/>
          </a:bodyPr>
          <a:lstStyle/>
          <a:p>
            <a:pPr marL="342900" indent="-342900">
              <a:buFont typeface="Arial" pitchFamily="34" charset="0"/>
              <a:buChar char="•"/>
            </a:pPr>
            <a:r>
              <a:rPr lang="en-US" sz="2000" dirty="0"/>
              <a:t>Revenue of city hotel is higher than resort hotel.</a:t>
            </a:r>
            <a:endParaRPr lang="en-US" sz="2000" dirty="0"/>
          </a:p>
        </p:txBody>
      </p:sp>
    </p:spTree>
    <p:extLst>
      <p:ext uri="{BB962C8B-B14F-4D97-AF65-F5344CB8AC3E}">
        <p14:creationId xmlns:p14="http://schemas.microsoft.com/office/powerpoint/2010/main" val="48976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28600"/>
            <a:ext cx="3429000" cy="944562"/>
          </a:xfrm>
        </p:spPr>
        <p:txBody>
          <a:bodyPr/>
          <a:lstStyle/>
          <a:p>
            <a:pPr algn="ctr"/>
            <a:r>
              <a:rPr lang="en-US" sz="2800" dirty="0" smtClean="0">
                <a:solidFill>
                  <a:schemeClr val="tx2"/>
                </a:solidFill>
              </a:rPr>
              <a:t>BUSIEST HOTEL</a:t>
            </a:r>
            <a:endParaRPr lang="en-US" sz="2800" dirty="0">
              <a:solidFill>
                <a:schemeClr val="tx2"/>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2400" y="1219200"/>
            <a:ext cx="4343400" cy="4495799"/>
          </a:xfrm>
        </p:spPr>
      </p:pic>
      <p:sp>
        <p:nvSpPr>
          <p:cNvPr id="5" name="Text Placeholder 4"/>
          <p:cNvSpPr>
            <a:spLocks noGrp="1"/>
          </p:cNvSpPr>
          <p:nvPr>
            <p:ph type="body" sz="quarter" idx="3"/>
          </p:nvPr>
        </p:nvSpPr>
        <p:spPr>
          <a:xfrm>
            <a:off x="4876800" y="228600"/>
            <a:ext cx="3596640" cy="944562"/>
          </a:xfrm>
        </p:spPr>
        <p:txBody>
          <a:bodyPr/>
          <a:lstStyle/>
          <a:p>
            <a:pPr algn="ctr"/>
            <a:r>
              <a:rPr lang="en-US" sz="2800" dirty="0" smtClean="0">
                <a:solidFill>
                  <a:schemeClr val="tx2"/>
                </a:solidFill>
              </a:rPr>
              <a:t>GUEST CATEGORY</a:t>
            </a:r>
            <a:endParaRPr lang="en-US" sz="2800" dirty="0">
              <a:solidFill>
                <a:schemeClr val="tx2"/>
              </a:solidFill>
            </a:endParaRP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72000" y="1219201"/>
            <a:ext cx="4191000" cy="4114800"/>
          </a:xfrm>
        </p:spPr>
      </p:pic>
      <p:sp>
        <p:nvSpPr>
          <p:cNvPr id="9" name="Rectangle 8"/>
          <p:cNvSpPr/>
          <p:nvPr/>
        </p:nvSpPr>
        <p:spPr>
          <a:xfrm>
            <a:off x="4876800" y="5257800"/>
            <a:ext cx="4038600" cy="1477328"/>
          </a:xfrm>
          <a:prstGeom prst="rect">
            <a:avLst/>
          </a:prstGeom>
        </p:spPr>
        <p:txBody>
          <a:bodyPr wrap="square">
            <a:spAutoFit/>
          </a:bodyPr>
          <a:lstStyle/>
          <a:p>
            <a:pPr marL="285750" indent="-285750">
              <a:buFont typeface="Arial" pitchFamily="34" charset="0"/>
              <a:buChar char="•"/>
            </a:pPr>
            <a:r>
              <a:rPr lang="en-US" dirty="0"/>
              <a:t>Most </a:t>
            </a:r>
            <a:r>
              <a:rPr lang="en-US" dirty="0" smtClean="0"/>
              <a:t>of the bookings are done by couples. Customers </a:t>
            </a:r>
            <a:r>
              <a:rPr lang="en-US" dirty="0"/>
              <a:t>prefer city hotels over resorts for family </a:t>
            </a:r>
            <a:r>
              <a:rPr lang="en-US" dirty="0" smtClean="0"/>
              <a:t>bookings. </a:t>
            </a:r>
            <a:r>
              <a:rPr lang="en-US" dirty="0"/>
              <a:t>C</a:t>
            </a:r>
            <a:r>
              <a:rPr lang="en-US" dirty="0" smtClean="0"/>
              <a:t>ity </a:t>
            </a:r>
            <a:r>
              <a:rPr lang="en-US" dirty="0"/>
              <a:t>hotel is preferred when booking for a single person.</a:t>
            </a:r>
            <a:endParaRPr lang="en-US" dirty="0"/>
          </a:p>
        </p:txBody>
      </p:sp>
      <p:sp>
        <p:nvSpPr>
          <p:cNvPr id="10" name="Rectangle 9"/>
          <p:cNvSpPr/>
          <p:nvPr/>
        </p:nvSpPr>
        <p:spPr>
          <a:xfrm>
            <a:off x="457200" y="5811798"/>
            <a:ext cx="4153701" cy="369332"/>
          </a:xfrm>
          <a:prstGeom prst="rect">
            <a:avLst/>
          </a:prstGeom>
        </p:spPr>
        <p:txBody>
          <a:bodyPr wrap="none">
            <a:spAutoFit/>
          </a:bodyPr>
          <a:lstStyle/>
          <a:p>
            <a:pPr marL="285750" indent="-285750">
              <a:buFont typeface="Arial" pitchFamily="34" charset="0"/>
              <a:buChar char="•"/>
            </a:pPr>
            <a:r>
              <a:rPr lang="en-US" dirty="0"/>
              <a:t>City hotel is busier than resort hotel.</a:t>
            </a:r>
          </a:p>
        </p:txBody>
      </p:sp>
    </p:spTree>
    <p:extLst>
      <p:ext uri="{BB962C8B-B14F-4D97-AF65-F5344CB8AC3E}">
        <p14:creationId xmlns:p14="http://schemas.microsoft.com/office/powerpoint/2010/main" val="1931296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457200"/>
            <a:ext cx="8001000" cy="639762"/>
          </a:xfrm>
        </p:spPr>
        <p:txBody>
          <a:bodyPr/>
          <a:lstStyle/>
          <a:p>
            <a:pPr algn="ctr"/>
            <a:r>
              <a:rPr lang="en-US" sz="2400" dirty="0" smtClean="0">
                <a:solidFill>
                  <a:schemeClr val="tx2"/>
                </a:solidFill>
              </a:rPr>
              <a:t>DISTRIBUTION CHANNEL WITH MOST CANCELLATION OF BOOKING</a:t>
            </a:r>
            <a:endParaRPr lang="en-US" sz="2400" dirty="0">
              <a:solidFill>
                <a:schemeClr val="tx2"/>
              </a:solidFill>
            </a:endParaRPr>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33400" y="1143000"/>
            <a:ext cx="7391400" cy="4191000"/>
          </a:xfrm>
        </p:spPr>
      </p:pic>
      <p:sp>
        <p:nvSpPr>
          <p:cNvPr id="10" name="Rectangle 9"/>
          <p:cNvSpPr/>
          <p:nvPr/>
        </p:nvSpPr>
        <p:spPr>
          <a:xfrm>
            <a:off x="685800" y="5562600"/>
            <a:ext cx="7924800" cy="923330"/>
          </a:xfrm>
          <a:prstGeom prst="rect">
            <a:avLst/>
          </a:prstGeom>
        </p:spPr>
        <p:txBody>
          <a:bodyPr wrap="square">
            <a:spAutoFit/>
          </a:bodyPr>
          <a:lstStyle/>
          <a:p>
            <a:pPr marL="285750" indent="-285750">
              <a:buFont typeface="Arial" pitchFamily="34" charset="0"/>
              <a:buChar char="•"/>
            </a:pPr>
            <a:r>
              <a:rPr lang="en-US" dirty="0"/>
              <a:t>The majority of canceled bookings were made through the TA/TO distribution channel. Bookings made through the Direct, Corporate, and GDS distribution channels are extremely unlikely to be cancelled.</a:t>
            </a:r>
            <a:endParaRPr lang="en-US" dirty="0"/>
          </a:p>
        </p:txBody>
      </p:sp>
    </p:spTree>
    <p:extLst>
      <p:ext uri="{BB962C8B-B14F-4D97-AF65-F5344CB8AC3E}">
        <p14:creationId xmlns:p14="http://schemas.microsoft.com/office/powerpoint/2010/main" val="2808447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914082"/>
          </a:xfrm>
        </p:spPr>
        <p:txBody>
          <a:bodyPr>
            <a:normAutofit/>
          </a:bodyPr>
          <a:lstStyle/>
          <a:p>
            <a:pPr algn="ctr"/>
            <a:r>
              <a:rPr lang="en-US" sz="2800" dirty="0" smtClean="0"/>
              <a:t>CORRELATION OF COLUMN</a:t>
            </a:r>
            <a:endParaRPr lang="en-US" sz="2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143000"/>
            <a:ext cx="8305799" cy="4602163"/>
          </a:xfrm>
        </p:spPr>
      </p:pic>
      <p:sp>
        <p:nvSpPr>
          <p:cNvPr id="5" name="Rectangle 4"/>
          <p:cNvSpPr/>
          <p:nvPr/>
        </p:nvSpPr>
        <p:spPr>
          <a:xfrm>
            <a:off x="487680" y="5791200"/>
            <a:ext cx="8077200" cy="646331"/>
          </a:xfrm>
          <a:prstGeom prst="rect">
            <a:avLst/>
          </a:prstGeom>
        </p:spPr>
        <p:txBody>
          <a:bodyPr wrap="square">
            <a:spAutoFit/>
          </a:bodyPr>
          <a:lstStyle/>
          <a:p>
            <a:pPr marL="285750" indent="-285750">
              <a:buFont typeface="Arial" pitchFamily="34" charset="0"/>
              <a:buChar char="•"/>
            </a:pPr>
            <a:r>
              <a:rPr lang="en-US" dirty="0"/>
              <a:t>Highest </a:t>
            </a:r>
            <a:r>
              <a:rPr lang="en-US" dirty="0" smtClean="0"/>
              <a:t>correlation </a:t>
            </a:r>
            <a:r>
              <a:rPr lang="en-US" dirty="0"/>
              <a:t>value between axis is 39% positive &amp; lowest </a:t>
            </a:r>
            <a:r>
              <a:rPr lang="en-US" dirty="0" smtClean="0"/>
              <a:t>correlation </a:t>
            </a:r>
            <a:r>
              <a:rPr lang="en-US" dirty="0"/>
              <a:t>value between the axis is -9% negative.</a:t>
            </a:r>
            <a:endParaRPr lang="en-US" dirty="0"/>
          </a:p>
        </p:txBody>
      </p:sp>
    </p:spTree>
    <p:extLst>
      <p:ext uri="{BB962C8B-B14F-4D97-AF65-F5344CB8AC3E}">
        <p14:creationId xmlns:p14="http://schemas.microsoft.com/office/powerpoint/2010/main" val="1807033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609600"/>
          </a:xfrm>
        </p:spPr>
        <p:txBody>
          <a:bodyPr>
            <a:normAutofit/>
          </a:bodyPr>
          <a:lstStyle/>
          <a:p>
            <a:pPr algn="ctr"/>
            <a:r>
              <a:rPr lang="en-US" sz="2400" dirty="0" smtClean="0"/>
              <a:t>SOLUTION TO BUSINESS OBJECTIVE</a:t>
            </a:r>
            <a:endParaRPr lang="en-US" sz="2400" dirty="0"/>
          </a:p>
        </p:txBody>
      </p:sp>
      <p:sp>
        <p:nvSpPr>
          <p:cNvPr id="3" name="Content Placeholder 2"/>
          <p:cNvSpPr>
            <a:spLocks noGrp="1"/>
          </p:cNvSpPr>
          <p:nvPr>
            <p:ph idx="1"/>
          </p:nvPr>
        </p:nvSpPr>
        <p:spPr>
          <a:xfrm>
            <a:off x="457200" y="533400"/>
            <a:ext cx="8077200" cy="5943600"/>
          </a:xfrm>
        </p:spPr>
        <p:txBody>
          <a:bodyPr>
            <a:noAutofit/>
          </a:bodyPr>
          <a:lstStyle/>
          <a:p>
            <a:pPr marL="342900" indent="-342900">
              <a:buFont typeface="Arial" pitchFamily="34" charset="0"/>
              <a:buChar char="•"/>
            </a:pPr>
            <a:r>
              <a:rPr lang="en-US" sz="1700" b="0" dirty="0"/>
              <a:t>T</a:t>
            </a:r>
            <a:r>
              <a:rPr lang="en-US" sz="1700" b="0" dirty="0" smtClean="0"/>
              <a:t>he </a:t>
            </a:r>
            <a:r>
              <a:rPr lang="en-US" sz="1700" b="0" dirty="0"/>
              <a:t>city hotel has more bookings than </a:t>
            </a:r>
            <a:r>
              <a:rPr lang="en-US" sz="1700" b="0" dirty="0" smtClean="0"/>
              <a:t>the resort hotel. </a:t>
            </a:r>
            <a:r>
              <a:rPr lang="en-US" sz="1700" b="0" dirty="0"/>
              <a:t>Offer packages and promotions to promote bookings for the resort hotel</a:t>
            </a:r>
          </a:p>
          <a:p>
            <a:pPr marL="342900" indent="-342900">
              <a:buFont typeface="Arial" pitchFamily="34" charset="0"/>
              <a:buChar char="•"/>
            </a:pPr>
            <a:r>
              <a:rPr lang="en-US" sz="1700" b="0" dirty="0"/>
              <a:t>Most of the bookings are made through the online platform. Hotels can cut costs by eliminating market segments </a:t>
            </a:r>
            <a:r>
              <a:rPr lang="en-US" sz="1700" b="0" dirty="0" smtClean="0"/>
              <a:t>as the </a:t>
            </a:r>
            <a:r>
              <a:rPr lang="en-US" sz="1700" b="0" dirty="0"/>
              <a:t>bookings </a:t>
            </a:r>
            <a:r>
              <a:rPr lang="en-US" sz="1700" b="0" dirty="0" smtClean="0"/>
              <a:t>are </a:t>
            </a:r>
            <a:r>
              <a:rPr lang="en-US" sz="1700" b="0" dirty="0"/>
              <a:t>very </a:t>
            </a:r>
            <a:r>
              <a:rPr lang="en-US" sz="1700" b="0" dirty="0" smtClean="0"/>
              <a:t>low in it.</a:t>
            </a:r>
            <a:endParaRPr lang="en-US" sz="1700" b="0" dirty="0"/>
          </a:p>
          <a:p>
            <a:pPr marL="342900" indent="-342900">
              <a:buFont typeface="Arial" pitchFamily="34" charset="0"/>
              <a:buChar char="•"/>
            </a:pPr>
            <a:r>
              <a:rPr lang="en-US" sz="1700" b="0" dirty="0"/>
              <a:t>Because most bookings made through TA/TO distribution </a:t>
            </a:r>
            <a:r>
              <a:rPr lang="en-US" sz="1700" b="0" dirty="0" smtClean="0"/>
              <a:t> </a:t>
            </a:r>
            <a:r>
              <a:rPr lang="en-US" sz="1700" b="0" dirty="0"/>
              <a:t>followed by corporate distribution, hotels should invest in both </a:t>
            </a:r>
            <a:r>
              <a:rPr lang="en-US" sz="1700" b="0" dirty="0" smtClean="0"/>
              <a:t>these </a:t>
            </a:r>
            <a:r>
              <a:rPr lang="en-US" sz="1700" b="0" dirty="0"/>
              <a:t>channels. The GDS distribution channel can be eliminated </a:t>
            </a:r>
            <a:r>
              <a:rPr lang="en-US" sz="1700" b="0" dirty="0" smtClean="0"/>
              <a:t> </a:t>
            </a:r>
            <a:r>
              <a:rPr lang="en-US" sz="1700" b="0" dirty="0"/>
              <a:t>because bookings made through it </a:t>
            </a:r>
            <a:r>
              <a:rPr lang="en-US" sz="1700" b="0" dirty="0" smtClean="0"/>
              <a:t>is extremely </a:t>
            </a:r>
            <a:r>
              <a:rPr lang="en-US" sz="1700" b="0" dirty="0"/>
              <a:t>low.</a:t>
            </a:r>
          </a:p>
          <a:p>
            <a:pPr marL="342900" indent="-342900">
              <a:buFont typeface="Arial" pitchFamily="34" charset="0"/>
              <a:buChar char="•"/>
            </a:pPr>
            <a:r>
              <a:rPr lang="en-US" sz="1700" b="0" dirty="0"/>
              <a:t>Very few customers (3.86%) visited again. So hotels can increase repeat bookings by offering the right repeat booking incentives, understanding the motivations behind repeat bookings, marketing to your guests, past </a:t>
            </a:r>
            <a:r>
              <a:rPr lang="en-US" sz="1700" b="0" dirty="0" smtClean="0"/>
              <a:t>interests and </a:t>
            </a:r>
            <a:r>
              <a:rPr lang="en-US" sz="1700" b="0" dirty="0"/>
              <a:t>assessing past bookings to identify priority guests.</a:t>
            </a:r>
          </a:p>
          <a:p>
            <a:pPr marL="342900" indent="-342900">
              <a:buFont typeface="Arial" pitchFamily="34" charset="0"/>
              <a:buChar char="•"/>
            </a:pPr>
            <a:r>
              <a:rPr lang="en-US" sz="1700" b="0" dirty="0" smtClean="0"/>
              <a:t>Rooms </a:t>
            </a:r>
            <a:r>
              <a:rPr lang="en-US" sz="1700" b="0" dirty="0"/>
              <a:t>A and D are the most popular with customers, </a:t>
            </a:r>
            <a:r>
              <a:rPr lang="en-US" sz="1700" b="0" dirty="0" smtClean="0"/>
              <a:t>so the </a:t>
            </a:r>
            <a:r>
              <a:rPr lang="en-US" sz="1700" b="0" dirty="0"/>
              <a:t>hotel should </a:t>
            </a:r>
            <a:r>
              <a:rPr lang="en-US" sz="1700" b="0" dirty="0" smtClean="0"/>
              <a:t>always maintain </a:t>
            </a:r>
            <a:r>
              <a:rPr lang="en-US" sz="1700" b="0" dirty="0"/>
              <a:t>their quality. </a:t>
            </a:r>
            <a:r>
              <a:rPr lang="en-US" sz="1700" b="0" dirty="0" smtClean="0"/>
              <a:t>To promote </a:t>
            </a:r>
            <a:r>
              <a:rPr lang="en-US" sz="1700" b="0" dirty="0"/>
              <a:t>rooms E, F, and G </a:t>
            </a:r>
            <a:r>
              <a:rPr lang="en-US" sz="1700" b="0" dirty="0" smtClean="0"/>
              <a:t>they can offer discounts. As </a:t>
            </a:r>
            <a:r>
              <a:rPr lang="en-US" sz="1700" b="0" dirty="0"/>
              <a:t>customers do not prefer to book room types B, C, H, and L, the hotel </a:t>
            </a:r>
            <a:r>
              <a:rPr lang="en-US" sz="1700" b="0" dirty="0" smtClean="0"/>
              <a:t>can either </a:t>
            </a:r>
            <a:r>
              <a:rPr lang="en-US" sz="1700" b="0" dirty="0"/>
              <a:t>eliminate </a:t>
            </a:r>
            <a:r>
              <a:rPr lang="en-US" sz="1700" b="0" dirty="0" smtClean="0"/>
              <a:t>them or lower </a:t>
            </a:r>
            <a:r>
              <a:rPr lang="en-US" sz="1700" b="0" dirty="0"/>
              <a:t>the cost of these rooms.</a:t>
            </a:r>
          </a:p>
          <a:p>
            <a:pPr marL="342900" indent="-342900">
              <a:buFont typeface="Arial" pitchFamily="34" charset="0"/>
              <a:buChar char="•"/>
            </a:pPr>
            <a:r>
              <a:rPr lang="en-US" sz="1700" b="0" dirty="0"/>
              <a:t>Almost 25% of customers cancelled their </a:t>
            </a:r>
            <a:r>
              <a:rPr lang="en-US" sz="1700" b="0" dirty="0" smtClean="0"/>
              <a:t>bookings so to reduce it </a:t>
            </a:r>
            <a:r>
              <a:rPr lang="en-US" sz="1700" b="0" dirty="0"/>
              <a:t>h</a:t>
            </a:r>
            <a:r>
              <a:rPr lang="en-US" sz="1700" b="0" dirty="0" smtClean="0"/>
              <a:t>otel </a:t>
            </a:r>
            <a:r>
              <a:rPr lang="en-US" sz="1700" b="0" dirty="0"/>
              <a:t>should implement a cancellation </a:t>
            </a:r>
            <a:r>
              <a:rPr lang="en-US" sz="1700" b="0" dirty="0" smtClean="0"/>
              <a:t>policy.</a:t>
            </a:r>
            <a:endParaRPr lang="en-US" sz="1700" b="0" dirty="0"/>
          </a:p>
          <a:p>
            <a:pPr marL="342900" indent="-342900">
              <a:buFont typeface="Arial" pitchFamily="34" charset="0"/>
              <a:buChar char="•"/>
            </a:pPr>
            <a:r>
              <a:rPr lang="en-US" sz="1700" b="0" dirty="0"/>
              <a:t>People typically book rooms for two people, so encourage family and group bookings. You can maximize revenue by promoting it with a discounted offer for group bookings.</a:t>
            </a:r>
          </a:p>
          <a:p>
            <a:pPr marL="342900" indent="-342900">
              <a:buFont typeface="Arial" pitchFamily="34" charset="0"/>
              <a:buChar char="•"/>
            </a:pPr>
            <a:endParaRPr lang="en-US" sz="1400" dirty="0"/>
          </a:p>
        </p:txBody>
      </p:sp>
    </p:spTree>
    <p:extLst>
      <p:ext uri="{BB962C8B-B14F-4D97-AF65-F5344CB8AC3E}">
        <p14:creationId xmlns:p14="http://schemas.microsoft.com/office/powerpoint/2010/main" val="4089460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96200" cy="1142682"/>
          </a:xfrm>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pPr marL="342900" indent="-342900">
              <a:buFont typeface="Arial" pitchFamily="34" charset="0"/>
              <a:buChar char="•"/>
            </a:pPr>
            <a:r>
              <a:rPr lang="en-US" b="0" dirty="0"/>
              <a:t>City Hotel seems to be more preferred among travellers and it also generates more revenue &amp; profit.</a:t>
            </a:r>
          </a:p>
          <a:p>
            <a:pPr marL="342900" indent="-342900">
              <a:buFont typeface="Arial" pitchFamily="34" charset="0"/>
              <a:buChar char="•"/>
            </a:pPr>
            <a:r>
              <a:rPr lang="en-US" b="0" dirty="0"/>
              <a:t>Most number of bookings are made in July and August as compared rest of the months.</a:t>
            </a:r>
          </a:p>
          <a:p>
            <a:pPr marL="342900" indent="-342900">
              <a:buFont typeface="Arial" pitchFamily="34" charset="0"/>
              <a:buChar char="•"/>
            </a:pPr>
            <a:r>
              <a:rPr lang="en-US" b="0" dirty="0"/>
              <a:t>Room Type A is the most preferred room type among travellers.</a:t>
            </a:r>
          </a:p>
          <a:p>
            <a:pPr marL="342900" indent="-342900">
              <a:buFont typeface="Arial" pitchFamily="34" charset="0"/>
              <a:buChar char="•"/>
            </a:pPr>
            <a:r>
              <a:rPr lang="en-US" b="0" dirty="0"/>
              <a:t>Most number of bookings are made from Portugal &amp; Great Britain.</a:t>
            </a:r>
          </a:p>
          <a:p>
            <a:pPr marL="342900" indent="-342900">
              <a:buFont typeface="Arial" pitchFamily="34" charset="0"/>
              <a:buChar char="•"/>
            </a:pPr>
            <a:r>
              <a:rPr lang="en-US" b="0" dirty="0"/>
              <a:t>Most used </a:t>
            </a:r>
            <a:r>
              <a:rPr lang="en-US" b="0" dirty="0" smtClean="0"/>
              <a:t>distribution </a:t>
            </a:r>
            <a:r>
              <a:rPr lang="en-US" b="0" dirty="0"/>
              <a:t>channel is online TA</a:t>
            </a:r>
            <a:r>
              <a:rPr lang="en-US" b="0" dirty="0" smtClean="0"/>
              <a:t>. Bookings </a:t>
            </a:r>
            <a:r>
              <a:rPr lang="en-US" b="0" dirty="0"/>
              <a:t>made through the Direct, Corporate, and GDS distribution channels are extremely unlikely to be cancelled.</a:t>
            </a:r>
          </a:p>
          <a:p>
            <a:pPr marL="342900" indent="-342900">
              <a:buFont typeface="Arial" pitchFamily="34" charset="0"/>
              <a:buChar char="•"/>
            </a:pPr>
            <a:r>
              <a:rPr lang="en-US" b="0" dirty="0"/>
              <a:t>City Hotel retains more number of guests.</a:t>
            </a:r>
          </a:p>
          <a:p>
            <a:pPr marL="342900" indent="-342900">
              <a:buFont typeface="Arial" pitchFamily="34" charset="0"/>
              <a:buChar char="•"/>
            </a:pPr>
            <a:r>
              <a:rPr lang="en-US" b="0" dirty="0"/>
              <a:t>Around one-fourth of the total bookings gets cancelled.</a:t>
            </a:r>
          </a:p>
          <a:p>
            <a:pPr marL="342900" indent="-342900">
              <a:buFont typeface="Arial" pitchFamily="34" charset="0"/>
              <a:buChar char="•"/>
            </a:pPr>
            <a:r>
              <a:rPr lang="en-US" b="0" dirty="0"/>
              <a:t>Booking in city hotel increased drastically and is the busiest hotel compared to resort hotel.</a:t>
            </a:r>
          </a:p>
          <a:p>
            <a:endParaRPr lang="en-US" dirty="0"/>
          </a:p>
        </p:txBody>
      </p:sp>
    </p:spTree>
    <p:extLst>
      <p:ext uri="{BB962C8B-B14F-4D97-AF65-F5344CB8AC3E}">
        <p14:creationId xmlns:p14="http://schemas.microsoft.com/office/powerpoint/2010/main" val="188859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1000" cy="1371600"/>
          </a:xfrm>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b="0" dirty="0" smtClean="0">
                <a:latin typeface="Arial" pitchFamily="34" charset="0"/>
                <a:cs typeface="Arial" pitchFamily="34" charset="0"/>
              </a:rPr>
              <a:t>The data set of hotel booking analysis contains booking information of  a City hotel and a Resort hotel from the year 2015-2017.</a:t>
            </a:r>
          </a:p>
          <a:p>
            <a:pPr marL="342900" indent="-342900">
              <a:buFont typeface="Arial" pitchFamily="34" charset="0"/>
              <a:buChar char="•"/>
            </a:pPr>
            <a:r>
              <a:rPr lang="en-US" b="0" dirty="0" smtClean="0">
                <a:latin typeface="Arial" pitchFamily="34" charset="0"/>
                <a:cs typeface="Arial" pitchFamily="34" charset="0"/>
              </a:rPr>
              <a:t>It</a:t>
            </a:r>
            <a:r>
              <a:rPr lang="en-US" b="0" dirty="0">
                <a:latin typeface="Arial" pitchFamily="34" charset="0"/>
                <a:cs typeface="Arial" pitchFamily="34" charset="0"/>
              </a:rPr>
              <a:t> includes information such as when the booking was made, length of stay, the number of adults, children</a:t>
            </a:r>
            <a:r>
              <a:rPr lang="en-US" b="0" dirty="0" smtClean="0">
                <a:latin typeface="Arial" pitchFamily="34" charset="0"/>
                <a:cs typeface="Arial" pitchFamily="34" charset="0"/>
              </a:rPr>
              <a:t>, </a:t>
            </a:r>
            <a:r>
              <a:rPr lang="en-US" b="0" dirty="0">
                <a:latin typeface="Arial" pitchFamily="34" charset="0"/>
                <a:cs typeface="Arial" pitchFamily="34" charset="0"/>
              </a:rPr>
              <a:t>number of available parking </a:t>
            </a:r>
            <a:r>
              <a:rPr lang="en-US" b="0" dirty="0" smtClean="0">
                <a:latin typeface="Arial" pitchFamily="34" charset="0"/>
                <a:cs typeface="Arial" pitchFamily="34" charset="0"/>
              </a:rPr>
              <a:t>spaces, cancellation, reservation, room type and further more.</a:t>
            </a:r>
          </a:p>
          <a:p>
            <a:pPr marL="342900" indent="-342900">
              <a:buFont typeface="Arial" pitchFamily="34" charset="0"/>
              <a:buChar char="•"/>
            </a:pPr>
            <a:r>
              <a:rPr lang="en-US" b="0" dirty="0" smtClean="0">
                <a:latin typeface="Arial" pitchFamily="34" charset="0"/>
                <a:cs typeface="Arial" pitchFamily="34" charset="0"/>
              </a:rPr>
              <a:t>The main objective behind the project is to explore and analyze data to discover important factors that govern the booking and also to give an insight to hotel management on how to improve the business and performance.</a:t>
            </a:r>
            <a:endParaRPr lang="en-US" dirty="0">
              <a:latin typeface="Arial" pitchFamily="34" charset="0"/>
              <a:cs typeface="Arial" pitchFamily="34" charset="0"/>
            </a:endParaRPr>
          </a:p>
        </p:txBody>
      </p:sp>
    </p:spTree>
    <p:extLst>
      <p:ext uri="{BB962C8B-B14F-4D97-AF65-F5344CB8AC3E}">
        <p14:creationId xmlns:p14="http://schemas.microsoft.com/office/powerpoint/2010/main" val="655498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3" name="Content Placeholder 2"/>
          <p:cNvSpPr>
            <a:spLocks noGrp="1"/>
          </p:cNvSpPr>
          <p:nvPr>
            <p:ph idx="1"/>
          </p:nvPr>
        </p:nvSpPr>
        <p:spPr/>
        <p:txBody>
          <a:bodyPr/>
          <a:lstStyle/>
          <a:p>
            <a:r>
              <a:rPr lang="en-US" dirty="0" smtClean="0"/>
              <a:t>Dividing our workflow into 3 steps:</a:t>
            </a:r>
            <a:endParaRPr lang="en-US" dirty="0"/>
          </a:p>
        </p:txBody>
      </p:sp>
      <p:sp>
        <p:nvSpPr>
          <p:cNvPr id="7" name="Pentagon 6"/>
          <p:cNvSpPr/>
          <p:nvPr/>
        </p:nvSpPr>
        <p:spPr>
          <a:xfrm>
            <a:off x="381000" y="2819400"/>
            <a:ext cx="2819400" cy="1524000"/>
          </a:xfrm>
          <a:prstGeom prst="homePlat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Black" pitchFamily="34" charset="0"/>
              </a:rPr>
              <a:t>DATA COLLECTION AND UNDERSTANDING</a:t>
            </a:r>
            <a:r>
              <a:rPr lang="en-US" dirty="0"/>
              <a:t>,</a:t>
            </a:r>
            <a:endParaRPr lang="en-US" dirty="0"/>
          </a:p>
        </p:txBody>
      </p:sp>
      <p:sp>
        <p:nvSpPr>
          <p:cNvPr id="8" name="Pentagon 7"/>
          <p:cNvSpPr/>
          <p:nvPr/>
        </p:nvSpPr>
        <p:spPr>
          <a:xfrm>
            <a:off x="3276600" y="2819400"/>
            <a:ext cx="2819400" cy="1524000"/>
          </a:xfrm>
          <a:prstGeom prst="homePlat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latin typeface="+mj-lt"/>
              </a:rPr>
              <a:t>DATA CLEANING AND MANIPULATION</a:t>
            </a:r>
            <a:endParaRPr lang="en-US" b="1" dirty="0">
              <a:solidFill>
                <a:schemeClr val="tx2"/>
              </a:solidFill>
              <a:latin typeface="+mj-lt"/>
            </a:endParaRPr>
          </a:p>
        </p:txBody>
      </p:sp>
      <p:sp>
        <p:nvSpPr>
          <p:cNvPr id="9" name="Pentagon 8"/>
          <p:cNvSpPr/>
          <p:nvPr/>
        </p:nvSpPr>
        <p:spPr>
          <a:xfrm>
            <a:off x="6248400" y="2819400"/>
            <a:ext cx="2667000" cy="1524000"/>
          </a:xfrm>
          <a:prstGeom prst="homePlat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latin typeface="+mj-lt"/>
              </a:rPr>
              <a:t>EXPLORATORY DATA  ANALYSIS</a:t>
            </a:r>
          </a:p>
          <a:p>
            <a:pPr algn="ctr"/>
            <a:r>
              <a:rPr lang="en-US" dirty="0" smtClean="0">
                <a:solidFill>
                  <a:schemeClr val="tx2"/>
                </a:solidFill>
                <a:latin typeface="+mj-lt"/>
              </a:rPr>
              <a:t>(EDA)</a:t>
            </a:r>
            <a:endParaRPr lang="en-US" dirty="0">
              <a:solidFill>
                <a:schemeClr val="tx2"/>
              </a:solidFill>
              <a:latin typeface="+mj-lt"/>
            </a:endParaRPr>
          </a:p>
        </p:txBody>
      </p:sp>
    </p:spTree>
    <p:extLst>
      <p:ext uri="{BB962C8B-B14F-4D97-AF65-F5344CB8AC3E}">
        <p14:creationId xmlns:p14="http://schemas.microsoft.com/office/powerpoint/2010/main" val="1306523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924800" cy="990600"/>
          </a:xfrm>
        </p:spPr>
        <p:txBody>
          <a:bodyPr>
            <a:normAutofit/>
          </a:bodyPr>
          <a:lstStyle/>
          <a:p>
            <a:pPr algn="ctr"/>
            <a:r>
              <a:rPr lang="en-US" sz="2800" dirty="0" smtClean="0"/>
              <a:t>DATA COLLECTION AND UNDERSTANDING</a:t>
            </a:r>
            <a:endParaRPr lang="en-US" sz="2800" dirty="0"/>
          </a:p>
        </p:txBody>
      </p:sp>
      <p:sp>
        <p:nvSpPr>
          <p:cNvPr id="3" name="Content Placeholder 2"/>
          <p:cNvSpPr>
            <a:spLocks noGrp="1"/>
          </p:cNvSpPr>
          <p:nvPr>
            <p:ph idx="1"/>
          </p:nvPr>
        </p:nvSpPr>
        <p:spPr>
          <a:xfrm>
            <a:off x="457200" y="1447800"/>
            <a:ext cx="7620000" cy="5334000"/>
          </a:xfrm>
        </p:spPr>
        <p:txBody>
          <a:bodyPr>
            <a:normAutofit lnSpcReduction="10000"/>
          </a:bodyPr>
          <a:lstStyle/>
          <a:p>
            <a:r>
              <a:rPr lang="en-US" b="0" dirty="0" smtClean="0"/>
              <a:t>The </a:t>
            </a:r>
            <a:r>
              <a:rPr lang="en-US" b="0" dirty="0"/>
              <a:t>dataset </a:t>
            </a:r>
            <a:r>
              <a:rPr lang="en-US" b="0" dirty="0" smtClean="0"/>
              <a:t>of hotel booking contains </a:t>
            </a:r>
            <a:r>
              <a:rPr lang="en-US" b="0" dirty="0"/>
              <a:t>total rows 119390 and 32 columns</a:t>
            </a:r>
            <a:r>
              <a:rPr lang="en-US" b="0" dirty="0" smtClean="0"/>
              <a:t>.</a:t>
            </a:r>
          </a:p>
          <a:p>
            <a:r>
              <a:rPr lang="en-US" sz="2200" b="0" dirty="0" smtClean="0">
                <a:solidFill>
                  <a:schemeClr val="tx2"/>
                </a:solidFill>
                <a:latin typeface="Arial Black" pitchFamily="34" charset="0"/>
              </a:rPr>
              <a:t>Dataset Description</a:t>
            </a:r>
          </a:p>
          <a:p>
            <a:pPr marL="342900" indent="-342900">
              <a:buFont typeface="Arial" pitchFamily="34" charset="0"/>
              <a:buChar char="•"/>
            </a:pPr>
            <a:r>
              <a:rPr lang="en-US" dirty="0"/>
              <a:t>hotel</a:t>
            </a:r>
            <a:r>
              <a:rPr lang="en-US" b="0" dirty="0"/>
              <a:t> : Name of the hotel (Resort Hotel or City Hotel)</a:t>
            </a:r>
          </a:p>
          <a:p>
            <a:pPr marL="342900" indent="-342900">
              <a:buFont typeface="Arial" pitchFamily="34" charset="0"/>
              <a:buChar char="•"/>
            </a:pPr>
            <a:r>
              <a:rPr lang="en-US" dirty="0" err="1"/>
              <a:t>is_canceled</a:t>
            </a:r>
            <a:r>
              <a:rPr lang="en-US" b="0" dirty="0"/>
              <a:t> : If the booking was canceled (1) or not (0)</a:t>
            </a:r>
          </a:p>
          <a:p>
            <a:pPr marL="342900" indent="-342900">
              <a:buFont typeface="Arial" pitchFamily="34" charset="0"/>
              <a:buChar char="•"/>
            </a:pPr>
            <a:r>
              <a:rPr lang="en-US" dirty="0" err="1"/>
              <a:t>lead_time</a:t>
            </a:r>
            <a:r>
              <a:rPr lang="en-US" b="0" dirty="0"/>
              <a:t>: Number of days before the actual arrival of the guests</a:t>
            </a:r>
          </a:p>
          <a:p>
            <a:pPr marL="342900" indent="-342900">
              <a:buFont typeface="Arial" pitchFamily="34" charset="0"/>
              <a:buChar char="•"/>
            </a:pPr>
            <a:r>
              <a:rPr lang="en-US" dirty="0" err="1"/>
              <a:t>arrival_date_year</a:t>
            </a:r>
            <a:r>
              <a:rPr lang="en-US" b="0" dirty="0"/>
              <a:t> : Year of arrival date</a:t>
            </a:r>
          </a:p>
          <a:p>
            <a:pPr marL="342900" indent="-342900">
              <a:buFont typeface="Arial" pitchFamily="34" charset="0"/>
              <a:buChar char="•"/>
            </a:pPr>
            <a:r>
              <a:rPr lang="en-US" dirty="0" err="1"/>
              <a:t>arrival_date_month</a:t>
            </a:r>
            <a:r>
              <a:rPr lang="en-US" b="0" dirty="0"/>
              <a:t> : Month of month arrival date</a:t>
            </a:r>
          </a:p>
          <a:p>
            <a:pPr marL="342900" indent="-342900">
              <a:buFont typeface="Arial" pitchFamily="34" charset="0"/>
              <a:buChar char="•"/>
            </a:pPr>
            <a:r>
              <a:rPr lang="en-US" dirty="0" err="1"/>
              <a:t>arrival_date_week_number</a:t>
            </a:r>
            <a:r>
              <a:rPr lang="en-US" b="0" dirty="0"/>
              <a:t> : Week number of year for arrival date</a:t>
            </a:r>
          </a:p>
          <a:p>
            <a:pPr marL="342900" indent="-342900">
              <a:buFont typeface="Arial" pitchFamily="34" charset="0"/>
              <a:buChar char="•"/>
            </a:pPr>
            <a:r>
              <a:rPr lang="en-US" dirty="0" err="1"/>
              <a:t>arrival_date_day_of_month</a:t>
            </a:r>
            <a:r>
              <a:rPr lang="en-US" b="0" dirty="0"/>
              <a:t> : Day of arrival date</a:t>
            </a:r>
          </a:p>
          <a:p>
            <a:pPr marL="342900" indent="-342900">
              <a:buFont typeface="Arial" pitchFamily="34" charset="0"/>
              <a:buChar char="•"/>
            </a:pPr>
            <a:r>
              <a:rPr lang="en-US" dirty="0" err="1"/>
              <a:t>stays_in_weekend_nights</a:t>
            </a:r>
            <a:r>
              <a:rPr lang="en-US" b="0" dirty="0"/>
              <a:t> : Number of weekend nights (Saturday or Sunday) spent at the hotel by the guests.</a:t>
            </a:r>
          </a:p>
          <a:p>
            <a:endParaRPr lang="en-US" dirty="0"/>
          </a:p>
        </p:txBody>
      </p:sp>
    </p:spTree>
    <p:extLst>
      <p:ext uri="{BB962C8B-B14F-4D97-AF65-F5344CB8AC3E}">
        <p14:creationId xmlns:p14="http://schemas.microsoft.com/office/powerpoint/2010/main" val="2574793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09600" y="304800"/>
            <a:ext cx="7772400" cy="6324600"/>
          </a:xfrm>
        </p:spPr>
        <p:txBody>
          <a:bodyPr>
            <a:normAutofit fontScale="92500" lnSpcReduction="10000"/>
          </a:bodyPr>
          <a:lstStyle/>
          <a:p>
            <a:pPr marL="342900" indent="-342900">
              <a:buFont typeface="Arial" pitchFamily="34" charset="0"/>
              <a:buChar char="•"/>
            </a:pPr>
            <a:r>
              <a:rPr lang="en-US" dirty="0" err="1"/>
              <a:t>stays_in_week_nights</a:t>
            </a:r>
            <a:r>
              <a:rPr lang="en-US" b="0" dirty="0"/>
              <a:t> : Number of weeknights (Monday to Friday) spent at the hotel by the guests.</a:t>
            </a:r>
          </a:p>
          <a:p>
            <a:pPr marL="342900" indent="-342900">
              <a:buFont typeface="Arial" pitchFamily="34" charset="0"/>
              <a:buChar char="•"/>
            </a:pPr>
            <a:r>
              <a:rPr lang="en-US" dirty="0"/>
              <a:t>adults</a:t>
            </a:r>
            <a:r>
              <a:rPr lang="en-US" b="0" dirty="0"/>
              <a:t> : Number of adults among guests</a:t>
            </a:r>
          </a:p>
          <a:p>
            <a:pPr marL="342900" indent="-342900">
              <a:buFont typeface="Arial" pitchFamily="34" charset="0"/>
              <a:buChar char="•"/>
            </a:pPr>
            <a:r>
              <a:rPr lang="en-US" dirty="0"/>
              <a:t>children</a:t>
            </a:r>
            <a:r>
              <a:rPr lang="en-US" b="0" dirty="0"/>
              <a:t> : Number of children among guests</a:t>
            </a:r>
          </a:p>
          <a:p>
            <a:pPr marL="342900" indent="-342900">
              <a:buFont typeface="Arial" pitchFamily="34" charset="0"/>
              <a:buChar char="•"/>
            </a:pPr>
            <a:r>
              <a:rPr lang="en-US" dirty="0"/>
              <a:t>babies</a:t>
            </a:r>
            <a:r>
              <a:rPr lang="en-US" b="0" dirty="0"/>
              <a:t> : Number of babies among guests</a:t>
            </a:r>
          </a:p>
          <a:p>
            <a:pPr marL="342900" indent="-342900">
              <a:buFont typeface="Arial" pitchFamily="34" charset="0"/>
              <a:buChar char="•"/>
            </a:pPr>
            <a:r>
              <a:rPr lang="en-US" dirty="0"/>
              <a:t>meal</a:t>
            </a:r>
            <a:r>
              <a:rPr lang="en-US" b="0" dirty="0"/>
              <a:t> : Type of meal booked</a:t>
            </a:r>
          </a:p>
          <a:p>
            <a:pPr marL="342900" indent="-342900">
              <a:buFont typeface="Arial" pitchFamily="34" charset="0"/>
              <a:buChar char="•"/>
            </a:pPr>
            <a:r>
              <a:rPr lang="en-US" dirty="0"/>
              <a:t>country</a:t>
            </a:r>
            <a:r>
              <a:rPr lang="en-US" b="0" dirty="0"/>
              <a:t> : Country of guests</a:t>
            </a:r>
          </a:p>
          <a:p>
            <a:pPr marL="342900" indent="-342900">
              <a:buFont typeface="Arial" pitchFamily="34" charset="0"/>
              <a:buChar char="•"/>
            </a:pPr>
            <a:r>
              <a:rPr lang="en-US" dirty="0" err="1"/>
              <a:t>market_segment</a:t>
            </a:r>
            <a:r>
              <a:rPr lang="en-US" b="0" dirty="0"/>
              <a:t> : Designation of market segment</a:t>
            </a:r>
          </a:p>
          <a:p>
            <a:pPr marL="342900" indent="-342900">
              <a:buFont typeface="Arial" pitchFamily="34" charset="0"/>
              <a:buChar char="•"/>
            </a:pPr>
            <a:r>
              <a:rPr lang="en-US" dirty="0" err="1"/>
              <a:t>distribution_channel</a:t>
            </a:r>
            <a:r>
              <a:rPr lang="en-US" b="0" dirty="0"/>
              <a:t> : Name of booking distribution channel</a:t>
            </a:r>
          </a:p>
          <a:p>
            <a:pPr marL="342900" indent="-342900">
              <a:buFont typeface="Arial" pitchFamily="34" charset="0"/>
              <a:buChar char="•"/>
            </a:pPr>
            <a:r>
              <a:rPr lang="en-US" dirty="0" err="1"/>
              <a:t>is_repeated_guest</a:t>
            </a:r>
            <a:r>
              <a:rPr lang="en-US" b="0" dirty="0"/>
              <a:t> : If the booking was from a repeated guest (1) or not (0)</a:t>
            </a:r>
          </a:p>
          <a:p>
            <a:pPr marL="342900" indent="-342900">
              <a:buFont typeface="Arial" pitchFamily="34" charset="0"/>
              <a:buChar char="•"/>
            </a:pPr>
            <a:r>
              <a:rPr lang="en-US" dirty="0" err="1"/>
              <a:t>previous_cancellations</a:t>
            </a:r>
            <a:r>
              <a:rPr lang="en-US" b="0" dirty="0"/>
              <a:t> : Number of previous bookings that were cancelled </a:t>
            </a:r>
            <a:endParaRPr lang="en-US" b="0" dirty="0" smtClean="0"/>
          </a:p>
          <a:p>
            <a:pPr marL="342900" indent="-342900">
              <a:buFont typeface="Arial" pitchFamily="34" charset="0"/>
              <a:buChar char="•"/>
            </a:pPr>
            <a:r>
              <a:rPr lang="en-US" dirty="0" err="1"/>
              <a:t>previous_bookings_not_canceled</a:t>
            </a:r>
            <a:r>
              <a:rPr lang="en-US" b="0" dirty="0"/>
              <a:t> : Number of previous bookings not cancelled by the customer prior to the current </a:t>
            </a:r>
            <a:r>
              <a:rPr lang="en-US" b="0" dirty="0" smtClean="0"/>
              <a:t>booking</a:t>
            </a:r>
          </a:p>
          <a:p>
            <a:pPr marL="342900" indent="-342900">
              <a:buFont typeface="Arial" pitchFamily="34" charset="0"/>
              <a:buChar char="•"/>
            </a:pPr>
            <a:r>
              <a:rPr lang="en-US" dirty="0" err="1"/>
              <a:t>reserved_room_type</a:t>
            </a:r>
            <a:r>
              <a:rPr lang="en-US" b="0" dirty="0"/>
              <a:t> : Code of room type reserved</a:t>
            </a:r>
          </a:p>
          <a:p>
            <a:pPr marL="342900" indent="-342900">
              <a:buFont typeface="Arial" pitchFamily="34" charset="0"/>
              <a:buChar char="•"/>
            </a:pPr>
            <a:r>
              <a:rPr lang="en-US" dirty="0" err="1"/>
              <a:t>assigned_room_type</a:t>
            </a:r>
            <a:r>
              <a:rPr lang="en-US" b="0" dirty="0"/>
              <a:t> : Code of room type assigned</a:t>
            </a:r>
          </a:p>
          <a:p>
            <a:pPr marL="342900" indent="-342900">
              <a:buFont typeface="Arial" pitchFamily="34" charset="0"/>
              <a:buChar char="•"/>
            </a:pPr>
            <a:endParaRPr lang="en-US" b="0" dirty="0"/>
          </a:p>
          <a:p>
            <a:pPr marL="342900" indent="-342900">
              <a:buFont typeface="Arial" pitchFamily="34" charset="0"/>
              <a:buChar char="•"/>
            </a:pPr>
            <a:endParaRPr lang="en-US" b="0" dirty="0" smtClean="0"/>
          </a:p>
          <a:p>
            <a:pPr marL="342900" indent="-342900">
              <a:buFont typeface="Arial" pitchFamily="34" charset="0"/>
              <a:buChar char="•"/>
            </a:pPr>
            <a:endParaRPr lang="en-US" b="0" dirty="0"/>
          </a:p>
          <a:p>
            <a:endParaRPr lang="en-US" dirty="0"/>
          </a:p>
        </p:txBody>
      </p:sp>
    </p:spTree>
    <p:extLst>
      <p:ext uri="{BB962C8B-B14F-4D97-AF65-F5344CB8AC3E}">
        <p14:creationId xmlns:p14="http://schemas.microsoft.com/office/powerpoint/2010/main" val="169438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20000"/>
          </a:bodyPr>
          <a:lstStyle/>
          <a:p>
            <a:pPr marL="342900" indent="-342900">
              <a:buFont typeface="Arial" pitchFamily="34" charset="0"/>
              <a:buChar char="•"/>
            </a:pPr>
            <a:r>
              <a:rPr lang="en-US" dirty="0" err="1" smtClean="0"/>
              <a:t>assigned_room_type</a:t>
            </a:r>
            <a:r>
              <a:rPr lang="en-US" b="0" dirty="0"/>
              <a:t> : Code of room type </a:t>
            </a:r>
            <a:r>
              <a:rPr lang="en-US" b="0" dirty="0" smtClean="0"/>
              <a:t>assigned</a:t>
            </a:r>
          </a:p>
          <a:p>
            <a:pPr marL="342900" lvl="5" indent="-342900">
              <a:spcAft>
                <a:spcPts val="600"/>
              </a:spcAft>
              <a:buClrTx/>
            </a:pPr>
            <a:r>
              <a:rPr lang="en-US" b="1" dirty="0" err="1"/>
              <a:t>reserved_room_type</a:t>
            </a:r>
            <a:r>
              <a:rPr lang="en-US" b="1" dirty="0"/>
              <a:t> </a:t>
            </a:r>
            <a:r>
              <a:rPr lang="en-US" dirty="0"/>
              <a:t>: Code of room type </a:t>
            </a:r>
            <a:r>
              <a:rPr lang="en-US" dirty="0" smtClean="0"/>
              <a:t>reserved</a:t>
            </a:r>
            <a:endParaRPr lang="en-US" b="0" dirty="0"/>
          </a:p>
          <a:p>
            <a:pPr marL="342900" indent="-342900">
              <a:buFont typeface="Arial" pitchFamily="34" charset="0"/>
              <a:buChar char="•"/>
            </a:pPr>
            <a:r>
              <a:rPr lang="en-US" dirty="0" err="1"/>
              <a:t>booking_changes</a:t>
            </a:r>
            <a:r>
              <a:rPr lang="en-US" b="0" dirty="0"/>
              <a:t> : Number of changes/amendments made to the booking</a:t>
            </a:r>
          </a:p>
          <a:p>
            <a:pPr marL="342900" indent="-342900">
              <a:buFont typeface="Arial" pitchFamily="34" charset="0"/>
              <a:buChar char="•"/>
            </a:pPr>
            <a:r>
              <a:rPr lang="en-US" dirty="0" err="1"/>
              <a:t>deposit_type</a:t>
            </a:r>
            <a:r>
              <a:rPr lang="en-US" b="0" dirty="0"/>
              <a:t> : Type of the deposit made by the guest</a:t>
            </a:r>
          </a:p>
          <a:p>
            <a:pPr marL="342900" indent="-342900">
              <a:buFont typeface="Arial" pitchFamily="34" charset="0"/>
              <a:buChar char="•"/>
            </a:pPr>
            <a:r>
              <a:rPr lang="en-US" dirty="0"/>
              <a:t>agent</a:t>
            </a:r>
            <a:r>
              <a:rPr lang="en-US" b="0" dirty="0"/>
              <a:t> : ID of travel agent who made the booking</a:t>
            </a:r>
          </a:p>
          <a:p>
            <a:pPr marL="342900" indent="-342900">
              <a:buFont typeface="Arial" pitchFamily="34" charset="0"/>
              <a:buChar char="•"/>
            </a:pPr>
            <a:r>
              <a:rPr lang="en-US" dirty="0"/>
              <a:t>company</a:t>
            </a:r>
            <a:r>
              <a:rPr lang="en-US" b="0" dirty="0"/>
              <a:t> : ID of the company that made the booking</a:t>
            </a:r>
          </a:p>
          <a:p>
            <a:pPr marL="342900" indent="-342900">
              <a:buFont typeface="Arial" pitchFamily="34" charset="0"/>
              <a:buChar char="•"/>
            </a:pPr>
            <a:r>
              <a:rPr lang="en-US" dirty="0" err="1"/>
              <a:t>days_in_waiting_list</a:t>
            </a:r>
            <a:r>
              <a:rPr lang="en-US" b="0" dirty="0"/>
              <a:t> : Number of days the booking was in the waiting list</a:t>
            </a:r>
          </a:p>
          <a:p>
            <a:pPr marL="342900" indent="-342900">
              <a:buFont typeface="Arial" pitchFamily="34" charset="0"/>
              <a:buChar char="•"/>
            </a:pPr>
            <a:r>
              <a:rPr lang="en-US" dirty="0" err="1"/>
              <a:t>customer_type</a:t>
            </a:r>
            <a:r>
              <a:rPr lang="en-US" b="0" dirty="0"/>
              <a:t> : Type of customer, assuming one of four categories</a:t>
            </a:r>
          </a:p>
          <a:p>
            <a:pPr marL="342900" indent="-342900">
              <a:buFont typeface="Arial" pitchFamily="34" charset="0"/>
              <a:buChar char="•"/>
            </a:pPr>
            <a:r>
              <a:rPr lang="en-US" dirty="0" err="1"/>
              <a:t>adr</a:t>
            </a:r>
            <a:r>
              <a:rPr lang="en-US" b="0" dirty="0"/>
              <a:t> : Average Daily Rate, as defined by dividing the sum of all lodging transactions by the total number of staying nights</a:t>
            </a:r>
          </a:p>
          <a:p>
            <a:pPr marL="342900" indent="-342900">
              <a:buFont typeface="Arial" pitchFamily="34" charset="0"/>
              <a:buChar char="•"/>
            </a:pPr>
            <a:r>
              <a:rPr lang="en-US" dirty="0" err="1"/>
              <a:t>required_car_parking_spaces</a:t>
            </a:r>
            <a:r>
              <a:rPr lang="en-US" b="0" dirty="0"/>
              <a:t> : Number of car parking spaces required by the customer</a:t>
            </a:r>
          </a:p>
          <a:p>
            <a:pPr marL="342900" indent="-342900">
              <a:buFont typeface="Arial" pitchFamily="34" charset="0"/>
              <a:buChar char="•"/>
            </a:pPr>
            <a:r>
              <a:rPr lang="en-US" dirty="0" err="1"/>
              <a:t>total_of_special_requests</a:t>
            </a:r>
            <a:r>
              <a:rPr lang="en-US" b="0" dirty="0"/>
              <a:t> : Number of special requests made by the customer</a:t>
            </a:r>
          </a:p>
          <a:p>
            <a:pPr marL="342900" indent="-342900">
              <a:buFont typeface="Arial" pitchFamily="34" charset="0"/>
              <a:buChar char="•"/>
            </a:pPr>
            <a:r>
              <a:rPr lang="en-US" dirty="0" err="1"/>
              <a:t>reservation_status</a:t>
            </a:r>
            <a:r>
              <a:rPr lang="en-US" b="0" dirty="0"/>
              <a:t> : Reservation status (Canceled, Check-Out or No-Show)</a:t>
            </a:r>
          </a:p>
          <a:p>
            <a:pPr marL="342900" indent="-342900">
              <a:buFont typeface="Arial" pitchFamily="34" charset="0"/>
              <a:buChar char="•"/>
            </a:pPr>
            <a:r>
              <a:rPr lang="en-US" dirty="0" err="1"/>
              <a:t>reservation_status_date</a:t>
            </a:r>
            <a:r>
              <a:rPr lang="en-US" b="0" dirty="0"/>
              <a:t> : Date at which the last reservation status was </a:t>
            </a:r>
            <a:r>
              <a:rPr lang="en-US" b="0" dirty="0" smtClean="0"/>
              <a:t>updated</a:t>
            </a:r>
            <a:endParaRPr lang="en-US" b="0" dirty="0"/>
          </a:p>
        </p:txBody>
      </p:sp>
    </p:spTree>
    <p:extLst>
      <p:ext uri="{BB962C8B-B14F-4D97-AF65-F5344CB8AC3E}">
        <p14:creationId xmlns:p14="http://schemas.microsoft.com/office/powerpoint/2010/main" val="379158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1371600"/>
          </a:xfrm>
        </p:spPr>
        <p:txBody>
          <a:bodyPr/>
          <a:lstStyle/>
          <a:p>
            <a:pPr algn="ctr"/>
            <a:r>
              <a:rPr lang="en-US" dirty="0" smtClean="0"/>
              <a:t>DATA CLEANING AND MANIPULATION</a:t>
            </a:r>
            <a:endParaRPr lang="en-US" dirty="0"/>
          </a:p>
        </p:txBody>
      </p:sp>
      <p:sp>
        <p:nvSpPr>
          <p:cNvPr id="3" name="Content Placeholder 2"/>
          <p:cNvSpPr>
            <a:spLocks noGrp="1"/>
          </p:cNvSpPr>
          <p:nvPr>
            <p:ph idx="1"/>
          </p:nvPr>
        </p:nvSpPr>
        <p:spPr/>
        <p:txBody>
          <a:bodyPr>
            <a:normAutofit/>
          </a:bodyPr>
          <a:lstStyle/>
          <a:p>
            <a:pPr marL="342900" indent="-342900">
              <a:buFont typeface="Arial" pitchFamily="34" charset="0"/>
              <a:buChar char="•"/>
            </a:pPr>
            <a:r>
              <a:rPr lang="en-US" sz="2100" b="0" dirty="0"/>
              <a:t>Out of 119390 dataset there are 31994 duplicate rows</a:t>
            </a:r>
            <a:r>
              <a:rPr lang="en-US" sz="2100" b="0" dirty="0" smtClean="0"/>
              <a:t>, so the duplicate values are eliminated in  those </a:t>
            </a:r>
            <a:r>
              <a:rPr lang="en-US" sz="2100" b="0" dirty="0"/>
              <a:t>sets</a:t>
            </a:r>
            <a:r>
              <a:rPr lang="en-US" sz="2100" b="0" dirty="0" smtClean="0"/>
              <a:t>.</a:t>
            </a:r>
          </a:p>
          <a:p>
            <a:pPr marL="342900" indent="-342900">
              <a:buFont typeface="Arial" pitchFamily="34" charset="0"/>
              <a:buChar char="•"/>
            </a:pPr>
            <a:r>
              <a:rPr lang="en-US" sz="2100" b="0" dirty="0" smtClean="0"/>
              <a:t>There are missing </a:t>
            </a:r>
            <a:r>
              <a:rPr lang="en-US" sz="2100" b="0" dirty="0"/>
              <a:t>values </a:t>
            </a:r>
            <a:r>
              <a:rPr lang="en-US" sz="2100" b="0" dirty="0" smtClean="0"/>
              <a:t> </a:t>
            </a:r>
            <a:r>
              <a:rPr lang="en-US" sz="2100" b="0" dirty="0"/>
              <a:t>for 'company', 'agent', 'country', 'children</a:t>
            </a:r>
            <a:r>
              <a:rPr lang="en-US" sz="2100" b="0" dirty="0" smtClean="0"/>
              <a:t>'. For </a:t>
            </a:r>
            <a:r>
              <a:rPr lang="en-US" sz="2100" b="0" dirty="0"/>
              <a:t>company</a:t>
            </a:r>
            <a:r>
              <a:rPr lang="en-US" sz="2100" b="0" dirty="0" smtClean="0"/>
              <a:t>, agent </a:t>
            </a:r>
            <a:r>
              <a:rPr lang="en-US" sz="2100" b="0" dirty="0"/>
              <a:t>and </a:t>
            </a:r>
            <a:r>
              <a:rPr lang="en-US" sz="2100" b="0" dirty="0" smtClean="0"/>
              <a:t>children replacing </a:t>
            </a:r>
            <a:r>
              <a:rPr lang="en-US" sz="2100" b="0" dirty="0"/>
              <a:t>the missing value with 0 and for </a:t>
            </a:r>
            <a:r>
              <a:rPr lang="en-US" sz="2100" b="0" dirty="0" smtClean="0"/>
              <a:t>country replacing </a:t>
            </a:r>
            <a:r>
              <a:rPr lang="en-US" sz="2100" b="0" dirty="0"/>
              <a:t>the missing value with </a:t>
            </a:r>
            <a:r>
              <a:rPr lang="en-US" sz="2100" b="0" dirty="0" smtClean="0"/>
              <a:t>'others‘.</a:t>
            </a:r>
          </a:p>
          <a:p>
            <a:pPr marL="342900" indent="-342900">
              <a:buFont typeface="Arial" pitchFamily="34" charset="0"/>
              <a:buChar char="•"/>
            </a:pPr>
            <a:r>
              <a:rPr lang="en-US" sz="2100" b="0" dirty="0"/>
              <a:t>C</a:t>
            </a:r>
            <a:r>
              <a:rPr lang="en-US" sz="2100" b="0" dirty="0" smtClean="0"/>
              <a:t>hildren </a:t>
            </a:r>
            <a:r>
              <a:rPr lang="en-US" sz="2100" b="0" dirty="0"/>
              <a:t>and agent column are having </a:t>
            </a:r>
            <a:r>
              <a:rPr lang="en-US" sz="2100" b="0" dirty="0" smtClean="0"/>
              <a:t>data type </a:t>
            </a:r>
            <a:r>
              <a:rPr lang="en-US" sz="2100" b="0" dirty="0"/>
              <a:t>float, but it only include </a:t>
            </a:r>
            <a:r>
              <a:rPr lang="en-US" sz="2100" b="0" dirty="0" smtClean="0"/>
              <a:t>integer </a:t>
            </a:r>
            <a:r>
              <a:rPr lang="en-US" sz="2100" b="0" dirty="0"/>
              <a:t>value, so </a:t>
            </a:r>
            <a:r>
              <a:rPr lang="en-US" sz="2100" b="0" dirty="0" smtClean="0"/>
              <a:t>changing </a:t>
            </a:r>
            <a:r>
              <a:rPr lang="en-US" sz="2100" b="0" dirty="0"/>
              <a:t>those into </a:t>
            </a:r>
            <a:r>
              <a:rPr lang="en-US" sz="2100" b="0" dirty="0" smtClean="0"/>
              <a:t>integer.</a:t>
            </a:r>
            <a:endParaRPr lang="en-US" sz="2100" b="0" dirty="0"/>
          </a:p>
          <a:p>
            <a:pPr marL="342900" indent="-342900">
              <a:buFont typeface="Arial" pitchFamily="34" charset="0"/>
              <a:buChar char="•"/>
            </a:pPr>
            <a:r>
              <a:rPr lang="en-US" sz="2100" b="0" dirty="0" smtClean="0"/>
              <a:t>Addition of new column are done such as total stay in nights and revenue.</a:t>
            </a:r>
            <a:endParaRPr lang="en-US" sz="2100" b="0" dirty="0"/>
          </a:p>
        </p:txBody>
      </p:sp>
    </p:spTree>
    <p:extLst>
      <p:ext uri="{BB962C8B-B14F-4D97-AF65-F5344CB8AC3E}">
        <p14:creationId xmlns:p14="http://schemas.microsoft.com/office/powerpoint/2010/main" val="2455709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4400" y="2514600"/>
            <a:ext cx="3810000" cy="3733800"/>
          </a:xfrm>
        </p:spPr>
      </p:pic>
      <p:sp>
        <p:nvSpPr>
          <p:cNvPr id="3" name="Text Placeholder 2"/>
          <p:cNvSpPr>
            <a:spLocks noGrp="1"/>
          </p:cNvSpPr>
          <p:nvPr>
            <p:ph type="body" sz="half" idx="2"/>
          </p:nvPr>
        </p:nvSpPr>
        <p:spPr>
          <a:xfrm>
            <a:off x="838200" y="2590800"/>
            <a:ext cx="3124200" cy="3489960"/>
          </a:xfrm>
        </p:spPr>
        <p:txBody>
          <a:bodyPr>
            <a:normAutofit/>
          </a:bodyPr>
          <a:lstStyle/>
          <a:p>
            <a:pPr marL="285750" indent="-285750">
              <a:buFont typeface="Arial" pitchFamily="34" charset="0"/>
              <a:buChar char="•"/>
            </a:pPr>
            <a:r>
              <a:rPr lang="en-US" sz="2000" b="0" dirty="0"/>
              <a:t>City Hotel is most </a:t>
            </a:r>
            <a:r>
              <a:rPr lang="en-US" sz="2000" b="0" dirty="0" smtClean="0"/>
              <a:t>preferred </a:t>
            </a:r>
            <a:r>
              <a:rPr lang="en-US" sz="2000" b="0" dirty="0"/>
              <a:t>hotel by guests. </a:t>
            </a:r>
            <a:endParaRPr lang="en-US" sz="2000" b="0" dirty="0" smtClean="0"/>
          </a:p>
          <a:p>
            <a:pPr marL="285750" indent="-285750">
              <a:buFont typeface="Arial" pitchFamily="34" charset="0"/>
              <a:buChar char="•"/>
            </a:pPr>
            <a:r>
              <a:rPr lang="en-US" sz="2000" b="0" dirty="0" smtClean="0"/>
              <a:t>Thus </a:t>
            </a:r>
            <a:r>
              <a:rPr lang="en-US" sz="2000" b="0" dirty="0"/>
              <a:t>city hotels has maximum </a:t>
            </a:r>
            <a:r>
              <a:rPr lang="en-US" sz="2000" b="0" dirty="0" smtClean="0"/>
              <a:t>bookings.</a:t>
            </a:r>
            <a:endParaRPr lang="en-US" sz="2000" dirty="0"/>
          </a:p>
        </p:txBody>
      </p:sp>
      <p:sp>
        <p:nvSpPr>
          <p:cNvPr id="4" name="Title 3"/>
          <p:cNvSpPr>
            <a:spLocks noGrp="1"/>
          </p:cNvSpPr>
          <p:nvPr>
            <p:ph type="title"/>
          </p:nvPr>
        </p:nvSpPr>
        <p:spPr>
          <a:xfrm>
            <a:off x="615462" y="1676718"/>
            <a:ext cx="4953000" cy="762000"/>
          </a:xfrm>
        </p:spPr>
        <p:txBody>
          <a:bodyPr>
            <a:normAutofit/>
          </a:bodyPr>
          <a:lstStyle/>
          <a:p>
            <a:r>
              <a:rPr lang="en-US" sz="2400" dirty="0" smtClean="0"/>
              <a:t>MOST PREFERED HOTEL</a:t>
            </a:r>
            <a:endParaRPr lang="en-US" sz="2400" dirty="0"/>
          </a:p>
        </p:txBody>
      </p:sp>
      <p:sp>
        <p:nvSpPr>
          <p:cNvPr id="6" name="Title 3"/>
          <p:cNvSpPr txBox="1">
            <a:spLocks/>
          </p:cNvSpPr>
          <p:nvPr/>
        </p:nvSpPr>
        <p:spPr>
          <a:xfrm>
            <a:off x="609600" y="305118"/>
            <a:ext cx="7924800" cy="13716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lgn="ctr"/>
            <a:r>
              <a:rPr lang="en-US" dirty="0" smtClean="0"/>
              <a:t>EXPLORATORY DATA ANALYSIS(EDA)</a:t>
            </a:r>
            <a:endParaRPr lang="en-US" dirty="0"/>
          </a:p>
        </p:txBody>
      </p:sp>
    </p:spTree>
    <p:extLst>
      <p:ext uri="{BB962C8B-B14F-4D97-AF65-F5344CB8AC3E}">
        <p14:creationId xmlns:p14="http://schemas.microsoft.com/office/powerpoint/2010/main" val="3187225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600" y="1679381"/>
            <a:ext cx="4191000" cy="3810000"/>
          </a:xfrm>
        </p:spPr>
      </p:pic>
      <p:sp>
        <p:nvSpPr>
          <p:cNvPr id="3" name="Text Placeholder 2"/>
          <p:cNvSpPr>
            <a:spLocks noGrp="1"/>
          </p:cNvSpPr>
          <p:nvPr>
            <p:ph type="body" sz="half" idx="2"/>
          </p:nvPr>
        </p:nvSpPr>
        <p:spPr>
          <a:xfrm>
            <a:off x="5257800" y="5715000"/>
            <a:ext cx="3008313" cy="1233268"/>
          </a:xfrm>
        </p:spPr>
        <p:txBody>
          <a:bodyPr>
            <a:normAutofit/>
          </a:bodyPr>
          <a:lstStyle/>
          <a:p>
            <a:pPr marL="285750" indent="-285750">
              <a:buFont typeface="Arial" pitchFamily="34" charset="0"/>
              <a:buChar char="•"/>
            </a:pPr>
            <a:r>
              <a:rPr lang="en-US" sz="2000" b="0" dirty="0" smtClean="0"/>
              <a:t>27.5</a:t>
            </a:r>
            <a:r>
              <a:rPr lang="en-US" sz="2000" b="0" dirty="0"/>
              <a:t>% of the booking </a:t>
            </a:r>
            <a:r>
              <a:rPr lang="en-US" sz="2000" b="0" dirty="0" smtClean="0"/>
              <a:t>were cancelled.</a:t>
            </a:r>
            <a:endParaRPr lang="en-US" sz="2000" dirty="0"/>
          </a:p>
        </p:txBody>
      </p:sp>
      <p:sp>
        <p:nvSpPr>
          <p:cNvPr id="4" name="Title 3"/>
          <p:cNvSpPr>
            <a:spLocks noGrp="1"/>
          </p:cNvSpPr>
          <p:nvPr>
            <p:ph type="title"/>
          </p:nvPr>
        </p:nvSpPr>
        <p:spPr>
          <a:xfrm>
            <a:off x="4800600" y="0"/>
            <a:ext cx="3962400" cy="1371600"/>
          </a:xfrm>
        </p:spPr>
        <p:txBody>
          <a:bodyPr>
            <a:normAutofit/>
          </a:bodyPr>
          <a:lstStyle/>
          <a:p>
            <a:pPr algn="ctr"/>
            <a:r>
              <a:rPr lang="en-US" sz="2800" dirty="0" smtClean="0"/>
              <a:t>cancellation OF BOOKING</a:t>
            </a:r>
            <a:endParaRPr lang="en-US" sz="2800" dirty="0"/>
          </a:p>
        </p:txBody>
      </p:sp>
      <p:sp>
        <p:nvSpPr>
          <p:cNvPr id="6" name="Title 3"/>
          <p:cNvSpPr txBox="1">
            <a:spLocks/>
          </p:cNvSpPr>
          <p:nvPr/>
        </p:nvSpPr>
        <p:spPr>
          <a:xfrm>
            <a:off x="175846" y="307781"/>
            <a:ext cx="4114800" cy="987619"/>
          </a:xfrm>
          <a:prstGeom prst="rect">
            <a:avLst/>
          </a:prstGeom>
        </p:spPr>
        <p:txBody>
          <a:bodyPr vert="horz" lIns="91440" tIns="45720" rIns="91440" bIns="45720" rtlCol="0" anchor="b">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lgn="ctr"/>
            <a:r>
              <a:rPr lang="en-US" sz="2800" dirty="0"/>
              <a:t>Percentage of repeated guests</a:t>
            </a:r>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46" y="1679381"/>
            <a:ext cx="4396153" cy="3781228"/>
          </a:xfrm>
          <a:prstGeom prst="rect">
            <a:avLst/>
          </a:prstGeom>
        </p:spPr>
      </p:pic>
      <p:sp>
        <p:nvSpPr>
          <p:cNvPr id="9" name="Text Placeholder 2"/>
          <p:cNvSpPr txBox="1">
            <a:spLocks/>
          </p:cNvSpPr>
          <p:nvPr/>
        </p:nvSpPr>
        <p:spPr>
          <a:xfrm>
            <a:off x="533400" y="5334000"/>
            <a:ext cx="2932113" cy="1524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1600" b="1" kern="1200">
                <a:solidFill>
                  <a:schemeClr val="tx1"/>
                </a:solidFill>
                <a:latin typeface="+mn-lt"/>
                <a:ea typeface="+mn-ea"/>
                <a:cs typeface="+mn-cs"/>
              </a:defRPr>
            </a:lvl1pPr>
            <a:lvl2pPr marL="457200" indent="0" algn="l" defTabSz="914400" rtl="0" eaLnBrk="1" latinLnBrk="0" hangingPunct="1">
              <a:spcBef>
                <a:spcPct val="20000"/>
              </a:spcBef>
              <a:buClr>
                <a:schemeClr val="tx2"/>
              </a:buClr>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Clr>
                <a:schemeClr val="tx2"/>
              </a:buClr>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Clr>
                <a:schemeClr val="tx2"/>
              </a:buClr>
              <a:buFont typeface="Arial" pitchFamily="34" charset="0"/>
              <a:buNone/>
              <a:defRPr sz="900" kern="1200" baseline="0">
                <a:solidFill>
                  <a:schemeClr val="tx1"/>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9pPr>
          </a:lstStyle>
          <a:p>
            <a:pPr marL="342900" indent="-342900">
              <a:buFont typeface="Arial" pitchFamily="34" charset="0"/>
              <a:buChar char="•"/>
            </a:pPr>
            <a:r>
              <a:rPr lang="en-US" sz="2000" b="0" dirty="0" smtClean="0"/>
              <a:t>Repeated guests are of few in number, and is 3.9% of total number of guest</a:t>
            </a:r>
            <a:endParaRPr lang="en-US" sz="2000" dirty="0"/>
          </a:p>
        </p:txBody>
      </p:sp>
    </p:spTree>
    <p:extLst>
      <p:ext uri="{BB962C8B-B14F-4D97-AF65-F5344CB8AC3E}">
        <p14:creationId xmlns:p14="http://schemas.microsoft.com/office/powerpoint/2010/main" val="15911529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901</TotalTime>
  <Words>836</Words>
  <Application>Microsoft Office PowerPoint</Application>
  <PresentationFormat>On-screen Show (4:3)</PresentationFormat>
  <Paragraphs>106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Essential</vt:lpstr>
      <vt:lpstr>HOTEL BOOKING ANALYSIS</vt:lpstr>
      <vt:lpstr>introduction</vt:lpstr>
      <vt:lpstr>Work flow</vt:lpstr>
      <vt:lpstr>DATA COLLECTION AND UNDERSTANDING</vt:lpstr>
      <vt:lpstr>PowerPoint Presentation</vt:lpstr>
      <vt:lpstr>PowerPoint Presentation</vt:lpstr>
      <vt:lpstr>DATA CLEANING AND MANIPULATION</vt:lpstr>
      <vt:lpstr>MOST PREFERED HOTEL</vt:lpstr>
      <vt:lpstr>cancellation OF BOOKING</vt:lpstr>
      <vt:lpstr>PowerPoint Presentation</vt:lpstr>
      <vt:lpstr>PowerPoint Presentation</vt:lpstr>
      <vt:lpstr>PowerPoint Presentation</vt:lpstr>
      <vt:lpstr>PowerPoint Presentation</vt:lpstr>
      <vt:lpstr>PowerPoint Presentation</vt:lpstr>
      <vt:lpstr>PowerPoint Presentation</vt:lpstr>
      <vt:lpstr>CORRELATION OF COLUMN</vt:lpstr>
      <vt:lpstr>SOLUTION TO BUSINESS OBJECTIVE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Jithin CC</dc:creator>
  <cp:lastModifiedBy>Jithin CC</cp:lastModifiedBy>
  <cp:revision>31</cp:revision>
  <dcterms:created xsi:type="dcterms:W3CDTF">2023-06-24T13:03:04Z</dcterms:created>
  <dcterms:modified xsi:type="dcterms:W3CDTF">2023-06-27T19:23:02Z</dcterms:modified>
</cp:coreProperties>
</file>