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94660"/>
  </p:normalViewPr>
  <p:slideViewPr>
    <p:cSldViewPr>
      <p:cViewPr varScale="1">
        <p:scale>
          <a:sx n="69" d="100"/>
          <a:sy n="69" d="100"/>
        </p:scale>
        <p:origin x="-92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0760" y="304800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326" y="3439257"/>
            <a:ext cx="850582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sz="20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NAME:</a:t>
            </a:r>
            <a:r>
              <a:rPr sz="20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spc="-10" dirty="0" smtClean="0">
                <a:latin typeface="Times New Roman" pitchFamily="18" charset="0"/>
                <a:cs typeface="Times New Roman" pitchFamily="18" charset="0"/>
              </a:rPr>
              <a:t>HARITHA H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sz="20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NO:</a:t>
            </a: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spc="-45" dirty="0" smtClean="0">
                <a:latin typeface="Times New Roman" pitchFamily="18" charset="0"/>
                <a:cs typeface="Times New Roman" pitchFamily="18" charset="0"/>
              </a:rPr>
              <a:t>549B8057E0C14C58D8B4B4A8510E0565, 312208677</a:t>
            </a:r>
          </a:p>
          <a:p>
            <a:pPr marL="12700" marR="5080">
              <a:lnSpc>
                <a:spcPct val="100000"/>
              </a:lnSpc>
            </a:pPr>
            <a:r>
              <a:rPr sz="2000" b="1" spc="-30" dirty="0" smtClean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B.COM(GENERAL)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COLLEGE: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MEENAKSHI</a:t>
            </a:r>
            <a:r>
              <a:rPr sz="20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COLLEGE</a:t>
            </a:r>
            <a:r>
              <a:rPr sz="20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WOMEN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3600" spc="-10" dirty="0" smtClean="0">
                <a:latin typeface="Times New Roman" pitchFamily="18" charset="0"/>
                <a:cs typeface="Times New Roman" pitchFamily="18" charset="0"/>
              </a:rPr>
              <a:t>MODELLING</a:t>
            </a:r>
            <a:r>
              <a:rPr lang="en-IN" sz="36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3600" spc="-1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80135" y="1219200"/>
            <a:ext cx="730186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Step</a:t>
            </a:r>
            <a:r>
              <a:rPr lang="en-US" sz="2400" b="1" spc="-150" dirty="0" smtClean="0"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latin typeface="Times New Roman"/>
                <a:cs typeface="Times New Roman"/>
              </a:rPr>
              <a:t>-</a:t>
            </a:r>
            <a:r>
              <a:rPr lang="en-US" sz="2400" b="1" spc="-50" dirty="0" smtClean="0">
                <a:latin typeface="Times New Roman"/>
                <a:cs typeface="Times New Roman"/>
              </a:rPr>
              <a:t>1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12700" marR="85090" indent="1219200">
              <a:lnSpc>
                <a:spcPct val="100000"/>
              </a:lnSpc>
            </a:pPr>
            <a:r>
              <a:rPr lang="en-US" sz="2400" spc="-20" dirty="0" smtClean="0">
                <a:latin typeface="Times New Roman"/>
                <a:cs typeface="Times New Roman"/>
              </a:rPr>
              <a:t>Download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employee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dataset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open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employee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70" dirty="0" smtClean="0">
                <a:latin typeface="Times New Roman"/>
                <a:cs typeface="Times New Roman"/>
              </a:rPr>
              <a:t>dataset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in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excel.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Step</a:t>
            </a:r>
            <a:r>
              <a:rPr lang="en-US" sz="2400" b="1" spc="-150" dirty="0" smtClean="0"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latin typeface="Times New Roman"/>
                <a:cs typeface="Times New Roman"/>
              </a:rPr>
              <a:t>-</a:t>
            </a:r>
            <a:r>
              <a:rPr lang="en-US" sz="2400" b="1" spc="-50" dirty="0" smtClean="0">
                <a:latin typeface="Times New Roman"/>
                <a:cs typeface="Times New Roman"/>
              </a:rPr>
              <a:t>2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469900" marR="466725" indent="533400">
              <a:lnSpc>
                <a:spcPct val="100000"/>
              </a:lnSpc>
            </a:pPr>
            <a:r>
              <a:rPr lang="en-US" sz="2400" spc="-20" dirty="0" smtClean="0">
                <a:latin typeface="Times New Roman"/>
                <a:cs typeface="Times New Roman"/>
              </a:rPr>
              <a:t>Select</a:t>
            </a:r>
            <a:r>
              <a:rPr lang="en-US" sz="2400" spc="-1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entire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latin typeface="Times New Roman"/>
                <a:cs typeface="Times New Roman"/>
              </a:rPr>
              <a:t>data</a:t>
            </a:r>
            <a:r>
              <a:rPr lang="en-US" sz="2400" spc="-26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click </a:t>
            </a:r>
            <a:r>
              <a:rPr lang="en-US" sz="2400" dirty="0" smtClean="0">
                <a:latin typeface="Times New Roman"/>
                <a:cs typeface="Times New Roman"/>
              </a:rPr>
              <a:t>on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latin typeface="Times New Roman"/>
                <a:cs typeface="Times New Roman"/>
              </a:rPr>
              <a:t>data</a:t>
            </a:r>
            <a:r>
              <a:rPr lang="en-US" sz="2400" spc="-26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click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on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filter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option.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Step</a:t>
            </a:r>
            <a:r>
              <a:rPr lang="en-US" sz="2400" b="1" spc="-150" dirty="0" smtClean="0"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latin typeface="Times New Roman"/>
                <a:cs typeface="Times New Roman"/>
              </a:rPr>
              <a:t>-</a:t>
            </a:r>
            <a:r>
              <a:rPr lang="en-US" sz="2400" b="1" spc="-50" dirty="0" smtClean="0">
                <a:latin typeface="Times New Roman"/>
                <a:cs typeface="Times New Roman"/>
              </a:rPr>
              <a:t>3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lang="en-US" sz="2400" spc="-30" dirty="0" smtClean="0">
                <a:latin typeface="Times New Roman"/>
                <a:cs typeface="Times New Roman"/>
              </a:rPr>
              <a:t>Filter</a:t>
            </a:r>
            <a:r>
              <a:rPr lang="en-US" sz="2400" spc="-9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ftp</a:t>
            </a:r>
            <a:r>
              <a:rPr lang="en-US" sz="2400" spc="-15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from</a:t>
            </a:r>
            <a:r>
              <a:rPr lang="en-US" sz="2400" spc="-150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A</a:t>
            </a:r>
            <a:r>
              <a:rPr lang="en-US" sz="2400" spc="-1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to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Z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order.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Step</a:t>
            </a:r>
            <a:r>
              <a:rPr lang="en-US" sz="2400" b="1" spc="-150" dirty="0" smtClean="0"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latin typeface="Times New Roman"/>
                <a:cs typeface="Times New Roman"/>
              </a:rPr>
              <a:t>-</a:t>
            </a:r>
            <a:r>
              <a:rPr lang="en-US" sz="2400" b="1" spc="-50" dirty="0" smtClean="0">
                <a:latin typeface="Times New Roman"/>
                <a:cs typeface="Times New Roman"/>
              </a:rPr>
              <a:t>4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12700" marR="5080" indent="1447800">
              <a:lnSpc>
                <a:spcPct val="100000"/>
              </a:lnSpc>
            </a:pPr>
            <a:r>
              <a:rPr lang="en-US" sz="2400" spc="-20" dirty="0" smtClean="0">
                <a:latin typeface="Times New Roman"/>
                <a:cs typeface="Times New Roman"/>
              </a:rPr>
              <a:t>Select</a:t>
            </a:r>
            <a:r>
              <a:rPr lang="en-US" sz="2400" spc="-1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entire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latin typeface="Times New Roman"/>
                <a:cs typeface="Times New Roman"/>
              </a:rPr>
              <a:t>data</a:t>
            </a:r>
            <a:r>
              <a:rPr lang="en-US" sz="2400" spc="-26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click </a:t>
            </a:r>
            <a:r>
              <a:rPr lang="en-US" sz="2400" dirty="0" smtClean="0">
                <a:latin typeface="Times New Roman"/>
                <a:cs typeface="Times New Roman"/>
              </a:rPr>
              <a:t>on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35" dirty="0" smtClean="0">
                <a:latin typeface="Times New Roman"/>
                <a:cs typeface="Times New Roman"/>
              </a:rPr>
              <a:t>insert</a:t>
            </a:r>
            <a:r>
              <a:rPr lang="en-US" sz="2400" spc="-1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click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on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pivot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spc="-50" dirty="0" smtClean="0">
                <a:latin typeface="Times New Roman"/>
                <a:cs typeface="Times New Roman"/>
              </a:rPr>
              <a:t>table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to </a:t>
            </a:r>
            <a:r>
              <a:rPr lang="en-US" sz="2400" spc="-30" dirty="0" smtClean="0">
                <a:latin typeface="Times New Roman"/>
                <a:cs typeface="Times New Roman"/>
              </a:rPr>
              <a:t>create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pivot</a:t>
            </a:r>
            <a:r>
              <a:rPr lang="en-US" sz="2400" spc="-13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table.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67796"/>
            <a:ext cx="7478395" cy="29584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/>
              <a:buChar char="●"/>
              <a:tabLst>
                <a:tab pos="424180" algn="l"/>
              </a:tabLst>
            </a:pPr>
            <a:r>
              <a:rPr lang="en-US" sz="2350" b="1" dirty="0" smtClean="0">
                <a:latin typeface="Times New Roman"/>
                <a:cs typeface="Times New Roman"/>
              </a:rPr>
              <a:t>Step</a:t>
            </a:r>
            <a:r>
              <a:rPr lang="en-US" sz="2350" b="1" spc="-75" dirty="0" smtClean="0">
                <a:latin typeface="Times New Roman"/>
                <a:cs typeface="Times New Roman"/>
              </a:rPr>
              <a:t> </a:t>
            </a:r>
            <a:r>
              <a:rPr lang="en-US" sz="2350" b="1" dirty="0" smtClean="0">
                <a:latin typeface="Times New Roman"/>
                <a:cs typeface="Times New Roman"/>
              </a:rPr>
              <a:t>-</a:t>
            </a:r>
            <a:r>
              <a:rPr lang="en-US" sz="2350" b="1" spc="-50" dirty="0" smtClean="0">
                <a:latin typeface="Times New Roman"/>
                <a:cs typeface="Times New Roman"/>
              </a:rPr>
              <a:t>5</a:t>
            </a:r>
            <a:endParaRPr lang="en-US" sz="2350" b="1" dirty="0" smtClean="0">
              <a:latin typeface="Times New Roman"/>
              <a:cs typeface="Times New Roman"/>
            </a:endParaRPr>
          </a:p>
          <a:p>
            <a:pPr marL="424180" marR="5080" indent="910590">
              <a:lnSpc>
                <a:spcPct val="101699"/>
              </a:lnSpc>
            </a:pPr>
            <a:r>
              <a:rPr lang="en-US" sz="2350" dirty="0" smtClean="0">
                <a:latin typeface="Times New Roman"/>
                <a:cs typeface="Times New Roman"/>
              </a:rPr>
              <a:t>Drag</a:t>
            </a:r>
            <a:r>
              <a:rPr lang="en-US" sz="2350" spc="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the</a:t>
            </a:r>
            <a:r>
              <a:rPr lang="en-US" sz="2350" spc="50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needed</a:t>
            </a:r>
            <a:r>
              <a:rPr lang="en-US" sz="2350" spc="50" dirty="0" smtClean="0">
                <a:latin typeface="Times New Roman"/>
                <a:cs typeface="Times New Roman"/>
              </a:rPr>
              <a:t> </a:t>
            </a:r>
            <a:r>
              <a:rPr lang="en-US" sz="2350" spc="-80" dirty="0" smtClean="0">
                <a:latin typeface="Times New Roman"/>
                <a:cs typeface="Times New Roman"/>
              </a:rPr>
              <a:t>data</a:t>
            </a:r>
            <a:r>
              <a:rPr lang="en-US" sz="2350" spc="-229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and</a:t>
            </a:r>
            <a:r>
              <a:rPr lang="en-US" sz="2350" spc="50" dirty="0" smtClean="0">
                <a:latin typeface="Times New Roman"/>
                <a:cs typeface="Times New Roman"/>
              </a:rPr>
              <a:t> </a:t>
            </a:r>
            <a:r>
              <a:rPr lang="en-US" sz="2350" spc="-10" dirty="0" smtClean="0">
                <a:latin typeface="Times New Roman"/>
                <a:cs typeface="Times New Roman"/>
              </a:rPr>
              <a:t>create</a:t>
            </a:r>
            <a:r>
              <a:rPr lang="en-US" sz="2350" spc="-95" dirty="0" smtClean="0">
                <a:latin typeface="Times New Roman"/>
                <a:cs typeface="Times New Roman"/>
              </a:rPr>
              <a:t> </a:t>
            </a:r>
            <a:r>
              <a:rPr lang="en-US" sz="2350" spc="-50" dirty="0" smtClean="0">
                <a:latin typeface="Times New Roman"/>
                <a:cs typeface="Times New Roman"/>
              </a:rPr>
              <a:t>a </a:t>
            </a:r>
            <a:r>
              <a:rPr lang="en-US" sz="2350" dirty="0" smtClean="0">
                <a:latin typeface="Times New Roman"/>
                <a:cs typeface="Times New Roman"/>
              </a:rPr>
              <a:t>pivot</a:t>
            </a:r>
            <a:r>
              <a:rPr lang="en-US" sz="2350" spc="-75" dirty="0" smtClean="0">
                <a:latin typeface="Times New Roman"/>
                <a:cs typeface="Times New Roman"/>
              </a:rPr>
              <a:t> </a:t>
            </a:r>
            <a:r>
              <a:rPr lang="en-US" sz="2350" spc="-10" dirty="0" smtClean="0">
                <a:latin typeface="Times New Roman"/>
                <a:cs typeface="Times New Roman"/>
              </a:rPr>
              <a:t>table.</a:t>
            </a:r>
            <a:endParaRPr lang="en-US" sz="2350" dirty="0" smtClean="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/>
              <a:buChar char="●"/>
              <a:tabLst>
                <a:tab pos="424180" algn="l"/>
              </a:tabLst>
            </a:pPr>
            <a:r>
              <a:rPr lang="en-US" sz="2350" b="1" dirty="0" smtClean="0">
                <a:latin typeface="Times New Roman"/>
                <a:cs typeface="Times New Roman"/>
              </a:rPr>
              <a:t>Step</a:t>
            </a:r>
            <a:r>
              <a:rPr lang="en-US" sz="2350" b="1" spc="-75" dirty="0" smtClean="0">
                <a:latin typeface="Times New Roman"/>
                <a:cs typeface="Times New Roman"/>
              </a:rPr>
              <a:t> </a:t>
            </a:r>
            <a:r>
              <a:rPr lang="en-US" sz="2350" b="1" dirty="0" smtClean="0">
                <a:latin typeface="Times New Roman"/>
                <a:cs typeface="Times New Roman"/>
              </a:rPr>
              <a:t>-</a:t>
            </a:r>
            <a:r>
              <a:rPr lang="en-US" sz="2350" b="1" spc="-50" dirty="0" smtClean="0">
                <a:latin typeface="Times New Roman"/>
                <a:cs typeface="Times New Roman"/>
              </a:rPr>
              <a:t>6</a:t>
            </a:r>
            <a:endParaRPr lang="en-US" sz="2350" b="1" dirty="0" smtClean="0">
              <a:latin typeface="Times New Roman"/>
              <a:cs typeface="Times New Roman"/>
            </a:endParaRPr>
          </a:p>
          <a:p>
            <a:pPr marL="881380" marR="117475" indent="151765">
              <a:lnSpc>
                <a:spcPct val="101699"/>
              </a:lnSpc>
            </a:pPr>
            <a:r>
              <a:rPr lang="en-US" sz="2350" dirty="0" smtClean="0">
                <a:latin typeface="Times New Roman"/>
                <a:cs typeface="Times New Roman"/>
              </a:rPr>
              <a:t>Select</a:t>
            </a:r>
            <a:r>
              <a:rPr lang="en-US" sz="2350" spc="-5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the</a:t>
            </a:r>
            <a:r>
              <a:rPr lang="en-US" sz="2350" spc="50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pivot</a:t>
            </a:r>
            <a:r>
              <a:rPr lang="en-US" sz="2350" spc="-45" dirty="0" smtClean="0">
                <a:latin typeface="Times New Roman"/>
                <a:cs typeface="Times New Roman"/>
              </a:rPr>
              <a:t> </a:t>
            </a:r>
            <a:r>
              <a:rPr lang="en-US" sz="2350" spc="-25" dirty="0" smtClean="0">
                <a:latin typeface="Times New Roman"/>
                <a:cs typeface="Times New Roman"/>
              </a:rPr>
              <a:t>table</a:t>
            </a:r>
            <a:r>
              <a:rPr lang="en-US" sz="2350" spc="-90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and</a:t>
            </a:r>
            <a:r>
              <a:rPr lang="en-US" sz="2350" spc="50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click</a:t>
            </a:r>
            <a:r>
              <a:rPr lang="en-US" sz="2350" spc="50" dirty="0" smtClean="0">
                <a:latin typeface="Times New Roman"/>
                <a:cs typeface="Times New Roman"/>
              </a:rPr>
              <a:t> </a:t>
            </a:r>
            <a:r>
              <a:rPr lang="en-US" sz="2350" spc="-25" dirty="0" smtClean="0">
                <a:latin typeface="Times New Roman"/>
                <a:cs typeface="Times New Roman"/>
              </a:rPr>
              <a:t>on </a:t>
            </a:r>
            <a:r>
              <a:rPr lang="en-US" sz="2350" spc="-10" dirty="0" smtClean="0">
                <a:latin typeface="Times New Roman"/>
                <a:cs typeface="Times New Roman"/>
              </a:rPr>
              <a:t>insert.</a:t>
            </a:r>
            <a:endParaRPr lang="en-US" sz="2350" dirty="0" smtClean="0">
              <a:latin typeface="Times New Roman"/>
              <a:cs typeface="Times New Roman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106"/>
              <a:buFont typeface="Arial"/>
              <a:buChar char="●"/>
              <a:tabLst>
                <a:tab pos="424180" algn="l"/>
              </a:tabLst>
            </a:pPr>
            <a:r>
              <a:rPr lang="en-US" sz="2350" b="1" dirty="0" smtClean="0">
                <a:latin typeface="Times New Roman"/>
                <a:cs typeface="Times New Roman"/>
              </a:rPr>
              <a:t>Step-</a:t>
            </a:r>
            <a:r>
              <a:rPr lang="en-US" sz="2350" b="1" spc="-50" dirty="0" smtClean="0">
                <a:latin typeface="Times New Roman"/>
                <a:cs typeface="Times New Roman"/>
              </a:rPr>
              <a:t>7</a:t>
            </a:r>
            <a:endParaRPr lang="en-US" sz="2350" b="1" dirty="0" smtClean="0">
              <a:latin typeface="Times New Roman"/>
              <a:cs typeface="Times New Roman"/>
            </a:endParaRPr>
          </a:p>
          <a:p>
            <a:pPr marL="424180" marR="652780" indent="530860">
              <a:lnSpc>
                <a:spcPct val="101699"/>
              </a:lnSpc>
            </a:pPr>
            <a:r>
              <a:rPr lang="en-US" sz="2350" dirty="0" smtClean="0">
                <a:latin typeface="Times New Roman"/>
                <a:cs typeface="Times New Roman"/>
              </a:rPr>
              <a:t>Now</a:t>
            </a:r>
            <a:r>
              <a:rPr lang="en-US" sz="2350" spc="-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click</a:t>
            </a:r>
            <a:r>
              <a:rPr lang="en-US" sz="2350" spc="4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on</a:t>
            </a:r>
            <a:r>
              <a:rPr lang="en-US" sz="2350" spc="-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the</a:t>
            </a:r>
            <a:r>
              <a:rPr lang="en-US" sz="2350" spc="4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chart</a:t>
            </a:r>
            <a:r>
              <a:rPr lang="en-US" sz="2350" spc="-50" dirty="0" smtClean="0">
                <a:latin typeface="Times New Roman"/>
                <a:cs typeface="Times New Roman"/>
              </a:rPr>
              <a:t> </a:t>
            </a:r>
            <a:r>
              <a:rPr lang="en-US" sz="2350" spc="-30" dirty="0" smtClean="0">
                <a:latin typeface="Times New Roman"/>
                <a:cs typeface="Times New Roman"/>
              </a:rPr>
              <a:t>that</a:t>
            </a:r>
            <a:r>
              <a:rPr lang="en-US" sz="2350" spc="-100" dirty="0" smtClean="0">
                <a:latin typeface="Times New Roman"/>
                <a:cs typeface="Times New Roman"/>
              </a:rPr>
              <a:t> </a:t>
            </a:r>
            <a:r>
              <a:rPr lang="en-US" sz="2350" spc="-25" dirty="0" smtClean="0">
                <a:latin typeface="Times New Roman"/>
                <a:cs typeface="Times New Roman"/>
              </a:rPr>
              <a:t>you </a:t>
            </a:r>
            <a:r>
              <a:rPr lang="en-US" sz="2350" spc="-10" dirty="0" smtClean="0">
                <a:latin typeface="Times New Roman"/>
                <a:cs typeface="Times New Roman"/>
              </a:rPr>
              <a:t>want.</a:t>
            </a:r>
            <a:endParaRPr lang="en-US" sz="2350" dirty="0" smtClean="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/>
              <a:buChar char="●"/>
              <a:tabLst>
                <a:tab pos="424180" algn="l"/>
              </a:tabLst>
            </a:pPr>
            <a:r>
              <a:rPr lang="en-US" sz="2350" b="1" dirty="0" smtClean="0">
                <a:latin typeface="Times New Roman"/>
                <a:cs typeface="Times New Roman"/>
              </a:rPr>
              <a:t>Step</a:t>
            </a:r>
            <a:r>
              <a:rPr lang="en-US" sz="2350" b="1" spc="-75" dirty="0" smtClean="0">
                <a:latin typeface="Times New Roman"/>
                <a:cs typeface="Times New Roman"/>
              </a:rPr>
              <a:t> </a:t>
            </a:r>
            <a:r>
              <a:rPr lang="en-US" sz="2350" b="1" dirty="0" smtClean="0">
                <a:latin typeface="Times New Roman"/>
                <a:cs typeface="Times New Roman"/>
              </a:rPr>
              <a:t>-</a:t>
            </a:r>
            <a:r>
              <a:rPr lang="en-US" sz="2350" b="1" spc="-50" dirty="0" smtClean="0">
                <a:latin typeface="Times New Roman"/>
                <a:cs typeface="Times New Roman"/>
              </a:rPr>
              <a:t>8</a:t>
            </a:r>
            <a:endParaRPr lang="en-US" sz="2350" b="1" dirty="0" smtClean="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lang="en-US" sz="2350" dirty="0" smtClean="0">
                <a:latin typeface="Times New Roman"/>
                <a:cs typeface="Times New Roman"/>
              </a:rPr>
              <a:t>The</a:t>
            </a:r>
            <a:r>
              <a:rPr lang="en-US" sz="2350" spc="2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chart</a:t>
            </a:r>
            <a:r>
              <a:rPr lang="en-US" sz="2350" spc="-25" dirty="0" smtClean="0">
                <a:latin typeface="Times New Roman"/>
                <a:cs typeface="Times New Roman"/>
              </a:rPr>
              <a:t> </a:t>
            </a:r>
            <a:r>
              <a:rPr lang="en-US" sz="2350" dirty="0" smtClean="0">
                <a:latin typeface="Times New Roman"/>
                <a:cs typeface="Times New Roman"/>
              </a:rPr>
              <a:t>is</a:t>
            </a:r>
            <a:r>
              <a:rPr lang="en-US" sz="2350" spc="25" dirty="0" smtClean="0">
                <a:latin typeface="Times New Roman"/>
                <a:cs typeface="Times New Roman"/>
              </a:rPr>
              <a:t> </a:t>
            </a:r>
            <a:r>
              <a:rPr lang="en-US" sz="2350" spc="-10" dirty="0" smtClean="0">
                <a:latin typeface="Times New Roman"/>
                <a:cs typeface="Times New Roman"/>
              </a:rPr>
              <a:t>created.</a:t>
            </a:r>
            <a:endParaRPr lang="en-US"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74986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4000" spc="-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50" dirty="0" smtClean="0">
                <a:latin typeface="Times New Roman" pitchFamily="18" charset="0"/>
                <a:cs typeface="Times New Roman" pitchFamily="18" charset="0"/>
              </a:rPr>
              <a:t>SULTS</a:t>
            </a:r>
            <a:r>
              <a:rPr lang="en-IN" sz="4000" spc="-5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4000" spc="-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14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70" dirty="0" smtClean="0">
                <a:latin typeface="Times New Roman" pitchFamily="18" charset="0"/>
                <a:cs typeface="Times New Roman" pitchFamily="18" charset="0"/>
              </a:rPr>
              <a:t>1. T</a:t>
            </a:r>
            <a:r>
              <a:rPr sz="3600" b="1" spc="-70" dirty="0" smtClean="0">
                <a:latin typeface="Times New Roman" pitchFamily="18" charset="0"/>
                <a:cs typeface="Times New Roman" pitchFamily="18" charset="0"/>
              </a:rPr>
              <a:t>ABLE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92062"/>
            <a:ext cx="8212785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713976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sz="4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PIE CHART</a:t>
            </a:r>
            <a:endParaRPr sz="4000" spc="-1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878782" cy="465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652421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lang="en-IN" sz="3600" spc="-10" dirty="0"/>
              <a:t>C</a:t>
            </a:r>
            <a:r>
              <a:rPr sz="3600" spc="-10" dirty="0" smtClean="0"/>
              <a:t>on</a:t>
            </a:r>
            <a:r>
              <a:rPr lang="en-IN" sz="3600" spc="-10" dirty="0" err="1" smtClean="0"/>
              <a:t>c</a:t>
            </a:r>
            <a:r>
              <a:rPr lang="en-IN" sz="3600" spc="-10" dirty="0" err="1" smtClean="0"/>
              <a:t>lusio</a:t>
            </a:r>
            <a:r>
              <a:rPr lang="en-IN" sz="3600" spc="-10" dirty="0" err="1" smtClean="0"/>
              <a:t>n</a:t>
            </a:r>
            <a:r>
              <a:rPr lang="en-IN" sz="3600" spc="-10" dirty="0" smtClean="0"/>
              <a:t>:</a:t>
            </a:r>
            <a:endParaRPr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45747" y="1219200"/>
            <a:ext cx="6958965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5400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Times New Roman"/>
                <a:cs typeface="Times New Roman"/>
              </a:rPr>
              <a:t>The dataset reveals that the Accounting  department’s workforce is predominantly composed of Permanent employees, who make up 10.8 of the total16.4 Full-Time Equivalent(FTE) positions.</a:t>
            </a:r>
          </a:p>
          <a:p>
            <a:pPr marL="298450" marR="25400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Times New Roman"/>
                <a:cs typeface="Times New Roman"/>
              </a:rPr>
              <a:t>The remaining workforce is supplemented by 4 FTEs</a:t>
            </a:r>
            <a:r>
              <a:rPr lang="en-IN" dirty="0" smtClean="0">
                <a:latin typeface="Times New Roman"/>
                <a:cs typeface="Times New Roman"/>
              </a:rPr>
              <a:t> in Fixed Term roles and 1.6 FTEs in Temporary roles.</a:t>
            </a:r>
          </a:p>
          <a:p>
            <a:pPr marL="298450" marR="25400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Times New Roman"/>
                <a:cs typeface="Times New Roman"/>
              </a:rPr>
              <a:t>This staffing structure indicates a reliance on a stable, long-term workforce with strategic use if temporary and fixed term staff to meet fluctuating needs or specific projects.</a:t>
            </a:r>
          </a:p>
          <a:p>
            <a:pPr marL="298450" marR="25400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Times New Roman"/>
                <a:cs typeface="Times New Roman"/>
              </a:rPr>
              <a:t>This balanced approach allows foe both continuity and flexibility within the department.</a:t>
            </a:r>
            <a:endParaRPr lang="en-IN" dirty="0" smtClean="0">
              <a:latin typeface="Times New Roman"/>
              <a:cs typeface="Times New Roman"/>
            </a:endParaRPr>
          </a:p>
          <a:p>
            <a:pPr marL="12700" marR="254000">
              <a:lnSpc>
                <a:spcPct val="100000"/>
              </a:lnSpc>
            </a:pPr>
            <a:endParaRPr lang="en-IN" sz="24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/>
                <a:cs typeface="Trebuchet MS"/>
              </a:rPr>
              <a:t>PROJECT</a:t>
            </a:r>
            <a:r>
              <a:rPr sz="4250" spc="-2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16900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 smtClean="0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endParaRPr lang="en-IN" sz="4400" b="1" spc="-10" dirty="0" smtClean="0">
              <a:solidFill>
                <a:srgbClr val="0F0F0F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 smtClean="0">
                <a:solidFill>
                  <a:srgbClr val="0F0F0F"/>
                </a:solidFill>
                <a:latin typeface="Times New Roman"/>
                <a:cs typeface="Times New Roman"/>
              </a:rPr>
              <a:t>Based</a:t>
            </a:r>
            <a:r>
              <a:rPr sz="4400" b="1" spc="-105" dirty="0" smtClean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 smtClean="0">
                <a:solidFill>
                  <a:srgbClr val="0F0F0F"/>
                </a:solidFill>
                <a:latin typeface="Times New Roman"/>
                <a:cs typeface="Times New Roman"/>
              </a:rPr>
              <a:t>Departments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23339" y="267366"/>
            <a:ext cx="9487535" cy="722568"/>
          </a:xfrm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 dirty="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 dirty="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 dirty="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 dirty="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 dirty="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1224" y="550290"/>
            <a:ext cx="641637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IN"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spc="-90" dirty="0" smtClean="0">
                <a:latin typeface="Times New Roman" pitchFamily="18" charset="0"/>
                <a:cs typeface="Times New Roman" pitchFamily="18" charset="0"/>
              </a:rPr>
              <a:t>STATEMENT: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524000"/>
            <a:ext cx="5802012" cy="3239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600" dirty="0" smtClean="0">
                <a:latin typeface="Times New Roman"/>
                <a:cs typeface="Times New Roman"/>
              </a:rPr>
              <a:t>The tota</a:t>
            </a:r>
            <a:r>
              <a:rPr lang="en-IN" sz="2600" dirty="0" smtClean="0">
                <a:latin typeface="Times New Roman"/>
                <a:cs typeface="Times New Roman"/>
              </a:rPr>
              <a:t>l FTE for each employment type (Fixed Term, Permanent, Temporary).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600" dirty="0" smtClean="0">
                <a:latin typeface="Times New Roman"/>
                <a:cs typeface="Times New Roman"/>
              </a:rPr>
              <a:t>The contribution of each employment type to the overall FTE.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600" dirty="0" smtClean="0">
                <a:latin typeface="Times New Roman"/>
                <a:cs typeface="Times New Roman"/>
              </a:rPr>
              <a:t>Any potential recommendation for optimising the FTE distribution in the department</a:t>
            </a:r>
            <a:r>
              <a:rPr lang="en-IN" sz="2600" dirty="0" smtClean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113379"/>
          </a:xfrm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3600" spc="-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6"/>
            <a:ext cx="5956300" cy="3041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The project aims to analyse Full-Time Equivalent (FTE) distribution across different employment types within the accounting department.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The analysis will focus on fixed term permanent term and temporary roles, with the total FTE of 16.4.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USERS?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1843520"/>
            <a:ext cx="6544597" cy="2995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IN" sz="2400" spc="-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IN" sz="2400" spc="-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Departments</a:t>
            </a:r>
          </a:p>
          <a:p>
            <a:pPr marL="486409" indent="-473709"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IN" sz="2400" spc="-35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IN" sz="2400" spc="-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4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Leadership</a:t>
            </a:r>
          </a:p>
          <a:p>
            <a:pPr marL="486409" indent="-473709"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IN" sz="2400" spc="-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20" dirty="0" smtClean="0">
                <a:latin typeface="Times New Roman" pitchFamily="18" charset="0"/>
                <a:cs typeface="Times New Roman" pitchFamily="18" charset="0"/>
              </a:rPr>
              <a:t>Leaders</a:t>
            </a:r>
            <a:r>
              <a:rPr lang="en-IN" sz="2400" spc="-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400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Supervisors</a:t>
            </a:r>
          </a:p>
          <a:p>
            <a:pPr marL="486409" indent="-473709"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Employees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6409" indent="-473709"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Executive</a:t>
            </a:r>
            <a:r>
              <a:rPr lang="en-IN" sz="2400" spc="-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Leadership</a:t>
            </a:r>
          </a:p>
          <a:p>
            <a:pPr marL="486409" indent="-473709"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IN" sz="2400" spc="-20" dirty="0" smtClean="0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IN" sz="2400" spc="-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Analysts</a:t>
            </a:r>
          </a:p>
          <a:p>
            <a:pPr marL="486409" indent="-473709"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Recruiters</a:t>
            </a:r>
          </a:p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endParaRPr lang="en-IN" sz="2000" spc="-1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022139"/>
          </a:xfrm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sz="2800" spc="-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PROPOSITION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0" dirty="0" smtClean="0">
                <a:latin typeface="Times New Roman"/>
                <a:cs typeface="Times New Roman"/>
              </a:rPr>
              <a:t>Filtering-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Remove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Values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 marR="386080">
              <a:lnSpc>
                <a:spcPct val="100000"/>
              </a:lnSpc>
            </a:pPr>
            <a:r>
              <a:rPr lang="en-US" sz="2400" spc="-10" dirty="0" smtClean="0">
                <a:latin typeface="Times New Roman"/>
                <a:cs typeface="Times New Roman"/>
              </a:rPr>
              <a:t>Pivot</a:t>
            </a:r>
            <a:r>
              <a:rPr lang="en-US" sz="2400" spc="-160" dirty="0" smtClean="0">
                <a:latin typeface="Times New Roman"/>
                <a:cs typeface="Times New Roman"/>
              </a:rPr>
              <a:t> </a:t>
            </a:r>
            <a:r>
              <a:rPr lang="en-US" sz="2400" spc="-40" dirty="0" smtClean="0">
                <a:latin typeface="Times New Roman"/>
                <a:cs typeface="Times New Roman"/>
              </a:rPr>
              <a:t>Table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-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Summary</a:t>
            </a:r>
            <a:r>
              <a:rPr lang="en-US" sz="2400" spc="-140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Of </a:t>
            </a:r>
            <a:r>
              <a:rPr lang="en-US" sz="2400" spc="-10" dirty="0" smtClean="0">
                <a:latin typeface="Times New Roman"/>
                <a:cs typeface="Times New Roman"/>
              </a:rPr>
              <a:t>Employee</a:t>
            </a:r>
            <a:r>
              <a:rPr lang="en-US" sz="2400" spc="-114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Analysis based on Department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Pie chart -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Final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Report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204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000" y="1337507"/>
            <a:ext cx="7000875" cy="526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1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2100" b="1" spc="-10" dirty="0" smtClean="0">
                <a:latin typeface="Times New Roman"/>
                <a:cs typeface="Times New Roman"/>
              </a:rPr>
              <a:t>EMPLOYEE</a:t>
            </a:r>
            <a:r>
              <a:rPr sz="2100" b="1" spc="-85" dirty="0" smtClean="0">
                <a:latin typeface="Times New Roman"/>
                <a:cs typeface="Times New Roman"/>
              </a:rPr>
              <a:t> </a:t>
            </a:r>
            <a:r>
              <a:rPr sz="2100" b="1" spc="-85" dirty="0">
                <a:latin typeface="Times New Roman"/>
                <a:cs typeface="Times New Roman"/>
              </a:rPr>
              <a:t>DATA</a:t>
            </a:r>
            <a:r>
              <a:rPr sz="2100" b="1" spc="-120" dirty="0">
                <a:latin typeface="Times New Roman"/>
                <a:cs typeface="Times New Roman"/>
              </a:rPr>
              <a:t> </a:t>
            </a:r>
            <a:r>
              <a:rPr sz="2100" b="1" spc="-30" dirty="0">
                <a:latin typeface="Times New Roman"/>
                <a:cs typeface="Times New Roman"/>
              </a:rPr>
              <a:t>SET-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NAN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-50" dirty="0">
                <a:latin typeface="Times New Roman"/>
                <a:cs typeface="Times New Roman"/>
              </a:rPr>
              <a:t>MUDHALVAN </a:t>
            </a:r>
            <a:r>
              <a:rPr sz="2100" b="1" spc="-10" dirty="0" smtClean="0">
                <a:latin typeface="Times New Roman"/>
                <a:cs typeface="Times New Roman"/>
              </a:rPr>
              <a:t>PORTAL</a:t>
            </a:r>
            <a:endParaRPr lang="en-IN" sz="2100" b="1" spc="-10" dirty="0" smtClean="0">
              <a:latin typeface="Times New Roman"/>
              <a:cs typeface="Times New Roman"/>
            </a:endParaRPr>
          </a:p>
          <a:p>
            <a:pPr marL="42291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2100" b="1" dirty="0" smtClean="0">
                <a:latin typeface="Times New Roman"/>
                <a:cs typeface="Times New Roman"/>
              </a:rPr>
              <a:t>9</a:t>
            </a:r>
            <a:r>
              <a:rPr sz="2100" b="1" spc="-25" dirty="0" smtClean="0">
                <a:latin typeface="Times New Roman"/>
                <a:cs typeface="Times New Roman"/>
              </a:rPr>
              <a:t> </a:t>
            </a:r>
            <a:r>
              <a:rPr sz="2100" b="1" spc="-20" dirty="0" smtClean="0">
                <a:latin typeface="Times New Roman"/>
                <a:cs typeface="Times New Roman"/>
              </a:rPr>
              <a:t>FEATURES</a:t>
            </a:r>
            <a:r>
              <a:rPr sz="2100" b="1" spc="-25" dirty="0" smtClean="0">
                <a:latin typeface="Times New Roman"/>
                <a:cs typeface="Times New Roman"/>
              </a:rPr>
              <a:t> </a:t>
            </a:r>
            <a:r>
              <a:rPr sz="2100" b="1" dirty="0" smtClean="0">
                <a:latin typeface="Times New Roman"/>
                <a:cs typeface="Times New Roman"/>
              </a:rPr>
              <a:t>IN</a:t>
            </a:r>
            <a:r>
              <a:rPr sz="2100" b="1" spc="-25" dirty="0" smtClean="0">
                <a:latin typeface="Times New Roman"/>
                <a:cs typeface="Times New Roman"/>
              </a:rPr>
              <a:t> </a:t>
            </a:r>
            <a:r>
              <a:rPr sz="2100" b="1" spc="-10" dirty="0" smtClean="0">
                <a:latin typeface="Times New Roman"/>
                <a:cs typeface="Times New Roman"/>
              </a:rPr>
              <a:t>EXCEL: </a:t>
            </a:r>
            <a:endParaRPr lang="en-IN" sz="2100" b="1" spc="-10" dirty="0" smtClean="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00" b="1" spc="-10" dirty="0" smtClean="0">
                <a:latin typeface="Times New Roman"/>
                <a:cs typeface="Times New Roman"/>
              </a:rPr>
              <a:t>EMPLOYEE</a:t>
            </a:r>
            <a:r>
              <a:rPr sz="2100" b="1" spc="-45" dirty="0" smtClean="0">
                <a:latin typeface="Times New Roman"/>
                <a:cs typeface="Times New Roman"/>
              </a:rPr>
              <a:t> </a:t>
            </a:r>
            <a:r>
              <a:rPr sz="2100" b="1" dirty="0" smtClean="0">
                <a:latin typeface="Times New Roman"/>
                <a:cs typeface="Times New Roman"/>
              </a:rPr>
              <a:t>ID-</a:t>
            </a:r>
            <a:r>
              <a:rPr sz="2100" b="1" spc="-25" dirty="0" smtClean="0">
                <a:latin typeface="Times New Roman"/>
                <a:cs typeface="Times New Roman"/>
              </a:rPr>
              <a:t> </a:t>
            </a:r>
            <a:r>
              <a:rPr sz="2100" spc="-10" dirty="0" smtClean="0">
                <a:latin typeface="Times New Roman"/>
                <a:cs typeface="Times New Roman"/>
              </a:rPr>
              <a:t>ALPHANUMERIC(TEXT)</a:t>
            </a:r>
            <a:endParaRPr lang="en-IN" sz="2100" spc="-10" dirty="0" smtClean="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00" b="1" dirty="0" smtClean="0">
                <a:latin typeface="Times New Roman"/>
                <a:cs typeface="Times New Roman"/>
              </a:rPr>
              <a:t>NAME- </a:t>
            </a:r>
            <a:r>
              <a:rPr sz="2100" spc="-10" dirty="0" smtClean="0">
                <a:latin typeface="Times New Roman"/>
                <a:cs typeface="Times New Roman"/>
              </a:rPr>
              <a:t>ALPHABETICAL(TEXT) </a:t>
            </a:r>
            <a:endParaRPr lang="en-IN" sz="2100" spc="-10" dirty="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00" b="1" dirty="0" smtClean="0">
                <a:latin typeface="Times New Roman"/>
                <a:cs typeface="Times New Roman"/>
              </a:rPr>
              <a:t>GENDER- </a:t>
            </a:r>
            <a:r>
              <a:rPr sz="2100" spc="-10" dirty="0" smtClean="0">
                <a:latin typeface="Times New Roman"/>
                <a:cs typeface="Times New Roman"/>
              </a:rPr>
              <a:t>ALPHABETICAL(TEXT) </a:t>
            </a:r>
            <a:endParaRPr lang="en-IN" sz="2100" spc="-10" dirty="0" smtClean="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00" b="1" spc="-25" dirty="0" smtClean="0">
                <a:latin typeface="Times New Roman"/>
                <a:cs typeface="Times New Roman"/>
              </a:rPr>
              <a:t>DEPARTMENT</a:t>
            </a:r>
            <a:r>
              <a:rPr sz="2100" b="1" spc="-60" dirty="0" smtClean="0">
                <a:latin typeface="Times New Roman"/>
                <a:cs typeface="Times New Roman"/>
              </a:rPr>
              <a:t> </a:t>
            </a:r>
            <a:r>
              <a:rPr sz="2100" b="1" dirty="0" smtClean="0">
                <a:latin typeface="Times New Roman"/>
                <a:cs typeface="Times New Roman"/>
              </a:rPr>
              <a:t>-</a:t>
            </a:r>
            <a:r>
              <a:rPr sz="2100" b="1" spc="-5" dirty="0" smtClean="0">
                <a:latin typeface="Times New Roman"/>
                <a:cs typeface="Times New Roman"/>
              </a:rPr>
              <a:t> </a:t>
            </a:r>
            <a:r>
              <a:rPr sz="2100" spc="-10" dirty="0" smtClean="0">
                <a:latin typeface="Times New Roman"/>
                <a:cs typeface="Times New Roman"/>
              </a:rPr>
              <a:t>ALPHABETICAL(TEXT) </a:t>
            </a:r>
            <a:endParaRPr lang="en-IN" sz="2100" spc="-10" dirty="0" smtClean="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00" b="1" spc="-10" dirty="0" smtClean="0">
                <a:latin typeface="Times New Roman"/>
                <a:cs typeface="Times New Roman"/>
              </a:rPr>
              <a:t>SALARY</a:t>
            </a:r>
            <a:r>
              <a:rPr sz="2100" b="1" spc="-100" dirty="0" smtClean="0">
                <a:latin typeface="Times New Roman"/>
                <a:cs typeface="Times New Roman"/>
              </a:rPr>
              <a:t> </a:t>
            </a:r>
            <a:r>
              <a:rPr sz="2100" b="1" dirty="0" smtClean="0">
                <a:latin typeface="Times New Roman"/>
                <a:cs typeface="Times New Roman"/>
              </a:rPr>
              <a:t>-</a:t>
            </a:r>
            <a:r>
              <a:rPr sz="2100" b="1" spc="-25" dirty="0" smtClean="0">
                <a:latin typeface="Times New Roman"/>
                <a:cs typeface="Times New Roman"/>
              </a:rPr>
              <a:t> </a:t>
            </a:r>
            <a:r>
              <a:rPr sz="2100" spc="-10" dirty="0" smtClean="0">
                <a:latin typeface="Times New Roman"/>
                <a:cs typeface="Times New Roman"/>
              </a:rPr>
              <a:t>NUMERICAL</a:t>
            </a:r>
            <a:endParaRPr sz="2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40" dirty="0" smtClean="0">
                <a:latin typeface="Times New Roman"/>
                <a:cs typeface="Times New Roman"/>
              </a:rPr>
              <a:t>START</a:t>
            </a:r>
            <a:r>
              <a:rPr sz="2100" b="1" spc="-85" dirty="0" smtClean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DATE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ALPHANUMERIC(TEXT)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FTE-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TYPE-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LOCATION-</a:t>
            </a:r>
            <a:r>
              <a:rPr sz="2100" b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22910" indent="-342900">
              <a:lnSpc>
                <a:spcPct val="100000"/>
              </a:lnSpc>
              <a:buFont typeface="Wingdings" pitchFamily="2" charset="2"/>
              <a:buChar char="Ø"/>
              <a:tabLst>
                <a:tab pos="469265" algn="l"/>
              </a:tabLst>
            </a:pPr>
            <a:r>
              <a:rPr sz="2100" b="1" dirty="0">
                <a:latin typeface="Times New Roman"/>
                <a:cs typeface="Times New Roman"/>
              </a:rPr>
              <a:t>3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USED: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/>
                <a:cs typeface="Times New Roman"/>
              </a:rPr>
              <a:t>DEPARTMENT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FTE-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TYPE-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/>
                <a:cs typeface="Trebuchet MS"/>
              </a:rPr>
              <a:t>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6005830" cy="3223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581660" algn="l"/>
              </a:tabLst>
            </a:pPr>
            <a:r>
              <a:rPr lang="en-IN" dirty="0" smtClean="0">
                <a:latin typeface="Times New Roman"/>
                <a:cs typeface="Times New Roman"/>
              </a:rPr>
              <a:t>The precise distribution of FTE employees, with the permanent roles dominating at 10.8 out of 16.4 total FTEs.</a:t>
            </a:r>
          </a:p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581660" algn="l"/>
              </a:tabLst>
            </a:pPr>
            <a:r>
              <a:rPr lang="en-IN" dirty="0" smtClean="0">
                <a:latin typeface="Times New Roman"/>
                <a:cs typeface="Times New Roman"/>
              </a:rPr>
              <a:t>Despite, a relatively small team, the blend of fixed term (4FTEs) and temporary (1.6 FTEs) staff highlights a strategic approach to workforce management within the accounting department.</a:t>
            </a:r>
            <a:endParaRPr lang="en-IN" dirty="0">
              <a:latin typeface="Times New Roman"/>
              <a:cs typeface="Times New Roman"/>
            </a:endParaRPr>
          </a:p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581660" algn="l"/>
              </a:tabLst>
            </a:pPr>
            <a:r>
              <a:rPr spc="-40" dirty="0" smtClean="0">
                <a:latin typeface="Times New Roman"/>
                <a:cs typeface="Times New Roman"/>
              </a:rPr>
              <a:t>Well-</a:t>
            </a:r>
            <a:r>
              <a:rPr dirty="0" smtClean="0">
                <a:latin typeface="Times New Roman"/>
                <a:cs typeface="Times New Roman"/>
              </a:rPr>
              <a:t>presented</a:t>
            </a:r>
            <a:r>
              <a:rPr spc="-40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a </a:t>
            </a:r>
            <a:r>
              <a:rPr dirty="0">
                <a:latin typeface="Times New Roman"/>
                <a:cs typeface="Times New Roman"/>
              </a:rPr>
              <a:t>significant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impact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decision-</a:t>
            </a:r>
            <a:r>
              <a:rPr spc="-10" dirty="0">
                <a:latin typeface="Times New Roman"/>
                <a:cs typeface="Times New Roman"/>
              </a:rPr>
              <a:t>makers, </a:t>
            </a:r>
            <a:r>
              <a:rPr dirty="0">
                <a:latin typeface="Times New Roman"/>
                <a:cs typeface="Times New Roman"/>
              </a:rPr>
              <a:t>helping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drive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change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and </a:t>
            </a:r>
            <a:r>
              <a:rPr spc="-10" dirty="0">
                <a:latin typeface="Times New Roman"/>
                <a:cs typeface="Times New Roman"/>
              </a:rPr>
              <a:t>innovation.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549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PROBLEM STATEMENT: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MODELLING:</vt:lpstr>
      <vt:lpstr>PowerPoint Presentation</vt:lpstr>
      <vt:lpstr>RESULTS:</vt:lpstr>
      <vt:lpstr>2. PIE CHART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</dc:title>
  <dc:creator>ELCOT</dc:creator>
  <cp:lastModifiedBy>ELCOT</cp:lastModifiedBy>
  <cp:revision>8</cp:revision>
  <dcterms:created xsi:type="dcterms:W3CDTF">2024-08-24T11:16:23Z</dcterms:created>
  <dcterms:modified xsi:type="dcterms:W3CDTF">2024-08-24T12:33:52Z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