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91" r:id="rId2"/>
    <p:sldId id="292" r:id="rId3"/>
    <p:sldId id="307" r:id="rId4"/>
    <p:sldId id="317" r:id="rId5"/>
    <p:sldId id="293" r:id="rId6"/>
    <p:sldId id="316" r:id="rId7"/>
    <p:sldId id="298" r:id="rId8"/>
    <p:sldId id="312" r:id="rId9"/>
    <p:sldId id="299" r:id="rId10"/>
    <p:sldId id="308" r:id="rId11"/>
    <p:sldId id="300" r:id="rId12"/>
    <p:sldId id="301" r:id="rId13"/>
    <p:sldId id="313" r:id="rId14"/>
    <p:sldId id="318" r:id="rId15"/>
    <p:sldId id="324" r:id="rId16"/>
    <p:sldId id="302" r:id="rId17"/>
    <p:sldId id="319" r:id="rId18"/>
    <p:sldId id="320" r:id="rId19"/>
    <p:sldId id="322" r:id="rId20"/>
    <p:sldId id="303" r:id="rId21"/>
    <p:sldId id="310" r:id="rId22"/>
    <p:sldId id="323" r:id="rId23"/>
    <p:sldId id="304" r:id="rId24"/>
    <p:sldId id="305" r:id="rId25"/>
    <p:sldId id="30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Sprint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Test Sprint 1 results(Jan 15 - Feb 09)</c:v>
                </c:pt>
                <c:pt idx="1">
                  <c:v>Test Sprint 2 results(Feb 12 - Mar 09)</c:v>
                </c:pt>
                <c:pt idx="2">
                  <c:v>Test Sprint 3 results(Mar 12 - Apr 06)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2F-4786-B81D-62F5B06192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Test Sprint 1 results(Jan 15 - Feb 09)</c:v>
                </c:pt>
                <c:pt idx="1">
                  <c:v>Test Sprint 2 results(Feb 12 - Mar 09)</c:v>
                </c:pt>
                <c:pt idx="2">
                  <c:v>Test Sprint 3 results(Mar 12 - Apr 06)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</c:v>
                </c:pt>
                <c:pt idx="1">
                  <c:v>32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2F-4786-B81D-62F5B06192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Test Sprint 1 results(Jan 15 - Feb 09)</c:v>
                </c:pt>
                <c:pt idx="1">
                  <c:v>Test Sprint 2 results(Feb 12 - Mar 09)</c:v>
                </c:pt>
                <c:pt idx="2">
                  <c:v>Test Sprint 3 results(Mar 12 - Apr 06)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31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2F-4786-B81D-62F5B06192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0140800"/>
        <c:axId val="360136208"/>
        <c:axId val="0"/>
      </c:bar3DChart>
      <c:catAx>
        <c:axId val="36014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360136208"/>
        <c:crosses val="autoZero"/>
        <c:auto val="1"/>
        <c:lblAlgn val="ctr"/>
        <c:lblOffset val="100"/>
        <c:noMultiLvlLbl val="0"/>
      </c:catAx>
      <c:valAx>
        <c:axId val="36013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14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5A717-F4A0-40EB-B4F5-B1DC92E2B2A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BC499-E260-4B2E-AA6D-BC813A52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0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2A5B-E8CB-4C1C-A366-0FED7F44E4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2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2A5B-E8CB-4C1C-A366-0FED7F44E4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5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BC499-E260-4B2E-AA6D-BC813A52A6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5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2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0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7A40-71D5-411A-9970-F5C1939938BC}" type="datetime1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BIRT Reports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0633-92CA-4A68-82C0-4AF9ED6C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919BD-804D-4BBB-8E06-047641645DDF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BIRT Reports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D0633-92CA-4A68-82C0-4AF9ED6C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4" y="2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2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2DFD3-DEFD-4E65-9D9F-4B7D017BF7BC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BIRT Reports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D0633-92CA-4A68-82C0-4AF9ED6C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F9E8ED-22F0-4177-8578-F33DC84A6AFF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BIRT Reports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D0633-92CA-4A68-82C0-4AF9ED6C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335C3-8BFA-4EC6-AEB9-065C684E6383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BIRT Reports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D0633-92CA-4A68-82C0-4AF9ED6C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1"/>
            <a:ext cx="3810000" cy="46085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1"/>
            <a:ext cx="3810000" cy="46085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724BF-670D-4284-A033-BD40EF8AFEE9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BIRT Reports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D0633-92CA-4A68-82C0-4AF9ED6C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788433-5318-4736-AF6E-688BB7B7D13E}" type="datetime1">
              <a:rPr lang="en-US" smtClean="0"/>
              <a:t>4/25/2018</a:t>
            </a:fld>
            <a:endParaRPr lang="en-US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BIRT Reports</a:t>
            </a:r>
            <a:endParaRPr lang="en-US" dirty="0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D0633-92CA-4A68-82C0-4AF9ED6C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FD617-D87C-49B3-8FCB-1F7E36BFAA40}" type="datetime1">
              <a:rPr lang="en-US" smtClean="0"/>
              <a:t>4/25/2018</a:t>
            </a:fld>
            <a:endParaRPr lang="en-US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BIRT Reports</a:t>
            </a:r>
            <a:endParaRPr lang="en-US" dirty="0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D0633-92CA-4A68-82C0-4AF9ED6C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8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40D0FA-398E-4B11-B483-C91E1F1B6A18}" type="datetime1">
              <a:rPr lang="en-US" smtClean="0"/>
              <a:t>4/25/2018</a:t>
            </a:fld>
            <a:endParaRPr lang="en-US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BIRT Reports</a:t>
            </a:r>
            <a:endParaRPr lang="en-US" dirty="0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D0633-92CA-4A68-82C0-4AF9ED6C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4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CF4EA4-C746-4FF3-9D54-4FAA5C6D7AE3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BIRT Reports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D0633-92CA-4A68-82C0-4AF9ED6C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4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1E806-974D-4B26-9239-C6D87E0726D7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BIRT Reports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D0633-92CA-4A68-82C0-4AF9ED6C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1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ChangeArrowheads="1"/>
          </p:cNvSpPr>
          <p:nvPr/>
        </p:nvSpPr>
        <p:spPr bwMode="ltGray">
          <a:xfrm>
            <a:off x="381000" y="1066802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350">
              <a:latin typeface="Tahoma" pitchFamily="34" charset="0"/>
            </a:endParaRPr>
          </a:p>
        </p:txBody>
      </p:sp>
      <p:sp>
        <p:nvSpPr>
          <p:cNvPr id="59395" name="Rectangle 1027"/>
          <p:cNvSpPr>
            <a:spLocks noChangeArrowheads="1"/>
          </p:cNvSpPr>
          <p:nvPr/>
        </p:nvSpPr>
        <p:spPr bwMode="ltGray">
          <a:xfrm>
            <a:off x="762001" y="1066802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350">
              <a:latin typeface="Tahoma" pitchFamily="34" charset="0"/>
            </a:endParaRPr>
          </a:p>
        </p:txBody>
      </p:sp>
      <p:sp>
        <p:nvSpPr>
          <p:cNvPr id="59396" name="Rectangle 1028"/>
          <p:cNvSpPr>
            <a:spLocks noChangeArrowheads="1"/>
          </p:cNvSpPr>
          <p:nvPr/>
        </p:nvSpPr>
        <p:spPr bwMode="ltGray">
          <a:xfrm>
            <a:off x="541339" y="1520827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350">
              <a:latin typeface="Tahoma" pitchFamily="34" charset="0"/>
            </a:endParaRPr>
          </a:p>
        </p:txBody>
      </p:sp>
      <p:sp>
        <p:nvSpPr>
          <p:cNvPr id="59397" name="Rectangle 1029"/>
          <p:cNvSpPr>
            <a:spLocks noChangeArrowheads="1"/>
          </p:cNvSpPr>
          <p:nvPr/>
        </p:nvSpPr>
        <p:spPr bwMode="ltGray">
          <a:xfrm>
            <a:off x="911226" y="1520827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350">
              <a:latin typeface="Tahoma" pitchFamily="34" charset="0"/>
            </a:endParaRPr>
          </a:p>
        </p:txBody>
      </p:sp>
      <p:sp>
        <p:nvSpPr>
          <p:cNvPr id="59398" name="Rectangle 1030"/>
          <p:cNvSpPr>
            <a:spLocks noChangeArrowheads="1"/>
          </p:cNvSpPr>
          <p:nvPr/>
        </p:nvSpPr>
        <p:spPr bwMode="ltGray">
          <a:xfrm>
            <a:off x="127000" y="144780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350">
              <a:latin typeface="Tahoma" pitchFamily="34" charset="0"/>
            </a:endParaRPr>
          </a:p>
        </p:txBody>
      </p:sp>
      <p:sp>
        <p:nvSpPr>
          <p:cNvPr id="59399" name="Rectangle 1031"/>
          <p:cNvSpPr>
            <a:spLocks noChangeArrowheads="1"/>
          </p:cNvSpPr>
          <p:nvPr/>
        </p:nvSpPr>
        <p:spPr bwMode="gray">
          <a:xfrm>
            <a:off x="762000" y="990602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350">
              <a:latin typeface="Tahoma" pitchFamily="34" charset="0"/>
            </a:endParaRPr>
          </a:p>
        </p:txBody>
      </p:sp>
      <p:sp>
        <p:nvSpPr>
          <p:cNvPr id="59400" name="Rectangle 1032"/>
          <p:cNvSpPr>
            <a:spLocks noChangeArrowheads="1"/>
          </p:cNvSpPr>
          <p:nvPr/>
        </p:nvSpPr>
        <p:spPr bwMode="gray">
          <a:xfrm>
            <a:off x="457201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350">
              <a:latin typeface="Tahoma" pitchFamily="34" charset="0"/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1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403" name="Rectangle 1035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3671888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+mn-lt"/>
              </a:defRPr>
            </a:lvl1pPr>
          </a:lstStyle>
          <a:p>
            <a:fld id="{5D4A28E2-DDF8-4DEC-8FD0-F1E63D68D38D}" type="datetime1">
              <a:rPr lang="en-US" smtClean="0"/>
              <a:t>4/25/2018</a:t>
            </a:fld>
            <a:endParaRPr lang="en-US"/>
          </a:p>
        </p:txBody>
      </p:sp>
      <p:sp>
        <p:nvSpPr>
          <p:cNvPr id="59404" name="Rectangle 1036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1281113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+mn-lt"/>
              </a:defRPr>
            </a:lvl1pPr>
          </a:lstStyle>
          <a:p>
            <a:r>
              <a:rPr lang="en-US"/>
              <a:t>BIRT Reports</a:t>
            </a:r>
            <a:endParaRPr lang="en-US" dirty="0"/>
          </a:p>
        </p:txBody>
      </p:sp>
      <p:sp>
        <p:nvSpPr>
          <p:cNvPr id="5940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50">
                <a:latin typeface="+mn-lt"/>
              </a:defRPr>
            </a:lvl1pPr>
          </a:lstStyle>
          <a:p>
            <a:fld id="{0D9D0633-92CA-4A68-82C0-4AF9ED6C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2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miller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miller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056" y="224205"/>
            <a:ext cx="6619244" cy="2134673"/>
          </a:xfrm>
        </p:spPr>
        <p:txBody>
          <a:bodyPr/>
          <a:lstStyle/>
          <a:p>
            <a:pPr algn="ctr"/>
            <a:r>
              <a:rPr lang="en-US" sz="6000" b="1" dirty="0">
                <a:latin typeface="Calibri" panose="020F0502020204030204" pitchFamily="34" charset="0"/>
              </a:rPr>
              <a:t>Excelsior's 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1151" y="3569004"/>
            <a:ext cx="4478575" cy="1312485"/>
          </a:xfrm>
        </p:spPr>
        <p:txBody>
          <a:bodyPr>
            <a:noAutofit/>
          </a:bodyPr>
          <a:lstStyle/>
          <a:p>
            <a:pPr algn="l"/>
            <a:r>
              <a:rPr lang="en-US" sz="20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Team members: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Amarendar Reddy Reddygari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Haritha </a:t>
            </a:r>
            <a:r>
              <a:rPr lang="en-US" sz="2000" dirty="0">
                <a:latin typeface="Calibri" panose="020F0502020204030204" pitchFamily="34" charset="0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urla</a:t>
            </a:r>
            <a:endParaRPr lang="en-US" sz="2000" dirty="0">
              <a:latin typeface="Calibri" panose="020F0502020204030204" pitchFamily="34" charset="0"/>
            </a:endParaRP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Srinithya Kamareddy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Swaroop Gembali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Tilak Vinuth Nag Dhulipalla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Venkata Naga Mahesh Kumar Vankayala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CA1F4-5FEC-46F8-8249-B690610D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132" y="27257"/>
            <a:ext cx="1842868" cy="1269727"/>
          </a:xfrm>
          <a:prstGeom prst="rect">
            <a:avLst/>
          </a:prstGeom>
        </p:spPr>
      </p:pic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9" y="3248634"/>
            <a:ext cx="4221659" cy="353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50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658" y="890239"/>
            <a:ext cx="6710642" cy="1061525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Methodology</a:t>
            </a:r>
            <a:br>
              <a:rPr lang="en-US" sz="3300" b="1" dirty="0">
                <a:latin typeface="Calibri" panose="020F0502020204030204" pitchFamily="34" charset="0"/>
              </a:rPr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F6034-6D62-4B52-B226-1C43D654C96C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31" y="1794163"/>
            <a:ext cx="8122569" cy="45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ECEE99-A2C3-44AA-8B0B-624615912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0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1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481" y="801542"/>
            <a:ext cx="6710642" cy="1107151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Tools</a:t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124" y="1382183"/>
            <a:ext cx="6709906" cy="31466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754F9-26A1-4718-B240-D3E7AC978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24" y="1504848"/>
            <a:ext cx="1219200" cy="1415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CD3F7-66E5-4434-B629-F6DDF1003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41" y="1605085"/>
            <a:ext cx="1828800" cy="11906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3BACC3-4B02-46FA-992E-36A651FF53EA}"/>
              </a:ext>
            </a:extLst>
          </p:cNvPr>
          <p:cNvSpPr/>
          <p:nvPr/>
        </p:nvSpPr>
        <p:spPr>
          <a:xfrm>
            <a:off x="-285147" y="301684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Visual Studio Code v1.15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51B7A-F093-459D-9FBD-DEBA9CBC5C2F}"/>
              </a:ext>
            </a:extLst>
          </p:cNvPr>
          <p:cNvSpPr/>
          <p:nvPr/>
        </p:nvSpPr>
        <p:spPr>
          <a:xfrm>
            <a:off x="3514678" y="3045395"/>
            <a:ext cx="2704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Gitbash v2.14.3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CB1716-4BDB-44AA-98E3-4B8E6E86B6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59" y="1351050"/>
            <a:ext cx="2715065" cy="1789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DFFD85-BCED-49E0-8DEF-5EAE0DC7989E}"/>
              </a:ext>
            </a:extLst>
          </p:cNvPr>
          <p:cNvSpPr txBox="1"/>
          <p:nvPr/>
        </p:nvSpPr>
        <p:spPr>
          <a:xfrm>
            <a:off x="7289898" y="3136774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30921-4EAD-4ABD-A78E-BA7639AD4809}"/>
              </a:ext>
            </a:extLst>
          </p:cNvPr>
          <p:cNvSpPr/>
          <p:nvPr/>
        </p:nvSpPr>
        <p:spPr>
          <a:xfrm>
            <a:off x="5722252" y="5578062"/>
            <a:ext cx="1814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Firebase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5167BB-3FDA-47DA-B02A-3AC2B7882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275" y="14113"/>
            <a:ext cx="1990725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9CE235-3D85-4669-8878-CAC58DA04E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83" y="4006437"/>
            <a:ext cx="3137090" cy="15716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8F36966-AA37-441E-B827-9ECCCCCB7056}"/>
              </a:ext>
            </a:extLst>
          </p:cNvPr>
          <p:cNvSpPr/>
          <p:nvPr/>
        </p:nvSpPr>
        <p:spPr>
          <a:xfrm>
            <a:off x="674215" y="5651084"/>
            <a:ext cx="3225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Android Studio v3.0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ED6E1C-1994-44CC-8D25-FD04FF108A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8" y="4057253"/>
            <a:ext cx="30363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408" y="206989"/>
            <a:ext cx="6710642" cy="1061525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7B726-7EF3-4297-B16D-C3F58E385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57" y="1523180"/>
            <a:ext cx="1905000" cy="1269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F1B628-471C-4CF1-8E4F-02AA593011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07" y="1523180"/>
            <a:ext cx="1809184" cy="1423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0DB1F-6EA2-4A5D-A88B-84F106646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54" y="3604150"/>
            <a:ext cx="1657220" cy="1080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966DA5-C5A0-4CED-9ADA-47F553B68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07" y="3343757"/>
            <a:ext cx="2143125" cy="16645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E585D9-228A-4F3B-8565-48FF6ADB28CC}"/>
              </a:ext>
            </a:extLst>
          </p:cNvPr>
          <p:cNvSpPr/>
          <p:nvPr/>
        </p:nvSpPr>
        <p:spPr>
          <a:xfrm>
            <a:off x="883774" y="2792186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>
              <a:buClr>
                <a:schemeClr val="folHlink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HTML5/CSS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FE450A-6C9D-460D-9109-AD81A85DAAFF}"/>
              </a:ext>
            </a:extLst>
          </p:cNvPr>
          <p:cNvSpPr/>
          <p:nvPr/>
        </p:nvSpPr>
        <p:spPr>
          <a:xfrm>
            <a:off x="5052921" y="2807608"/>
            <a:ext cx="2640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>
              <a:buClr>
                <a:schemeClr val="folHlink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Bootstrap v4.0.0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34ED41-8428-4B93-BD12-67311B8DDC96}"/>
              </a:ext>
            </a:extLst>
          </p:cNvPr>
          <p:cNvSpPr/>
          <p:nvPr/>
        </p:nvSpPr>
        <p:spPr>
          <a:xfrm>
            <a:off x="765211" y="4777523"/>
            <a:ext cx="2419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>
              <a:buClr>
                <a:schemeClr val="folHlink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JavaScript v1.8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658A05-55DD-47AC-9215-CCA25448E578}"/>
              </a:ext>
            </a:extLst>
          </p:cNvPr>
          <p:cNvSpPr/>
          <p:nvPr/>
        </p:nvSpPr>
        <p:spPr>
          <a:xfrm>
            <a:off x="5360569" y="4808367"/>
            <a:ext cx="2332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>
              <a:buClr>
                <a:schemeClr val="folHlink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NodeJS v8.7.0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93E4DA-166E-4EF4-81BE-CDCAA9803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275" y="22879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8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658" y="891092"/>
            <a:ext cx="6710642" cy="1020835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Entities Involved</a:t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FEDF4-EAD0-43AF-A637-DB31C2AE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50255"/>
            <a:ext cx="1990725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73077B-5E57-487B-9DF6-0DD02BACC222}"/>
              </a:ext>
            </a:extLst>
          </p:cNvPr>
          <p:cNvSpPr txBox="1"/>
          <p:nvPr/>
        </p:nvSpPr>
        <p:spPr>
          <a:xfrm>
            <a:off x="1328050" y="1401509"/>
            <a:ext cx="7619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Collection Name: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cert_database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Sample Data: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emailid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john.miller@gmail.com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john,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miller,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imageURL:https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://firebasestorage.googleapis.com/v0/b/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stude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nta89f5.appspot.com/o/All_Image_Uploads%2F15180190335	0.jpeg?alt=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media&amp;token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=dcad5d7d-8895-458d-b93d-880c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password: John@1234,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5437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658" y="891092"/>
            <a:ext cx="6710642" cy="1020835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Entities Involved(Contd..)</a:t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FEDF4-EAD0-43AF-A637-DB31C2AE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50255"/>
            <a:ext cx="1990725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73077B-5E57-487B-9DF6-0DD02BACC222}"/>
              </a:ext>
            </a:extLst>
          </p:cNvPr>
          <p:cNvSpPr txBox="1"/>
          <p:nvPr/>
        </p:nvSpPr>
        <p:spPr>
          <a:xfrm>
            <a:off x="1409701" y="1421855"/>
            <a:ext cx="73587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Collection Name: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admin_details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Sample Data: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admin_email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john.miller@gmail.com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admin_fname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David,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admin_lname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Shan,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password: John@1234,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confirm_password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John@1234,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phonenumber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6605280506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284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44" y="252167"/>
            <a:ext cx="7053542" cy="105039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Test case results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90939-CB87-4D29-AF5A-AF95346B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0"/>
            <a:ext cx="1990725" cy="1371600"/>
          </a:xfrm>
          <a:prstGeom prst="rect">
            <a:avLst/>
          </a:prstGeom>
        </p:spPr>
      </p:pic>
      <p:graphicFrame>
        <p:nvGraphicFramePr>
          <p:cNvPr id="12" name="Chart 11"/>
          <p:cNvGraphicFramePr/>
          <p:nvPr>
            <p:extLst/>
          </p:nvPr>
        </p:nvGraphicFramePr>
        <p:xfrm>
          <a:off x="1638300" y="206201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601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026" y="915435"/>
            <a:ext cx="7053542" cy="105039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Demonstration</a:t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63" y="1597873"/>
            <a:ext cx="6947874" cy="39062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90939-CB87-4D29-AF5A-AF95346B3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0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2C1E-8302-4AA2-BBBB-5CCCC553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Individual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E65A-64D1-48F6-9430-3AE63B40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Amarendar: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 login and signup for iOS app along with the firebase database connection to store and retrieve. Working on notifications. Capture image and store them in firebase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Haritha: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Implemented Registration page to insert the data into database and retrieve CERT member details along with the image and display on a web page in a tabular format, static page to send notifications. Tried notifications on ionic app. Working on notifications. Display reports on web page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C77FE-BDFA-4257-A4DE-7FD3E59F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0633-92CA-4A68-82C0-4AF9ED6C87F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8982F-3B03-4FD0-97FC-1A9A4395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20758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0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E48B-8696-40AC-9EA7-CD7E9FA1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78" y="0"/>
            <a:ext cx="8317060" cy="1143000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Individual Contribution(contd..)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5EE5-25B7-446E-A273-6B203D084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638" y="1304864"/>
            <a:ext cx="7772400" cy="4608513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Mahesh: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Worked on validations. Working on notifications. </a:t>
            </a: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Nithya: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 login page for admin which authenticates from the database and also implemented checkbox to select particular members in the table. Worked on validations. Working on notifications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Tilak: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Implemented Pagination, search and sort functionality for the CERT details. Downloading reports. Working on notifications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4DB57-AB26-4F80-90EF-9B6413A7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0633-92CA-4A68-82C0-4AF9ED6C87F3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EEA1B-B61E-46F1-95DD-03A40396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20758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11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E48B-8696-40AC-9EA7-CD7E9FA1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78" y="0"/>
            <a:ext cx="8317060" cy="1143000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Individual Contribution(contd..)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5EE5-25B7-446E-A273-6B203D08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Swaroop: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 Android application to register into the app (along with profile picture)and store details in firebase database.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Login using email and password using authentication functionality in firebase.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Implemented user validation check to prevent a user with the same email cannot register in the application. Working on notifications.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Storing captured images into the firebase.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4DB57-AB26-4F80-90EF-9B6413A7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0633-92CA-4A68-82C0-4AF9ED6C87F3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EEA1B-B61E-46F1-95DD-03A40396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20758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3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026" y="240684"/>
            <a:ext cx="7053542" cy="105039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395" y="1493634"/>
            <a:ext cx="6709906" cy="399276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Why new project?</a:t>
            </a:r>
          </a:p>
          <a:p>
            <a:r>
              <a:rPr lang="en-US" sz="2800" dirty="0">
                <a:latin typeface="Calibri" panose="020F0502020204030204" pitchFamily="34" charset="0"/>
              </a:rPr>
              <a:t>Introduction to the new project</a:t>
            </a:r>
          </a:p>
          <a:p>
            <a:r>
              <a:rPr lang="en-US" sz="2800" dirty="0">
                <a:latin typeface="Calibri" panose="020F0502020204030204" pitchFamily="34" charset="0"/>
              </a:rPr>
              <a:t>List of stakeholders</a:t>
            </a:r>
          </a:p>
          <a:p>
            <a:r>
              <a:rPr lang="en-US" sz="2800" dirty="0">
                <a:latin typeface="Calibri" panose="020F0502020204030204" pitchFamily="34" charset="0"/>
              </a:rPr>
              <a:t>Functional Requirements</a:t>
            </a:r>
          </a:p>
          <a:p>
            <a:r>
              <a:rPr lang="en-US" sz="2800" dirty="0">
                <a:latin typeface="Calibri" panose="020F0502020204030204" pitchFamily="34" charset="0"/>
              </a:rPr>
              <a:t>Non-functional Requirements</a:t>
            </a:r>
          </a:p>
          <a:p>
            <a:r>
              <a:rPr lang="en-US" sz="2800" dirty="0">
                <a:latin typeface="Calibri" panose="020F0502020204030204" pitchFamily="34" charset="0"/>
              </a:rPr>
              <a:t>Methodology</a:t>
            </a:r>
          </a:p>
          <a:p>
            <a:r>
              <a:rPr lang="en-US" sz="2800" dirty="0">
                <a:latin typeface="Calibri" panose="020F0502020204030204" pitchFamily="34" charset="0"/>
              </a:rPr>
              <a:t>Tools &amp; Technologies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29BC3-FE41-4B08-B362-329556DB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20758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6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1" y="270714"/>
            <a:ext cx="8918917" cy="1050398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</a:rPr>
              <a:t>Things accomplished in </a:t>
            </a:r>
            <a:br>
              <a:rPr lang="en-US" sz="4000" b="1" dirty="0">
                <a:latin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</a:rPr>
              <a:t>this semester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228" y="1549707"/>
            <a:ext cx="6834005" cy="40210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Gathered Requirements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Login page and signup page for both web and mobile application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connection to store and retrieve records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Display CERT member details in a table in web page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Static page to send notification from web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Captured reports from mobile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A8495-A889-4ACF-8105-E5671A73C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0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58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96" y="853794"/>
            <a:ext cx="7053542" cy="1050398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</a:rPr>
              <a:t>Future tasks to accomplish</a:t>
            </a:r>
            <a:br>
              <a:rPr lang="en-US" sz="4000" b="1" dirty="0">
                <a:latin typeface="Calibri" panose="020F0502020204030204" pitchFamily="34" charset="0"/>
              </a:rPr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228" y="1378993"/>
            <a:ext cx="7568418" cy="40210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Send notification from web to mobile app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Create groups based on notification response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Deploy on server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4D1EE-4404-4E7F-A0F3-B1D4AAA93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7393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40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229" y="167994"/>
            <a:ext cx="7053542" cy="105039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228" y="1378993"/>
            <a:ext cx="7568418" cy="40210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Choosing the appropriate technologies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Finding appropriate google API’s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Integrating the code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Saving the images to Firebase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Push notifications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4D1EE-4404-4E7F-A0F3-B1D4AAA93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7393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9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920" y="863583"/>
            <a:ext cx="7053542" cy="105039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Lessons Learned</a:t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920" y="1388782"/>
            <a:ext cx="7352880" cy="42523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Technical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Gained knowledge on google API calls, Node.js, Firebase database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Logical thinking</a:t>
            </a:r>
          </a:p>
          <a:p>
            <a:r>
              <a:rPr lang="en-US" sz="2800" dirty="0">
                <a:latin typeface="Calibri" panose="020F0502020204030204" pitchFamily="34" charset="0"/>
              </a:rPr>
              <a:t>Social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Good communication skills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Team co-ordination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E1A8A-D810-4151-8E25-EA97BFFF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17182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14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04" y="226959"/>
            <a:ext cx="7053542" cy="105039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691" y="1469709"/>
            <a:ext cx="6339609" cy="314661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We would like to thank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Dr. Mark Corson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Dr. Ajay Bandi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870FD-9AFA-4D2F-9D61-46F007F78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1933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29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2052" name="Picture 4" descr="http://schools.graniteschools.org/bridger/files/2013/09/Thank-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860" y="2006690"/>
            <a:ext cx="3245475" cy="278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09C788-F59A-488E-8361-FFCB971F6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0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8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026" y="240684"/>
            <a:ext cx="7053542" cy="105039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Outline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395" y="1493634"/>
            <a:ext cx="6709906" cy="399276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Entities Involved</a:t>
            </a:r>
          </a:p>
          <a:p>
            <a:r>
              <a:rPr lang="en-US" sz="2800" dirty="0">
                <a:latin typeface="Calibri" panose="020F0502020204030204" pitchFamily="34" charset="0"/>
              </a:rPr>
              <a:t>Demonstration</a:t>
            </a:r>
          </a:p>
          <a:p>
            <a:r>
              <a:rPr lang="en-US" sz="2800" dirty="0">
                <a:latin typeface="Calibri" panose="020F0502020204030204" pitchFamily="34" charset="0"/>
              </a:rPr>
              <a:t>Individual Contribution</a:t>
            </a:r>
          </a:p>
          <a:p>
            <a:r>
              <a:rPr lang="en-US" sz="2800" dirty="0">
                <a:latin typeface="Calibri" panose="020F0502020204030204" pitchFamily="34" charset="0"/>
              </a:rPr>
              <a:t>Things accomplished in this semester</a:t>
            </a:r>
          </a:p>
          <a:p>
            <a:r>
              <a:rPr lang="en-US" sz="2800" dirty="0">
                <a:latin typeface="Calibri" panose="020F0502020204030204" pitchFamily="34" charset="0"/>
              </a:rPr>
              <a:t>Future tasks to accomplish</a:t>
            </a:r>
          </a:p>
          <a:p>
            <a:r>
              <a:rPr lang="en-US" sz="2800" dirty="0">
                <a:latin typeface="Calibri" panose="020F0502020204030204" pitchFamily="34" charset="0"/>
              </a:rPr>
              <a:t>What we learned</a:t>
            </a:r>
          </a:p>
          <a:p>
            <a:r>
              <a:rPr lang="en-US" sz="2800" dirty="0">
                <a:latin typeface="Calibri" panose="020F0502020204030204" pitchFamily="34" charset="0"/>
              </a:rPr>
              <a:t>Acknowledgements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2BBC5-B615-4118-93E4-CA04CAF4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20758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BF6B-6114-41EB-85F6-E970F0F4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 new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1991-B801-43ED-B018-6885BA9D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1"/>
            <a:ext cx="6849964" cy="460851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Multiple routes on a single Google map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Unable to call multiple Google map API’s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 able to implement more number of entities(ex: more than one ambulance car)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10808-C58C-4FB3-8B5C-BD324889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0633-92CA-4A68-82C0-4AF9ED6C87F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DEC3D-3D97-4FB0-864D-46EAAE48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20758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23739" y="668780"/>
            <a:ext cx="7053542" cy="57808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New Project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68C52D-6811-4DD6-BDAE-35CE83CA7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34300"/>
            <a:ext cx="1990725" cy="13716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AE32470-BF1E-4A64-A2DD-C150379921FF}"/>
              </a:ext>
            </a:extLst>
          </p:cNvPr>
          <p:cNvGrpSpPr/>
          <p:nvPr/>
        </p:nvGrpSpPr>
        <p:grpSpPr>
          <a:xfrm>
            <a:off x="1061717" y="4030451"/>
            <a:ext cx="7863647" cy="1907196"/>
            <a:chOff x="1061717" y="4030451"/>
            <a:chExt cx="7863647" cy="19071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DEB16F-5D2F-4180-B5BF-BC47881D5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717" y="4030451"/>
              <a:ext cx="1300483" cy="150708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B37E6F-E844-4005-AB15-95D04CC635EC}"/>
                </a:ext>
              </a:extLst>
            </p:cNvPr>
            <p:cNvSpPr txBox="1"/>
            <p:nvPr/>
          </p:nvSpPr>
          <p:spPr>
            <a:xfrm>
              <a:off x="1131324" y="5537537"/>
              <a:ext cx="3601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Admin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45F4E0-2025-410B-BEB3-D287A0904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227" y="4042023"/>
              <a:ext cx="3059137" cy="1507086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8460989-8BC7-4210-9EFA-D36B7BCB2A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47" y="2136611"/>
            <a:ext cx="1893795" cy="1015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61904A-DF42-4335-A536-B2F6BD983C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02" y="1820574"/>
            <a:ext cx="2178587" cy="21450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ACCC2F-8775-4F52-99F6-267CD495C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74" y="1812685"/>
            <a:ext cx="1869098" cy="1738552"/>
          </a:xfrm>
          <a:prstGeom prst="rect">
            <a:avLst/>
          </a:prstGeom>
        </p:spPr>
      </p:pic>
      <p:sp>
        <p:nvSpPr>
          <p:cNvPr id="15" name="Arrow: Up 14">
            <a:extLst>
              <a:ext uri="{FF2B5EF4-FFF2-40B4-BE49-F238E27FC236}">
                <a16:creationId xmlns:a16="http://schemas.microsoft.com/office/drawing/2014/main" id="{0E288694-6474-4552-A283-95150F44A948}"/>
              </a:ext>
            </a:extLst>
          </p:cNvPr>
          <p:cNvSpPr/>
          <p:nvPr/>
        </p:nvSpPr>
        <p:spPr bwMode="auto">
          <a:xfrm>
            <a:off x="1708442" y="3632126"/>
            <a:ext cx="45719" cy="398325"/>
          </a:xfrm>
          <a:prstGeom prst="up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78793B61-B5CB-4B07-944E-6A761C083E2B}"/>
              </a:ext>
            </a:extLst>
          </p:cNvPr>
          <p:cNvSpPr/>
          <p:nvPr/>
        </p:nvSpPr>
        <p:spPr bwMode="auto">
          <a:xfrm>
            <a:off x="2931988" y="2644442"/>
            <a:ext cx="946333" cy="109507"/>
          </a:xfrm>
          <a:prstGeom prst="left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72790DE9-A639-4D1B-BF8B-18EEF01AF0AD}"/>
              </a:ext>
            </a:extLst>
          </p:cNvPr>
          <p:cNvSpPr/>
          <p:nvPr/>
        </p:nvSpPr>
        <p:spPr bwMode="auto">
          <a:xfrm>
            <a:off x="5575167" y="2627207"/>
            <a:ext cx="1044807" cy="126742"/>
          </a:xfrm>
          <a:prstGeom prst="left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BC32973-8506-40E3-BD05-5DE95A9BC99D}"/>
              </a:ext>
            </a:extLst>
          </p:cNvPr>
          <p:cNvSpPr/>
          <p:nvPr/>
        </p:nvSpPr>
        <p:spPr bwMode="auto">
          <a:xfrm flipH="1">
            <a:off x="7600068" y="3429000"/>
            <a:ext cx="63308" cy="601451"/>
          </a:xfrm>
          <a:prstGeom prst="up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61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635" y="150004"/>
            <a:ext cx="7053542" cy="105039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List of Stakeholders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635" y="1387385"/>
            <a:ext cx="7875415" cy="4563249"/>
          </a:xfrm>
        </p:spPr>
        <p:txBody>
          <a:bodyPr>
            <a:noAutofit/>
          </a:bodyPr>
          <a:lstStyle/>
          <a:p>
            <a:pPr lvl="1"/>
            <a:r>
              <a:rPr lang="en-US" sz="3600" dirty="0">
                <a:latin typeface="Calibri" panose="020F0502020204030204" pitchFamily="34" charset="0"/>
              </a:rPr>
              <a:t>Client</a:t>
            </a:r>
          </a:p>
          <a:p>
            <a:pPr lvl="1"/>
            <a:r>
              <a:rPr lang="en-US" sz="3600" dirty="0">
                <a:latin typeface="Calibri" panose="020F0502020204030204" pitchFamily="34" charset="0"/>
              </a:rPr>
              <a:t>Development team</a:t>
            </a:r>
          </a:p>
          <a:p>
            <a:pPr lvl="1"/>
            <a:r>
              <a:rPr lang="en-US" sz="3600" dirty="0">
                <a:latin typeface="Calibri" panose="020F0502020204030204" pitchFamily="34" charset="0"/>
              </a:rPr>
              <a:t>CERT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85BD2-C182-4260-9BE5-CE2D28A7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-26418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0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635" y="150004"/>
            <a:ext cx="7053542" cy="105039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635" y="1387385"/>
            <a:ext cx="7875415" cy="4563249"/>
          </a:xfrm>
        </p:spPr>
        <p:txBody>
          <a:bodyPr>
            <a:noAutofit/>
          </a:bodyPr>
          <a:lstStyle/>
          <a:p>
            <a:pPr marL="342900" lvl="1" indent="0">
              <a:buNone/>
            </a:pPr>
            <a:r>
              <a:rPr lang="en-US" dirty="0">
                <a:latin typeface="Calibri" panose="020F0502020204030204" pitchFamily="34" charset="0"/>
              </a:rPr>
              <a:t>System shall be able to provide 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latin typeface="Calibri" panose="020F0502020204030204" pitchFamily="34" charset="0"/>
              </a:rPr>
              <a:t>UI for admin to:</a:t>
            </a:r>
          </a:p>
          <a:p>
            <a:pPr lvl="2">
              <a:buClr>
                <a:schemeClr val="tx2"/>
              </a:buClr>
            </a:pPr>
            <a:r>
              <a:rPr lang="en-US" dirty="0">
                <a:latin typeface="Calibri" panose="020F0502020204030204" pitchFamily="34" charset="0"/>
              </a:rPr>
              <a:t>Signup </a:t>
            </a:r>
          </a:p>
          <a:p>
            <a:pPr lvl="2">
              <a:buClr>
                <a:schemeClr val="tx2"/>
              </a:buClr>
            </a:pPr>
            <a:r>
              <a:rPr lang="en-US" dirty="0">
                <a:latin typeface="Calibri" panose="020F0502020204030204" pitchFamily="34" charset="0"/>
              </a:rPr>
              <a:t>Login</a:t>
            </a:r>
          </a:p>
          <a:p>
            <a:pPr lvl="2">
              <a:buClr>
                <a:schemeClr val="tx2"/>
              </a:buClr>
            </a:pPr>
            <a:r>
              <a:rPr lang="en-US" dirty="0">
                <a:latin typeface="Calibri" panose="020F0502020204030204" pitchFamily="34" charset="0"/>
              </a:rPr>
              <a:t>View CERT members details (like </a:t>
            </a:r>
            <a:r>
              <a:rPr lang="en-US" dirty="0" err="1">
                <a:latin typeface="Calibri" panose="020F0502020204030204" pitchFamily="34" charset="0"/>
              </a:rPr>
              <a:t>firstname</a:t>
            </a:r>
            <a:r>
              <a:rPr lang="en-US" dirty="0">
                <a:latin typeface="Calibri" panose="020F0502020204030204" pitchFamily="34" charset="0"/>
              </a:rPr>
              <a:t> , </a:t>
            </a:r>
            <a:r>
              <a:rPr lang="en-US" dirty="0" err="1">
                <a:latin typeface="Calibri" panose="020F0502020204030204" pitchFamily="34" charset="0"/>
              </a:rPr>
              <a:t>lastname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emailid</a:t>
            </a:r>
            <a:r>
              <a:rPr lang="en-US" dirty="0">
                <a:latin typeface="Calibri" panose="020F0502020204030204" pitchFamily="34" charset="0"/>
              </a:rPr>
              <a:t>, profile picture)</a:t>
            </a:r>
          </a:p>
          <a:p>
            <a:pPr lvl="2">
              <a:buClr>
                <a:schemeClr val="tx2"/>
              </a:buClr>
            </a:pPr>
            <a:r>
              <a:rPr lang="en-US" dirty="0">
                <a:latin typeface="Calibri" panose="020F0502020204030204" pitchFamily="34" charset="0"/>
              </a:rPr>
              <a:t>Send notification to all or selected members</a:t>
            </a:r>
          </a:p>
          <a:p>
            <a:pPr lvl="2">
              <a:buClr>
                <a:schemeClr val="tx2"/>
              </a:buClr>
            </a:pPr>
            <a:r>
              <a:rPr lang="en-US" dirty="0">
                <a:latin typeface="Calibri" panose="020F0502020204030204" pitchFamily="34" charset="0"/>
              </a:rPr>
              <a:t>Sort and search the members through pagination</a:t>
            </a:r>
          </a:p>
          <a:p>
            <a:pPr lvl="2">
              <a:buClr>
                <a:schemeClr val="tx2"/>
              </a:buClr>
            </a:pPr>
            <a:r>
              <a:rPr lang="en-US" dirty="0">
                <a:latin typeface="Calibri" panose="020F0502020204030204" pitchFamily="34" charset="0"/>
              </a:rPr>
              <a:t>Create teams based the notification response </a:t>
            </a:r>
          </a:p>
          <a:p>
            <a:pPr lvl="2">
              <a:buClr>
                <a:schemeClr val="tx2"/>
              </a:buClr>
            </a:pPr>
            <a:r>
              <a:rPr lang="en-US" dirty="0">
                <a:latin typeface="Calibri" panose="020F0502020204030204" pitchFamily="34" charset="0"/>
              </a:rPr>
              <a:t>Display the reports sent by the mobile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85BD2-C182-4260-9BE5-CE2D28A7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-26418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5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00D8-0254-428B-AEEE-FAFDD02D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188114"/>
            <a:ext cx="7793038" cy="1143000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</a:rPr>
              <a:t>Functional Requirements</a:t>
            </a:r>
            <a:br>
              <a:rPr lang="en-US" sz="4000" b="1" dirty="0">
                <a:latin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</a:rPr>
              <a:t>(contd.)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FF86E-452B-4E3D-AEA8-57FF7656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System shall be able to provide </a:t>
            </a:r>
          </a:p>
          <a:p>
            <a:pPr lvl="1">
              <a:buClr>
                <a:schemeClr val="tx2"/>
              </a:buClr>
            </a:pPr>
            <a:r>
              <a:rPr lang="en-US" sz="3200" dirty="0">
                <a:latin typeface="Calibri" panose="020F0502020204030204" pitchFamily="34" charset="0"/>
              </a:rPr>
              <a:t>Mobile application for CERT members to:</a:t>
            </a:r>
          </a:p>
          <a:p>
            <a:pPr lvl="2">
              <a:buClr>
                <a:schemeClr val="tx2"/>
              </a:buClr>
            </a:pPr>
            <a:r>
              <a:rPr lang="en-US" sz="3200" dirty="0">
                <a:latin typeface="Calibri" panose="020F0502020204030204" pitchFamily="34" charset="0"/>
              </a:rPr>
              <a:t>Signup (which involves picture upload)</a:t>
            </a:r>
          </a:p>
          <a:p>
            <a:pPr lvl="2">
              <a:buClr>
                <a:schemeClr val="tx2"/>
              </a:buClr>
            </a:pPr>
            <a:r>
              <a:rPr lang="en-US" sz="3200" dirty="0">
                <a:latin typeface="Calibri" panose="020F0502020204030204" pitchFamily="34" charset="0"/>
              </a:rPr>
              <a:t>Login</a:t>
            </a:r>
          </a:p>
          <a:p>
            <a:pPr lvl="2">
              <a:buClr>
                <a:schemeClr val="tx2"/>
              </a:buClr>
            </a:pPr>
            <a:r>
              <a:rPr lang="en-US" sz="3200" dirty="0">
                <a:latin typeface="Calibri" panose="020F0502020204030204" pitchFamily="34" charset="0"/>
              </a:rPr>
              <a:t>View notifications sent by the admin and accept/reject</a:t>
            </a:r>
          </a:p>
          <a:p>
            <a:pPr lvl="2">
              <a:buClr>
                <a:schemeClr val="tx2"/>
              </a:buClr>
            </a:pPr>
            <a:r>
              <a:rPr lang="en-US" sz="3200" dirty="0">
                <a:latin typeface="Calibri" panose="020F0502020204030204" pitchFamily="34" charset="0"/>
              </a:rPr>
              <a:t>Send reports by capturing the image</a:t>
            </a:r>
          </a:p>
          <a:p>
            <a:pPr lvl="1">
              <a:buClr>
                <a:schemeClr val="tx2"/>
              </a:buClr>
            </a:pP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FBC58-F46F-46E3-9C52-6FDF8B40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0633-92CA-4A68-82C0-4AF9ED6C87F3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196F9-38BC-4A32-AA30-C8D02429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0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2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466" y="190281"/>
            <a:ext cx="7655334" cy="1050398"/>
          </a:xfrm>
        </p:spPr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</a:rPr>
              <a:t>Non-functional Requirements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974" y="1709605"/>
            <a:ext cx="6709906" cy="3146611"/>
          </a:xfrm>
        </p:spPr>
        <p:txBody>
          <a:bodyPr>
            <a:normAutofit/>
          </a:bodyPr>
          <a:lstStyle/>
          <a:p>
            <a:pPr lvl="1">
              <a:buClr>
                <a:schemeClr val="tx2"/>
              </a:buClr>
            </a:pPr>
            <a:r>
              <a:rPr lang="en-US" dirty="0">
                <a:latin typeface="Calibri" panose="020F0502020204030204" pitchFamily="34" charset="0"/>
              </a:rPr>
              <a:t>For security issue, both the admin and CERT members need to be authenticated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latin typeface="Calibri" panose="020F0502020204030204" pitchFamily="34" charset="0"/>
              </a:rPr>
              <a:t>Web and mobile application shouldn’t take more time to load the page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latin typeface="Calibri" panose="020F0502020204030204" pitchFamily="34" charset="0"/>
              </a:rPr>
              <a:t>Low Cost for developing the application</a:t>
            </a:r>
          </a:p>
          <a:p>
            <a:pPr lvl="1">
              <a:buClr>
                <a:schemeClr val="tx2"/>
              </a:buClr>
            </a:pPr>
            <a:endParaRPr lang="en-US" dirty="0">
              <a:latin typeface="Calibri" panose="020F0502020204030204" pitchFamily="34" charset="0"/>
            </a:endParaRPr>
          </a:p>
          <a:p>
            <a:pPr lvl="1">
              <a:buClr>
                <a:schemeClr val="tx2"/>
              </a:buClr>
            </a:pPr>
            <a:endParaRPr lang="en-US" dirty="0">
              <a:latin typeface="Calibri" panose="020F0502020204030204" pitchFamily="34" charset="0"/>
            </a:endParaRPr>
          </a:p>
          <a:p>
            <a:pPr marL="342900" lvl="1" indent="0">
              <a:buClr>
                <a:schemeClr val="tx2"/>
              </a:buClr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9C610-A3D6-4E28-9B60-6C595C7A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29680"/>
            <a:ext cx="1990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44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Version Control</Template>
  <TotalTime>9018</TotalTime>
  <Words>667</Words>
  <Application>Microsoft Office PowerPoint</Application>
  <PresentationFormat>On-screen Show (4:3)</PresentationFormat>
  <Paragraphs>173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Tahoma</vt:lpstr>
      <vt:lpstr>Times New Roman</vt:lpstr>
      <vt:lpstr>Wingdings</vt:lpstr>
      <vt:lpstr>courseSlidesMM</vt:lpstr>
      <vt:lpstr>Excelsior's Coders</vt:lpstr>
      <vt:lpstr>Outline</vt:lpstr>
      <vt:lpstr>Outline (contd.)</vt:lpstr>
      <vt:lpstr>Why new project?</vt:lpstr>
      <vt:lpstr>New Project Introduction</vt:lpstr>
      <vt:lpstr>List of Stakeholders</vt:lpstr>
      <vt:lpstr>Functional Requirements</vt:lpstr>
      <vt:lpstr>Functional Requirements (contd.)</vt:lpstr>
      <vt:lpstr>Non-functional Requirements</vt:lpstr>
      <vt:lpstr>Methodology </vt:lpstr>
      <vt:lpstr>Tools </vt:lpstr>
      <vt:lpstr>Technologies</vt:lpstr>
      <vt:lpstr>Entities Involved </vt:lpstr>
      <vt:lpstr>Entities Involved(Contd..) </vt:lpstr>
      <vt:lpstr>Test case results</vt:lpstr>
      <vt:lpstr>Demonstration </vt:lpstr>
      <vt:lpstr>Individual Contribution</vt:lpstr>
      <vt:lpstr>Individual Contribution(contd..)</vt:lpstr>
      <vt:lpstr>Individual Contribution(contd..)</vt:lpstr>
      <vt:lpstr>Things accomplished in  this semester</vt:lpstr>
      <vt:lpstr>Future tasks to accomplish </vt:lpstr>
      <vt:lpstr>Challenges faced</vt:lpstr>
      <vt:lpstr>Lessons Learned 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Generator</dc:title>
  <dc:creator>Gondela,Chaitanya</dc:creator>
  <cp:lastModifiedBy>Kurla,Haritha</cp:lastModifiedBy>
  <cp:revision>279</cp:revision>
  <dcterms:created xsi:type="dcterms:W3CDTF">2015-05-03T20:53:07Z</dcterms:created>
  <dcterms:modified xsi:type="dcterms:W3CDTF">2018-04-25T19:20:20Z</dcterms:modified>
</cp:coreProperties>
</file>