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9550" y="0"/>
            <a:ext cx="11772900" cy="2676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2543175"/>
          </a:xfrm>
          <a:custGeom>
            <a:avLst/>
            <a:gdLst/>
            <a:ahLst/>
            <a:cxnLst/>
            <a:rect l="l" t="t" r="r" b="b"/>
            <a:pathLst>
              <a:path w="12192000" h="2543175">
                <a:moveTo>
                  <a:pt x="12192000" y="0"/>
                </a:moveTo>
                <a:lnTo>
                  <a:pt x="0" y="0"/>
                </a:lnTo>
                <a:lnTo>
                  <a:pt x="0" y="2543175"/>
                </a:lnTo>
                <a:lnTo>
                  <a:pt x="12192000" y="25431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668125" y="5638800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599706"/>
                </a:lnTo>
              </a:path>
            </a:pathLst>
          </a:custGeom>
          <a:ln w="38100">
            <a:solidFill>
              <a:srgbClr val="2424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9844" y="-48006"/>
            <a:ext cx="451231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7914" y="1493456"/>
            <a:ext cx="9996170" cy="441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50" y="2066923"/>
            <a:ext cx="5895975" cy="4714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49258" y="2959295"/>
            <a:ext cx="3462020" cy="3673475"/>
          </a:xfrm>
          <a:prstGeom prst="rect">
            <a:avLst/>
          </a:prstGeom>
        </p:spPr>
        <p:txBody>
          <a:bodyPr wrap="square" lIns="0" tIns="207010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1630"/>
              </a:spcBef>
            </a:pPr>
            <a:r>
              <a:rPr dirty="0" sz="2750" spc="-130" b="1">
                <a:solidFill>
                  <a:srgbClr val="242424"/>
                </a:solidFill>
                <a:latin typeface="Arial"/>
                <a:cs typeface="Arial"/>
              </a:rPr>
              <a:t>PRESENTED</a:t>
            </a:r>
            <a:r>
              <a:rPr dirty="0" sz="2750" spc="-38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750" spc="-275" b="1">
                <a:solidFill>
                  <a:srgbClr val="242424"/>
                </a:solidFill>
                <a:latin typeface="Arial"/>
                <a:cs typeface="Arial"/>
              </a:rPr>
              <a:t>BY,</a:t>
            </a:r>
            <a:endParaRPr sz="2750">
              <a:latin typeface="Arial"/>
              <a:cs typeface="Arial"/>
            </a:endParaRPr>
          </a:p>
          <a:p>
            <a:pPr marL="574675" marR="1711325">
              <a:lnSpc>
                <a:spcPts val="3829"/>
              </a:lnSpc>
              <a:spcBef>
                <a:spcPts val="70"/>
              </a:spcBef>
            </a:pPr>
            <a:r>
              <a:rPr dirty="0" sz="2000" spc="-140" b="1">
                <a:solidFill>
                  <a:srgbClr val="242424"/>
                </a:solidFill>
                <a:latin typeface="Arial"/>
                <a:cs typeface="Arial"/>
              </a:rPr>
              <a:t>S</a:t>
            </a:r>
            <a:r>
              <a:rPr dirty="0" sz="2000" spc="15" b="1">
                <a:solidFill>
                  <a:srgbClr val="242424"/>
                </a:solidFill>
                <a:latin typeface="Arial"/>
                <a:cs typeface="Arial"/>
              </a:rPr>
              <a:t>O</a:t>
            </a:r>
            <a:r>
              <a:rPr dirty="0" sz="2000" spc="50" b="1">
                <a:solidFill>
                  <a:srgbClr val="242424"/>
                </a:solidFill>
                <a:latin typeface="Arial"/>
                <a:cs typeface="Arial"/>
              </a:rPr>
              <a:t>N</a:t>
            </a:r>
            <a:r>
              <a:rPr dirty="0" sz="2000" spc="114" b="1">
                <a:solidFill>
                  <a:srgbClr val="242424"/>
                </a:solidFill>
                <a:latin typeface="Arial"/>
                <a:cs typeface="Arial"/>
              </a:rPr>
              <a:t>I</a:t>
            </a:r>
            <a:r>
              <a:rPr dirty="0" sz="2000" spc="-440" b="1">
                <a:solidFill>
                  <a:srgbClr val="242424"/>
                </a:solidFill>
                <a:latin typeface="Arial"/>
                <a:cs typeface="Arial"/>
              </a:rPr>
              <a:t>Y</a:t>
            </a:r>
            <a:r>
              <a:rPr dirty="0" sz="2000" spc="-175" b="1">
                <a:solidFill>
                  <a:srgbClr val="242424"/>
                </a:solidFill>
                <a:latin typeface="Arial"/>
                <a:cs typeface="Arial"/>
              </a:rPr>
              <a:t>A</a:t>
            </a:r>
            <a:r>
              <a:rPr dirty="0" sz="2000" spc="40" b="1">
                <a:solidFill>
                  <a:srgbClr val="242424"/>
                </a:solidFill>
                <a:latin typeface="Arial"/>
                <a:cs typeface="Arial"/>
              </a:rPr>
              <a:t>.</a:t>
            </a:r>
            <a:r>
              <a:rPr dirty="0" sz="2000" spc="10" b="1">
                <a:solidFill>
                  <a:srgbClr val="242424"/>
                </a:solidFill>
                <a:latin typeface="Arial"/>
                <a:cs typeface="Arial"/>
              </a:rPr>
              <a:t>D  </a:t>
            </a:r>
            <a:r>
              <a:rPr dirty="0" sz="2000" spc="-80" b="1">
                <a:solidFill>
                  <a:srgbClr val="242424"/>
                </a:solidFill>
                <a:latin typeface="Arial"/>
                <a:cs typeface="Arial"/>
              </a:rPr>
              <a:t>MAYILI.A</a:t>
            </a:r>
            <a:endParaRPr sz="2000">
              <a:latin typeface="Arial"/>
              <a:cs typeface="Arial"/>
            </a:endParaRPr>
          </a:p>
          <a:p>
            <a:pPr marL="612775" marR="412750" indent="38100">
              <a:lnSpc>
                <a:spcPct val="130400"/>
              </a:lnSpc>
              <a:spcBef>
                <a:spcPts val="105"/>
              </a:spcBef>
            </a:pPr>
            <a:r>
              <a:rPr dirty="0" sz="2000" spc="-25" b="1">
                <a:solidFill>
                  <a:srgbClr val="242424"/>
                </a:solidFill>
                <a:latin typeface="Arial"/>
                <a:cs typeface="Arial"/>
              </a:rPr>
              <a:t>BHU</a:t>
            </a:r>
            <a:r>
              <a:rPr dirty="0" sz="2000" spc="-215" b="1">
                <a:solidFill>
                  <a:srgbClr val="242424"/>
                </a:solidFill>
                <a:latin typeface="Arial"/>
                <a:cs typeface="Arial"/>
              </a:rPr>
              <a:t>V</a:t>
            </a:r>
            <a:r>
              <a:rPr dirty="0" sz="2000" spc="-100" b="1">
                <a:solidFill>
                  <a:srgbClr val="242424"/>
                </a:solidFill>
                <a:latin typeface="Arial"/>
                <a:cs typeface="Arial"/>
              </a:rPr>
              <a:t>AN</a:t>
            </a:r>
            <a:r>
              <a:rPr dirty="0" sz="2000" spc="-60" b="1">
                <a:solidFill>
                  <a:srgbClr val="242424"/>
                </a:solidFill>
                <a:latin typeface="Arial"/>
                <a:cs typeface="Arial"/>
              </a:rPr>
              <a:t>ES</a:t>
            </a:r>
            <a:r>
              <a:rPr dirty="0" sz="2000" spc="-100" b="1">
                <a:solidFill>
                  <a:srgbClr val="242424"/>
                </a:solidFill>
                <a:latin typeface="Arial"/>
                <a:cs typeface="Arial"/>
              </a:rPr>
              <a:t>H</a:t>
            </a:r>
            <a:r>
              <a:rPr dirty="0" sz="2000" spc="-240" b="1">
                <a:solidFill>
                  <a:srgbClr val="242424"/>
                </a:solidFill>
                <a:latin typeface="Arial"/>
                <a:cs typeface="Arial"/>
              </a:rPr>
              <a:t>W</a:t>
            </a:r>
            <a:r>
              <a:rPr dirty="0" sz="2000" spc="-100" b="1">
                <a:solidFill>
                  <a:srgbClr val="242424"/>
                </a:solidFill>
                <a:latin typeface="Arial"/>
                <a:cs typeface="Arial"/>
              </a:rPr>
              <a:t>AR</a:t>
            </a:r>
            <a:r>
              <a:rPr dirty="0" sz="2000" spc="-35" b="1">
                <a:solidFill>
                  <a:srgbClr val="242424"/>
                </a:solidFill>
                <a:latin typeface="Arial"/>
                <a:cs typeface="Arial"/>
              </a:rPr>
              <a:t>I</a:t>
            </a:r>
            <a:r>
              <a:rPr dirty="0" sz="2000" spc="-110" b="1">
                <a:solidFill>
                  <a:srgbClr val="242424"/>
                </a:solidFill>
                <a:latin typeface="Arial"/>
                <a:cs typeface="Arial"/>
              </a:rPr>
              <a:t>.</a:t>
            </a:r>
            <a:r>
              <a:rPr dirty="0" sz="2000" spc="10" b="1">
                <a:solidFill>
                  <a:srgbClr val="242424"/>
                </a:solidFill>
                <a:latin typeface="Arial"/>
                <a:cs typeface="Arial"/>
              </a:rPr>
              <a:t>A  </a:t>
            </a:r>
            <a:r>
              <a:rPr dirty="0" sz="2000" spc="-45" b="1">
                <a:solidFill>
                  <a:srgbClr val="242424"/>
                </a:solidFill>
                <a:latin typeface="Arial"/>
                <a:cs typeface="Arial"/>
              </a:rPr>
              <a:t>JANANI.R  </a:t>
            </a:r>
            <a:r>
              <a:rPr dirty="0" sz="2000" spc="-40" b="1">
                <a:solidFill>
                  <a:srgbClr val="242424"/>
                </a:solidFill>
                <a:latin typeface="Arial"/>
                <a:cs typeface="Arial"/>
              </a:rPr>
              <a:t>NARMADHA.S  </a:t>
            </a:r>
            <a:r>
              <a:rPr dirty="0" sz="2000" spc="-95" b="1">
                <a:solidFill>
                  <a:srgbClr val="242424"/>
                </a:solidFill>
                <a:latin typeface="Arial"/>
                <a:cs typeface="Arial"/>
              </a:rPr>
              <a:t>DEVI.R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000" spc="-40" b="1">
                <a:solidFill>
                  <a:srgbClr val="242424"/>
                </a:solidFill>
                <a:latin typeface="Arial"/>
                <a:cs typeface="Arial"/>
              </a:rPr>
              <a:t>A.R</a:t>
            </a:r>
            <a:r>
              <a:rPr dirty="0" sz="2000" spc="-320" b="1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dirty="0" sz="2000" spc="-45" b="1">
                <a:solidFill>
                  <a:srgbClr val="242424"/>
                </a:solidFill>
                <a:latin typeface="Arial"/>
                <a:cs typeface="Arial"/>
              </a:rPr>
              <a:t>ENGINEERINGCOLLEGE.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68125" y="5638800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599706"/>
                </a:lnTo>
              </a:path>
            </a:pathLst>
          </a:custGeom>
          <a:ln w="38100">
            <a:solidFill>
              <a:srgbClr val="2424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212" y="4825"/>
            <a:ext cx="10944225" cy="1571625"/>
          </a:xfrm>
          <a:prstGeom prst="rect"/>
          <a:ln w="25400">
            <a:solidFill>
              <a:srgbClr val="4F81BC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4087495" marR="1791970" indent="-1515745">
              <a:lnSpc>
                <a:spcPct val="100400"/>
              </a:lnSpc>
              <a:spcBef>
                <a:spcPts val="5"/>
              </a:spcBef>
            </a:pPr>
            <a:r>
              <a:rPr dirty="0" spc="-5"/>
              <a:t>PUBLIC </a:t>
            </a:r>
            <a:r>
              <a:rPr dirty="0" spc="-65"/>
              <a:t>TRANSPORTATION  </a:t>
            </a:r>
            <a:r>
              <a:rPr dirty="0" spc="-30"/>
              <a:t>OPTIMIZATION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725" y="1314386"/>
            <a:ext cx="11220450" cy="5544185"/>
            <a:chOff x="466725" y="1314386"/>
            <a:chExt cx="11220450" cy="5544185"/>
          </a:xfrm>
        </p:grpSpPr>
        <p:sp>
          <p:nvSpPr>
            <p:cNvPr id="3" name="object 3"/>
            <p:cNvSpPr/>
            <p:nvPr/>
          </p:nvSpPr>
          <p:spPr>
            <a:xfrm>
              <a:off x="11668125" y="5638800"/>
              <a:ext cx="0" cy="600075"/>
            </a:xfrm>
            <a:custGeom>
              <a:avLst/>
              <a:gdLst/>
              <a:ahLst/>
              <a:cxnLst/>
              <a:rect l="l" t="t" r="r" b="b"/>
              <a:pathLst>
                <a:path w="0" h="600075">
                  <a:moveTo>
                    <a:pt x="0" y="0"/>
                  </a:moveTo>
                  <a:lnTo>
                    <a:pt x="0" y="599706"/>
                  </a:lnTo>
                </a:path>
              </a:pathLst>
            </a:custGeom>
            <a:ln w="38100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8650" y="1342961"/>
              <a:ext cx="11034776" cy="55150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6725" y="1314386"/>
              <a:ext cx="10939526" cy="55436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0562" y="1385887"/>
              <a:ext cx="10915650" cy="5419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90562" y="1385887"/>
              <a:ext cx="10915650" cy="5419725"/>
            </a:xfrm>
            <a:custGeom>
              <a:avLst/>
              <a:gdLst/>
              <a:ahLst/>
              <a:cxnLst/>
              <a:rect l="l" t="t" r="r" b="b"/>
              <a:pathLst>
                <a:path w="10915650" h="5419725">
                  <a:moveTo>
                    <a:pt x="0" y="5419725"/>
                  </a:moveTo>
                  <a:lnTo>
                    <a:pt x="10915650" y="5419725"/>
                  </a:lnTo>
                  <a:lnTo>
                    <a:pt x="10915650" y="0"/>
                  </a:lnTo>
                  <a:lnTo>
                    <a:pt x="0" y="0"/>
                  </a:lnTo>
                  <a:lnTo>
                    <a:pt x="0" y="5419725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8687" y="4825"/>
            <a:ext cx="10334625" cy="838200"/>
          </a:xfrm>
          <a:prstGeom prst="rect"/>
          <a:ln w="9525">
            <a:solidFill>
              <a:srgbClr val="00AEEE"/>
            </a:solidFill>
          </a:ln>
        </p:spPr>
        <p:txBody>
          <a:bodyPr wrap="square" lIns="0" tIns="116839" rIns="0" bIns="0" rtlCol="0" vert="horz">
            <a:spAutoFit/>
          </a:bodyPr>
          <a:lstStyle/>
          <a:p>
            <a:pPr algn="ctr" marL="120014">
              <a:lnSpc>
                <a:spcPct val="100000"/>
              </a:lnSpc>
              <a:spcBef>
                <a:spcPts val="919"/>
              </a:spcBef>
            </a:pPr>
            <a:r>
              <a:rPr dirty="0" sz="4400" spc="10"/>
              <a:t>ABSTRACT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680402" y="1369222"/>
            <a:ext cx="10462895" cy="538543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422275" indent="-410209">
              <a:lnSpc>
                <a:spcPct val="100000"/>
              </a:lnSpc>
              <a:spcBef>
                <a:spcPts val="365"/>
              </a:spcBef>
              <a:buFont typeface="Wingdings"/>
              <a:buChar char=""/>
              <a:tabLst>
                <a:tab pos="422275" algn="l"/>
                <a:tab pos="422909" algn="l"/>
                <a:tab pos="9144635" algn="l"/>
              </a:tabLst>
            </a:pPr>
            <a:r>
              <a:rPr dirty="0" sz="2400" spc="-25" b="1">
                <a:solidFill>
                  <a:srgbClr val="242424"/>
                </a:solidFill>
                <a:latin typeface="Carlito"/>
                <a:cs typeface="Carlito"/>
              </a:rPr>
              <a:t>Transportation</a:t>
            </a:r>
            <a:r>
              <a:rPr dirty="0" sz="2400" spc="-31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30" b="1">
                <a:solidFill>
                  <a:srgbClr val="242424"/>
                </a:solidFill>
                <a:latin typeface="Carlito"/>
                <a:cs typeface="Carlito"/>
              </a:rPr>
              <a:t>refers</a:t>
            </a:r>
            <a:r>
              <a:rPr dirty="0" sz="2400" spc="-14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to</a:t>
            </a:r>
            <a:r>
              <a:rPr dirty="0" sz="2400" spc="-2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the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movement</a:t>
            </a:r>
            <a:r>
              <a:rPr dirty="0" sz="2400" spc="-8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of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people,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 goods</a:t>
            </a:r>
            <a:r>
              <a:rPr dirty="0" sz="2400" spc="-5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and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 services	from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275"/>
              </a:spcBef>
            </a:pP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one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place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to</a:t>
            </a:r>
            <a:r>
              <a:rPr dirty="0" sz="2400" spc="-14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5" b="1">
                <a:solidFill>
                  <a:srgbClr val="242424"/>
                </a:solidFill>
                <a:latin typeface="Carlito"/>
                <a:cs typeface="Carlito"/>
              </a:rPr>
              <a:t>another.</a:t>
            </a:r>
            <a:endParaRPr sz="2400">
              <a:latin typeface="Carlito"/>
              <a:cs typeface="Carlito"/>
            </a:endParaRPr>
          </a:p>
          <a:p>
            <a:pPr marL="422275" indent="-410209">
              <a:lnSpc>
                <a:spcPct val="100000"/>
              </a:lnSpc>
              <a:spcBef>
                <a:spcPts val="1100"/>
              </a:spcBef>
              <a:buSzPct val="75000"/>
              <a:buFont typeface="Wingdings"/>
              <a:buChar char=""/>
              <a:tabLst>
                <a:tab pos="422275" algn="l"/>
                <a:tab pos="422909" algn="l"/>
              </a:tabLst>
            </a:pP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Internet of things </a:t>
            </a:r>
            <a:r>
              <a:rPr dirty="0" sz="2400" b="1">
                <a:solidFill>
                  <a:srgbClr val="242424"/>
                </a:solidFill>
                <a:latin typeface="Carlito"/>
                <a:cs typeface="Carlito"/>
              </a:rPr>
              <a:t>is a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platform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that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the 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device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used to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be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smart,</a:t>
            </a:r>
            <a:r>
              <a:rPr dirty="0" sz="2400" spc="-39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every </a:t>
            </a:r>
            <a:r>
              <a:rPr dirty="0" sz="2400" spc="-25" b="1">
                <a:solidFill>
                  <a:srgbClr val="242424"/>
                </a:solidFill>
                <a:latin typeface="Carlito"/>
                <a:cs typeface="Carlito"/>
              </a:rPr>
              <a:t>day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275"/>
              </a:spcBef>
              <a:tabLst>
                <a:tab pos="688975" algn="l"/>
              </a:tabLst>
            </a:pPr>
            <a:r>
              <a:rPr dirty="0" sz="2400" b="1">
                <a:solidFill>
                  <a:srgbClr val="242424"/>
                </a:solidFill>
                <a:latin typeface="Carlito"/>
                <a:cs typeface="Carlito"/>
              </a:rPr>
              <a:t>is	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processed</a:t>
            </a:r>
            <a:r>
              <a:rPr dirty="0" sz="2400" spc="-114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to</a:t>
            </a:r>
            <a:r>
              <a:rPr dirty="0" sz="2400" spc="-4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be</a:t>
            </a:r>
            <a:r>
              <a:rPr dirty="0" sz="2400" spc="-3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25" b="1">
                <a:solidFill>
                  <a:srgbClr val="242424"/>
                </a:solidFill>
                <a:latin typeface="Carlito"/>
                <a:cs typeface="Carlito"/>
              </a:rPr>
              <a:t>smarter,</a:t>
            </a:r>
            <a:r>
              <a:rPr dirty="0" sz="2400" spc="-27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and</a:t>
            </a:r>
            <a:r>
              <a:rPr dirty="0" sz="2400" spc="-3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20" b="1">
                <a:solidFill>
                  <a:srgbClr val="242424"/>
                </a:solidFill>
                <a:latin typeface="Carlito"/>
                <a:cs typeface="Carlito"/>
              </a:rPr>
              <a:t>everyday</a:t>
            </a:r>
            <a:r>
              <a:rPr dirty="0" sz="2400" spc="-12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communication</a:t>
            </a:r>
            <a:r>
              <a:rPr dirty="0" sz="2400" spc="-16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becomes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350"/>
              </a:spcBef>
            </a:pP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more</a:t>
            </a:r>
            <a:r>
              <a:rPr dirty="0" sz="2400" spc="42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informative.</a:t>
            </a:r>
            <a:endParaRPr sz="2400">
              <a:latin typeface="Carlito"/>
              <a:cs typeface="Carlito"/>
            </a:endParaRPr>
          </a:p>
          <a:p>
            <a:pPr marL="355600" marR="5080" indent="-343535">
              <a:lnSpc>
                <a:spcPct val="110800"/>
              </a:lnSpc>
              <a:spcBef>
                <a:spcPts val="1090"/>
              </a:spcBef>
              <a:buFont typeface="Wingdings"/>
              <a:buChar char=""/>
              <a:tabLst>
                <a:tab pos="356235" algn="l"/>
                <a:tab pos="8038465" algn="l"/>
              </a:tabLst>
            </a:pP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Public 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transportation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optimization </a:t>
            </a:r>
            <a:r>
              <a:rPr dirty="0" sz="2400" b="1">
                <a:solidFill>
                  <a:srgbClr val="242424"/>
                </a:solidFill>
                <a:latin typeface="Carlito"/>
                <a:cs typeface="Carlito"/>
              </a:rPr>
              <a:t>aims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to 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propose </a:t>
            </a:r>
            <a:r>
              <a:rPr dirty="0" sz="2400" spc="5" b="1">
                <a:solidFill>
                  <a:srgbClr val="242424"/>
                </a:solidFill>
                <a:latin typeface="Carlito"/>
                <a:cs typeface="Carlito"/>
              </a:rPr>
              <a:t>an </a:t>
            </a:r>
            <a:r>
              <a:rPr dirty="0" sz="2400" spc="-20" b="1">
                <a:solidFill>
                  <a:srgbClr val="242424"/>
                </a:solidFill>
                <a:latin typeface="Carlito"/>
                <a:cs typeface="Carlito"/>
              </a:rPr>
              <a:t>integrated 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transportation 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system 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model for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catering the 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convenience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and</a:t>
            </a:r>
            <a:r>
              <a:rPr dirty="0" sz="2400" spc="-31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safety</a:t>
            </a:r>
            <a:r>
              <a:rPr dirty="0" sz="2400" spc="-2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needs	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especially </a:t>
            </a:r>
            <a:r>
              <a:rPr dirty="0" sz="2400" b="1">
                <a:solidFill>
                  <a:srgbClr val="242424"/>
                </a:solidFill>
                <a:latin typeface="Carlito"/>
                <a:cs typeface="Carlito"/>
              </a:rPr>
              <a:t>in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the  developing </a:t>
            </a:r>
            <a:r>
              <a:rPr dirty="0" sz="2400" spc="-15" b="1">
                <a:solidFill>
                  <a:srgbClr val="242424"/>
                </a:solidFill>
                <a:latin typeface="Carlito"/>
                <a:cs typeface="Carlito"/>
              </a:rPr>
              <a:t>countries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context.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250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2400" b="1">
                <a:solidFill>
                  <a:srgbClr val="242424"/>
                </a:solidFill>
                <a:latin typeface="Carlito"/>
                <a:cs typeface="Carlito"/>
              </a:rPr>
              <a:t>A</a:t>
            </a:r>
            <a:r>
              <a:rPr dirty="0" sz="2400" spc="-5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new </a:t>
            </a:r>
            <a:r>
              <a:rPr dirty="0" sz="2400" spc="-20" b="1">
                <a:solidFill>
                  <a:srgbClr val="242424"/>
                </a:solidFill>
                <a:latin typeface="Carlito"/>
                <a:cs typeface="Carlito"/>
              </a:rPr>
              <a:t>framework</a:t>
            </a:r>
            <a:r>
              <a:rPr dirty="0" sz="2400" spc="-11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for</a:t>
            </a:r>
            <a:r>
              <a:rPr dirty="0" sz="2400" spc="-5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public</a:t>
            </a:r>
            <a:r>
              <a:rPr dirty="0" sz="2400" spc="-4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20" b="1">
                <a:solidFill>
                  <a:srgbClr val="242424"/>
                </a:solidFill>
                <a:latin typeface="Carlito"/>
                <a:cs typeface="Carlito"/>
              </a:rPr>
              <a:t>transport</a:t>
            </a:r>
            <a:r>
              <a:rPr dirty="0" sz="2400" spc="-10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optimization</a:t>
            </a:r>
            <a:r>
              <a:rPr dirty="0" sz="2400" spc="-9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42424"/>
                </a:solidFill>
                <a:latin typeface="Carlito"/>
                <a:cs typeface="Carlito"/>
              </a:rPr>
              <a:t>based</a:t>
            </a:r>
            <a:r>
              <a:rPr dirty="0" sz="2400" spc="-3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on</a:t>
            </a:r>
            <a:r>
              <a:rPr dirty="0" sz="2400" spc="-3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IOT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275"/>
              </a:spcBef>
              <a:tabLst>
                <a:tab pos="1242060" algn="l"/>
              </a:tabLst>
            </a:pP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which	</a:t>
            </a:r>
            <a:r>
              <a:rPr dirty="0" sz="2400" spc="-20" b="1">
                <a:solidFill>
                  <a:srgbClr val="242424"/>
                </a:solidFill>
                <a:latin typeface="Carlito"/>
                <a:cs typeface="Carlito"/>
              </a:rPr>
              <a:t>integrates</a:t>
            </a:r>
            <a:r>
              <a:rPr dirty="0" sz="2400" spc="-21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the</a:t>
            </a:r>
            <a:r>
              <a:rPr dirty="0" sz="2400" spc="-3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scheduling</a:t>
            </a:r>
            <a:r>
              <a:rPr dirty="0" sz="2400" spc="-9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problem</a:t>
            </a:r>
            <a:r>
              <a:rPr dirty="0" sz="2400" spc="-10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of</a:t>
            </a:r>
            <a:r>
              <a:rPr dirty="0" sz="2400" spc="-3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35" b="1">
                <a:solidFill>
                  <a:srgbClr val="242424"/>
                </a:solidFill>
                <a:latin typeface="Carlito"/>
                <a:cs typeface="Carlito"/>
              </a:rPr>
              <a:t>subway,</a:t>
            </a:r>
            <a:r>
              <a:rPr dirty="0" sz="2400" spc="-254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bus</a:t>
            </a:r>
            <a:r>
              <a:rPr dirty="0" sz="240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and</a:t>
            </a:r>
            <a:r>
              <a:rPr dirty="0" sz="2400" spc="-3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shared</a:t>
            </a:r>
            <a:r>
              <a:rPr dirty="0" sz="2400" spc="210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5" b="1">
                <a:solidFill>
                  <a:srgbClr val="242424"/>
                </a:solidFill>
                <a:latin typeface="Carlito"/>
                <a:cs typeface="Carlito"/>
              </a:rPr>
              <a:t>taxi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00"/>
              </a:spcBef>
            </a:pPr>
            <a:r>
              <a:rPr dirty="0" sz="2400" b="1">
                <a:solidFill>
                  <a:srgbClr val="242424"/>
                </a:solidFill>
                <a:latin typeface="Carlito"/>
                <a:cs typeface="Carlito"/>
              </a:rPr>
              <a:t>is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proposed for better coordinated</a:t>
            </a:r>
            <a:r>
              <a:rPr dirty="0" sz="2400" spc="-39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30" b="1">
                <a:solidFill>
                  <a:srgbClr val="242424"/>
                </a:solidFill>
                <a:latin typeface="Carlito"/>
                <a:cs typeface="Carlito"/>
              </a:rPr>
              <a:t>transfer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solution.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1325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2400" spc="15" b="1">
                <a:solidFill>
                  <a:srgbClr val="242424"/>
                </a:solidFill>
                <a:latin typeface="Carlito"/>
                <a:cs typeface="Carlito"/>
              </a:rPr>
              <a:t>It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improve the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quality </a:t>
            </a:r>
            <a:r>
              <a:rPr dirty="0" sz="2400" spc="-10" b="1">
                <a:solidFill>
                  <a:srgbClr val="242424"/>
                </a:solidFill>
                <a:latin typeface="Carlito"/>
                <a:cs typeface="Carlito"/>
              </a:rPr>
              <a:t>of </a:t>
            </a:r>
            <a:r>
              <a:rPr dirty="0" sz="2400" spc="-5" b="1">
                <a:solidFill>
                  <a:srgbClr val="242424"/>
                </a:solidFill>
                <a:latin typeface="Carlito"/>
                <a:cs typeface="Carlito"/>
              </a:rPr>
              <a:t>population</a:t>
            </a:r>
            <a:r>
              <a:rPr dirty="0" sz="2400" spc="-305" b="1">
                <a:solidFill>
                  <a:srgbClr val="242424"/>
                </a:solidFill>
                <a:latin typeface="Carlito"/>
                <a:cs typeface="Carlito"/>
              </a:rPr>
              <a:t> </a:t>
            </a:r>
            <a:r>
              <a:rPr dirty="0" sz="2400" spc="-20" b="1">
                <a:solidFill>
                  <a:srgbClr val="242424"/>
                </a:solidFill>
                <a:latin typeface="Carlito"/>
                <a:cs typeface="Carlito"/>
              </a:rPr>
              <a:t>life.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4437" y="0"/>
            <a:ext cx="9334500" cy="795655"/>
          </a:xfrm>
          <a:custGeom>
            <a:avLst/>
            <a:gdLst/>
            <a:ahLst/>
            <a:cxnLst/>
            <a:rect l="l" t="t" r="r" b="b"/>
            <a:pathLst>
              <a:path w="9334500" h="795655">
                <a:moveTo>
                  <a:pt x="0" y="795274"/>
                </a:moveTo>
                <a:lnTo>
                  <a:pt x="9334500" y="795274"/>
                </a:lnTo>
                <a:lnTo>
                  <a:pt x="9334500" y="0"/>
                </a:lnTo>
              </a:path>
              <a:path w="9334500" h="795655">
                <a:moveTo>
                  <a:pt x="0" y="0"/>
                </a:moveTo>
                <a:lnTo>
                  <a:pt x="0" y="795274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INTRODUCTION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7725" y="1209611"/>
            <a:ext cx="10501630" cy="5653405"/>
            <a:chOff x="847725" y="1209611"/>
            <a:chExt cx="10501630" cy="5653405"/>
          </a:xfrm>
        </p:grpSpPr>
        <p:sp>
          <p:nvSpPr>
            <p:cNvPr id="5" name="object 5"/>
            <p:cNvSpPr/>
            <p:nvPr/>
          </p:nvSpPr>
          <p:spPr>
            <a:xfrm>
              <a:off x="923925" y="1238186"/>
              <a:ext cx="10406126" cy="56198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47725" y="1209611"/>
              <a:ext cx="10501376" cy="5648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85837" y="1281112"/>
              <a:ext cx="10287000" cy="55768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85837" y="1281112"/>
              <a:ext cx="10287000" cy="5577205"/>
            </a:xfrm>
            <a:custGeom>
              <a:avLst/>
              <a:gdLst/>
              <a:ahLst/>
              <a:cxnLst/>
              <a:rect l="l" t="t" r="r" b="b"/>
              <a:pathLst>
                <a:path w="10287000" h="5577205">
                  <a:moveTo>
                    <a:pt x="10287000" y="5576884"/>
                  </a:moveTo>
                  <a:lnTo>
                    <a:pt x="10287000" y="0"/>
                  </a:lnTo>
                  <a:lnTo>
                    <a:pt x="0" y="0"/>
                  </a:lnTo>
                  <a:lnTo>
                    <a:pt x="0" y="5576884"/>
                  </a:lnTo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64577" y="1292860"/>
            <a:ext cx="9994265" cy="5523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ts val="2865"/>
              </a:lnSpc>
              <a:spcBef>
                <a:spcPts val="105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2400" spc="-15" b="1">
                <a:latin typeface="Carlito"/>
                <a:cs typeface="Carlito"/>
              </a:rPr>
              <a:t>Nowadays </a:t>
            </a:r>
            <a:r>
              <a:rPr dirty="0" sz="2400" spc="-10" b="1">
                <a:latin typeface="Carlito"/>
                <a:cs typeface="Carlito"/>
              </a:rPr>
              <a:t>the </a:t>
            </a:r>
            <a:r>
              <a:rPr dirty="0" sz="2400" spc="-20" b="1">
                <a:latin typeface="Carlito"/>
                <a:cs typeface="Carlito"/>
              </a:rPr>
              <a:t>rapid </a:t>
            </a:r>
            <a:r>
              <a:rPr dirty="0" sz="2400" spc="-15" b="1">
                <a:latin typeface="Carlito"/>
                <a:cs typeface="Carlito"/>
              </a:rPr>
              <a:t>economic </a:t>
            </a:r>
            <a:r>
              <a:rPr dirty="0" sz="2400" spc="-10" b="1">
                <a:latin typeface="Carlito"/>
                <a:cs typeface="Carlito"/>
              </a:rPr>
              <a:t>growth of </a:t>
            </a:r>
            <a:r>
              <a:rPr dirty="0" sz="2400" spc="-15" b="1">
                <a:latin typeface="Carlito"/>
                <a:cs typeface="Carlito"/>
              </a:rPr>
              <a:t>modern </a:t>
            </a:r>
            <a:r>
              <a:rPr dirty="0" sz="2400" spc="-10" b="1">
                <a:latin typeface="Carlito"/>
                <a:cs typeface="Carlito"/>
              </a:rPr>
              <a:t>cities </a:t>
            </a:r>
            <a:r>
              <a:rPr dirty="0" sz="2400" spc="5" b="1">
                <a:latin typeface="Carlito"/>
                <a:cs typeface="Carlito"/>
              </a:rPr>
              <a:t>also </a:t>
            </a:r>
            <a:r>
              <a:rPr dirty="0" sz="2400" spc="-10" b="1">
                <a:latin typeface="Carlito"/>
                <a:cs typeface="Carlito"/>
              </a:rPr>
              <a:t>causes</a:t>
            </a:r>
            <a:r>
              <a:rPr dirty="0" sz="2400" spc="185" b="1">
                <a:latin typeface="Carlito"/>
                <a:cs typeface="Carlito"/>
              </a:rPr>
              <a:t> </a:t>
            </a:r>
            <a:r>
              <a:rPr dirty="0" sz="2400" spc="-25" b="1">
                <a:latin typeface="Carlito"/>
                <a:cs typeface="Carlito"/>
              </a:rPr>
              <a:t>many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ts val="2865"/>
              </a:lnSpc>
            </a:pPr>
            <a:r>
              <a:rPr dirty="0" sz="2400" spc="-10" b="1">
                <a:latin typeface="Carlito"/>
                <a:cs typeface="Carlito"/>
              </a:rPr>
              <a:t>serious problems; </a:t>
            </a:r>
            <a:r>
              <a:rPr dirty="0" sz="2400" spc="-15" b="1">
                <a:latin typeface="Carlito"/>
                <a:cs typeface="Carlito"/>
              </a:rPr>
              <a:t>one </a:t>
            </a:r>
            <a:r>
              <a:rPr dirty="0" sz="2400" spc="-10" b="1">
                <a:latin typeface="Carlito"/>
                <a:cs typeface="Carlito"/>
              </a:rPr>
              <a:t>of them </a:t>
            </a:r>
            <a:r>
              <a:rPr dirty="0" sz="2400" b="1">
                <a:latin typeface="Carlito"/>
                <a:cs typeface="Carlito"/>
              </a:rPr>
              <a:t>is </a:t>
            </a:r>
            <a:r>
              <a:rPr dirty="0" sz="2400" spc="-20" b="1">
                <a:latin typeface="Carlito"/>
                <a:cs typeface="Carlito"/>
              </a:rPr>
              <a:t>traffic</a:t>
            </a:r>
            <a:r>
              <a:rPr dirty="0" sz="2400" spc="195" b="1">
                <a:latin typeface="Carlito"/>
                <a:cs typeface="Carlito"/>
              </a:rPr>
              <a:t> </a:t>
            </a:r>
            <a:r>
              <a:rPr dirty="0" sz="2400" spc="-15" b="1">
                <a:latin typeface="Carlito"/>
                <a:cs typeface="Carlito"/>
              </a:rPr>
              <a:t>congestion.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ts val="2870"/>
              </a:lnSpc>
              <a:spcBef>
                <a:spcPts val="45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2400" spc="15" b="1">
                <a:latin typeface="Carlito"/>
                <a:cs typeface="Carlito"/>
              </a:rPr>
              <a:t>In </a:t>
            </a:r>
            <a:r>
              <a:rPr dirty="0" sz="2400" spc="-5" b="1">
                <a:latin typeface="Carlito"/>
                <a:cs typeface="Carlito"/>
              </a:rPr>
              <a:t>Beijing, </a:t>
            </a:r>
            <a:r>
              <a:rPr dirty="0" sz="2400" spc="-10" b="1">
                <a:latin typeface="Carlito"/>
                <a:cs typeface="Carlito"/>
              </a:rPr>
              <a:t>the </a:t>
            </a:r>
            <a:r>
              <a:rPr dirty="0" sz="2400" b="1">
                <a:latin typeface="Carlito"/>
                <a:cs typeface="Carlito"/>
              </a:rPr>
              <a:t>Capital </a:t>
            </a:r>
            <a:r>
              <a:rPr dirty="0" sz="2400" spc="-10" b="1">
                <a:latin typeface="Carlito"/>
                <a:cs typeface="Carlito"/>
              </a:rPr>
              <a:t>of china, people </a:t>
            </a:r>
            <a:r>
              <a:rPr dirty="0" sz="2400" b="1">
                <a:latin typeface="Carlito"/>
                <a:cs typeface="Carlito"/>
              </a:rPr>
              <a:t>waste </a:t>
            </a:r>
            <a:r>
              <a:rPr dirty="0" sz="2400" spc="-15" b="1">
                <a:latin typeface="Carlito"/>
                <a:cs typeface="Carlito"/>
              </a:rPr>
              <a:t>over three </a:t>
            </a:r>
            <a:r>
              <a:rPr dirty="0" sz="2400" spc="-20" b="1">
                <a:latin typeface="Carlito"/>
                <a:cs typeface="Carlito"/>
              </a:rPr>
              <a:t>hours</a:t>
            </a:r>
            <a:r>
              <a:rPr dirty="0" sz="2400" spc="-5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each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ts val="2870"/>
              </a:lnSpc>
              <a:tabLst>
                <a:tab pos="946785" algn="l"/>
              </a:tabLst>
            </a:pPr>
            <a:r>
              <a:rPr dirty="0" sz="2400" spc="-30" b="1">
                <a:latin typeface="Carlito"/>
                <a:cs typeface="Carlito"/>
              </a:rPr>
              <a:t>day	</a:t>
            </a:r>
            <a:r>
              <a:rPr dirty="0" sz="2400" spc="-10" b="1">
                <a:latin typeface="Carlito"/>
                <a:cs typeface="Carlito"/>
              </a:rPr>
              <a:t>stuck </a:t>
            </a:r>
            <a:r>
              <a:rPr dirty="0" sz="2400" b="1">
                <a:latin typeface="Carlito"/>
                <a:cs typeface="Carlito"/>
              </a:rPr>
              <a:t>in </a:t>
            </a:r>
            <a:r>
              <a:rPr dirty="0" sz="2400" spc="-20" b="1">
                <a:latin typeface="Carlito"/>
                <a:cs typeface="Carlito"/>
              </a:rPr>
              <a:t>traffic </a:t>
            </a:r>
            <a:r>
              <a:rPr dirty="0" sz="2400" b="1">
                <a:latin typeface="Carlito"/>
                <a:cs typeface="Carlito"/>
              </a:rPr>
              <a:t>in</a:t>
            </a:r>
            <a:r>
              <a:rPr dirty="0" sz="2400" spc="15" b="1">
                <a:latin typeface="Carlito"/>
                <a:cs typeface="Carlito"/>
              </a:rPr>
              <a:t> </a:t>
            </a:r>
            <a:r>
              <a:rPr dirty="0" sz="2400" spc="-25" b="1">
                <a:latin typeface="Carlito"/>
                <a:cs typeface="Carlito"/>
              </a:rPr>
              <a:t>workdays.</a:t>
            </a:r>
            <a:endParaRPr sz="2400">
              <a:latin typeface="Carlito"/>
              <a:cs typeface="Carlito"/>
            </a:endParaRPr>
          </a:p>
          <a:p>
            <a:pPr marL="355600" marR="22225" indent="-343535">
              <a:lnSpc>
                <a:spcPct val="99900"/>
              </a:lnSpc>
              <a:spcBef>
                <a:spcPts val="50"/>
              </a:spcBef>
              <a:buFont typeface="Wingdings"/>
              <a:buChar char=""/>
              <a:tabLst>
                <a:tab pos="356235" algn="l"/>
                <a:tab pos="1365885" algn="l"/>
              </a:tabLst>
            </a:pPr>
            <a:r>
              <a:rPr dirty="0" sz="2400" spc="15" b="1">
                <a:latin typeface="Carlito"/>
                <a:cs typeface="Carlito"/>
              </a:rPr>
              <a:t>In </a:t>
            </a:r>
            <a:r>
              <a:rPr dirty="0" sz="2400" spc="-15" b="1">
                <a:latin typeface="Carlito"/>
                <a:cs typeface="Carlito"/>
              </a:rPr>
              <a:t>order </a:t>
            </a:r>
            <a:r>
              <a:rPr dirty="0" sz="2400" spc="-5" b="1">
                <a:latin typeface="Carlito"/>
                <a:cs typeface="Carlito"/>
              </a:rPr>
              <a:t>to </a:t>
            </a:r>
            <a:r>
              <a:rPr dirty="0" sz="2400" spc="-10" b="1">
                <a:latin typeface="Carlito"/>
                <a:cs typeface="Carlito"/>
              </a:rPr>
              <a:t>better </a:t>
            </a:r>
            <a:r>
              <a:rPr dirty="0" sz="2400" spc="-20" b="1">
                <a:latin typeface="Carlito"/>
                <a:cs typeface="Carlito"/>
              </a:rPr>
              <a:t>connect </a:t>
            </a:r>
            <a:r>
              <a:rPr dirty="0" sz="2400" b="1">
                <a:latin typeface="Carlito"/>
                <a:cs typeface="Carlito"/>
              </a:rPr>
              <a:t>with </a:t>
            </a:r>
            <a:r>
              <a:rPr dirty="0" sz="2400" spc="-20" b="1">
                <a:latin typeface="Carlito"/>
                <a:cs typeface="Carlito"/>
              </a:rPr>
              <a:t>bike- </a:t>
            </a:r>
            <a:r>
              <a:rPr dirty="0" sz="2400" spc="-10" b="1">
                <a:latin typeface="Carlito"/>
                <a:cs typeface="Carlito"/>
              </a:rPr>
              <a:t>sharing, </a:t>
            </a:r>
            <a:r>
              <a:rPr dirty="0" sz="2400" spc="-5" b="1">
                <a:latin typeface="Carlito"/>
                <a:cs typeface="Carlito"/>
              </a:rPr>
              <a:t>car-sharing, and </a:t>
            </a:r>
            <a:r>
              <a:rPr dirty="0" sz="2400" spc="-15" b="1">
                <a:latin typeface="Carlito"/>
                <a:cs typeface="Carlito"/>
              </a:rPr>
              <a:t>other modes  </a:t>
            </a:r>
            <a:r>
              <a:rPr dirty="0" sz="2400" spc="-10" b="1">
                <a:latin typeface="Carlito"/>
                <a:cs typeface="Carlito"/>
              </a:rPr>
              <a:t>of </a:t>
            </a:r>
            <a:r>
              <a:rPr dirty="0" sz="2400" spc="-15" b="1">
                <a:latin typeface="Carlito"/>
                <a:cs typeface="Carlito"/>
              </a:rPr>
              <a:t>transportation </a:t>
            </a:r>
            <a:r>
              <a:rPr dirty="0" sz="2400" b="1">
                <a:latin typeface="Carlito"/>
                <a:cs typeface="Carlito"/>
              </a:rPr>
              <a:t>, </a:t>
            </a:r>
            <a:r>
              <a:rPr dirty="0" sz="2400" spc="-10" b="1">
                <a:latin typeface="Carlito"/>
                <a:cs typeface="Carlito"/>
              </a:rPr>
              <a:t>public </a:t>
            </a:r>
            <a:r>
              <a:rPr dirty="0" sz="2400" spc="-15" b="1">
                <a:latin typeface="Carlito"/>
                <a:cs typeface="Carlito"/>
              </a:rPr>
              <a:t>transportation </a:t>
            </a:r>
            <a:r>
              <a:rPr dirty="0" sz="2400" b="1">
                <a:latin typeface="Carlito"/>
                <a:cs typeface="Carlito"/>
              </a:rPr>
              <a:t>will </a:t>
            </a:r>
            <a:r>
              <a:rPr dirty="0" sz="2400" spc="-15" b="1">
                <a:latin typeface="Carlito"/>
                <a:cs typeface="Carlito"/>
              </a:rPr>
              <a:t>carry out </a:t>
            </a:r>
            <a:r>
              <a:rPr dirty="0" sz="2400" spc="-10" b="1">
                <a:latin typeface="Carlito"/>
                <a:cs typeface="Carlito"/>
              </a:rPr>
              <a:t>important </a:t>
            </a:r>
            <a:r>
              <a:rPr dirty="0" sz="2400" spc="-15" b="1">
                <a:latin typeface="Carlito"/>
                <a:cs typeface="Carlito"/>
              </a:rPr>
              <a:t>reforms,  </a:t>
            </a:r>
            <a:r>
              <a:rPr dirty="0" sz="2400" spc="-10" b="1">
                <a:latin typeface="Carlito"/>
                <a:cs typeface="Carlito"/>
              </a:rPr>
              <a:t>among	which the </a:t>
            </a:r>
            <a:r>
              <a:rPr dirty="0" sz="2400" spc="-5" b="1">
                <a:latin typeface="Carlito"/>
                <a:cs typeface="Carlito"/>
              </a:rPr>
              <a:t>optimization </a:t>
            </a:r>
            <a:r>
              <a:rPr dirty="0" sz="2400" spc="-10" b="1">
                <a:latin typeface="Carlito"/>
                <a:cs typeface="Carlito"/>
              </a:rPr>
              <a:t>of </a:t>
            </a:r>
            <a:r>
              <a:rPr dirty="0" sz="2400" spc="-5" b="1">
                <a:latin typeface="Carlito"/>
                <a:cs typeface="Carlito"/>
              </a:rPr>
              <a:t>line </a:t>
            </a:r>
            <a:r>
              <a:rPr dirty="0" sz="2400" spc="-15" b="1">
                <a:latin typeface="Carlito"/>
                <a:cs typeface="Carlito"/>
              </a:rPr>
              <a:t>network </a:t>
            </a:r>
            <a:r>
              <a:rPr dirty="0" sz="2400" b="1">
                <a:latin typeface="Carlito"/>
                <a:cs typeface="Carlito"/>
              </a:rPr>
              <a:t>is </a:t>
            </a:r>
            <a:r>
              <a:rPr dirty="0" sz="2400" spc="-10" b="1">
                <a:latin typeface="Carlito"/>
                <a:cs typeface="Carlito"/>
              </a:rPr>
              <a:t>one of the </a:t>
            </a:r>
            <a:r>
              <a:rPr dirty="0" sz="2400" spc="-5" b="1">
                <a:latin typeface="Carlito"/>
                <a:cs typeface="Carlito"/>
              </a:rPr>
              <a:t>most </a:t>
            </a:r>
            <a:r>
              <a:rPr dirty="0" sz="2400" spc="-10" b="1">
                <a:latin typeface="Carlito"/>
                <a:cs typeface="Carlito"/>
              </a:rPr>
              <a:t>important  </a:t>
            </a:r>
            <a:r>
              <a:rPr dirty="0" sz="2400" spc="-5" b="1">
                <a:latin typeface="Carlito"/>
                <a:cs typeface="Carlito"/>
              </a:rPr>
              <a:t>task.</a:t>
            </a:r>
            <a:endParaRPr sz="2400">
              <a:latin typeface="Carlito"/>
              <a:cs typeface="Carlito"/>
            </a:endParaRPr>
          </a:p>
          <a:p>
            <a:pPr marL="355600" marR="130175" indent="-343535">
              <a:lnSpc>
                <a:spcPts val="2930"/>
              </a:lnSpc>
              <a:spcBef>
                <a:spcPts val="35"/>
              </a:spcBef>
              <a:buFont typeface="Wingdings"/>
              <a:buChar char=""/>
              <a:tabLst>
                <a:tab pos="356235" algn="l"/>
                <a:tab pos="3968115" algn="l"/>
                <a:tab pos="7228205" algn="l"/>
              </a:tabLst>
            </a:pPr>
            <a:r>
              <a:rPr dirty="0" sz="2400" spc="15" b="1">
                <a:latin typeface="Carlito"/>
                <a:cs typeface="Carlito"/>
              </a:rPr>
              <a:t>It </a:t>
            </a:r>
            <a:r>
              <a:rPr dirty="0" sz="2400" spc="-15" b="1">
                <a:latin typeface="Carlito"/>
                <a:cs typeface="Carlito"/>
              </a:rPr>
              <a:t>provides </a:t>
            </a:r>
            <a:r>
              <a:rPr dirty="0" sz="2400" b="1">
                <a:latin typeface="Carlito"/>
                <a:cs typeface="Carlito"/>
              </a:rPr>
              <a:t>a </a:t>
            </a:r>
            <a:r>
              <a:rPr dirty="0" sz="2400" spc="-15" b="1">
                <a:latin typeface="Carlito"/>
                <a:cs typeface="Carlito"/>
              </a:rPr>
              <a:t>comprehensive </a:t>
            </a:r>
            <a:r>
              <a:rPr dirty="0" sz="2400" spc="-10" b="1">
                <a:latin typeface="Carlito"/>
                <a:cs typeface="Carlito"/>
              </a:rPr>
              <a:t>decision</a:t>
            </a:r>
            <a:r>
              <a:rPr dirty="0" sz="2400" spc="135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making</a:t>
            </a:r>
            <a:r>
              <a:rPr dirty="0" sz="2400" spc="55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method	for improve the  </a:t>
            </a:r>
            <a:r>
              <a:rPr dirty="0" sz="2400" spc="-15" b="1">
                <a:latin typeface="Carlito"/>
                <a:cs typeface="Carlito"/>
              </a:rPr>
              <a:t>network</a:t>
            </a:r>
            <a:r>
              <a:rPr dirty="0" sz="2400" spc="50" b="1">
                <a:latin typeface="Carlito"/>
                <a:cs typeface="Carlito"/>
              </a:rPr>
              <a:t> </a:t>
            </a:r>
            <a:r>
              <a:rPr dirty="0" sz="2400" spc="-15" b="1">
                <a:latin typeface="Carlito"/>
                <a:cs typeface="Carlito"/>
              </a:rPr>
              <a:t>topology</a:t>
            </a:r>
            <a:r>
              <a:rPr dirty="0" sz="2400" spc="65" b="1">
                <a:latin typeface="Carlito"/>
                <a:cs typeface="Carlito"/>
              </a:rPr>
              <a:t> </a:t>
            </a:r>
            <a:r>
              <a:rPr dirty="0" sz="2400" spc="-15" b="1">
                <a:latin typeface="Carlito"/>
                <a:cs typeface="Carlito"/>
              </a:rPr>
              <a:t>structure	</a:t>
            </a:r>
            <a:r>
              <a:rPr dirty="0" sz="2400" spc="-5" b="1">
                <a:latin typeface="Carlito"/>
                <a:cs typeface="Carlito"/>
              </a:rPr>
              <a:t>and actual </a:t>
            </a:r>
            <a:r>
              <a:rPr dirty="0" sz="2400" spc="-20" b="1">
                <a:latin typeface="Carlito"/>
                <a:cs typeface="Carlito"/>
              </a:rPr>
              <a:t>operation </a:t>
            </a:r>
            <a:r>
              <a:rPr dirty="0" sz="2400" spc="-10" b="1">
                <a:latin typeface="Carlito"/>
                <a:cs typeface="Carlito"/>
              </a:rPr>
              <a:t>of </a:t>
            </a:r>
            <a:r>
              <a:rPr dirty="0" sz="2400" spc="-5" b="1">
                <a:latin typeface="Carlito"/>
                <a:cs typeface="Carlito"/>
              </a:rPr>
              <a:t>public </a:t>
            </a:r>
            <a:r>
              <a:rPr dirty="0" sz="2400" spc="-15" b="1">
                <a:latin typeface="Carlito"/>
                <a:cs typeface="Carlito"/>
              </a:rPr>
              <a:t>transit</a:t>
            </a:r>
            <a:r>
              <a:rPr dirty="0" sz="2400" spc="114" b="1">
                <a:latin typeface="Carlito"/>
                <a:cs typeface="Carlito"/>
              </a:rPr>
              <a:t> </a:t>
            </a:r>
            <a:r>
              <a:rPr dirty="0" sz="2400" spc="-15" b="1">
                <a:latin typeface="Carlito"/>
                <a:cs typeface="Carlito"/>
              </a:rPr>
              <a:t>network.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ts val="2735"/>
              </a:lnSpc>
              <a:buFont typeface="Wingdings"/>
              <a:buChar char=""/>
              <a:tabLst>
                <a:tab pos="356235" algn="l"/>
              </a:tabLst>
            </a:pPr>
            <a:r>
              <a:rPr dirty="0" sz="2400" spc="-5" b="1">
                <a:latin typeface="Carlito"/>
                <a:cs typeface="Carlito"/>
              </a:rPr>
              <a:t>The </a:t>
            </a:r>
            <a:r>
              <a:rPr dirty="0" sz="2400" spc="-15" b="1">
                <a:latin typeface="Carlito"/>
                <a:cs typeface="Carlito"/>
              </a:rPr>
              <a:t>internet </a:t>
            </a:r>
            <a:r>
              <a:rPr dirty="0" sz="2400" spc="-10" b="1">
                <a:latin typeface="Carlito"/>
                <a:cs typeface="Carlito"/>
              </a:rPr>
              <a:t>of things </a:t>
            </a:r>
            <a:r>
              <a:rPr dirty="0" sz="2400" spc="-15" b="1">
                <a:latin typeface="Carlito"/>
                <a:cs typeface="Carlito"/>
              </a:rPr>
              <a:t>provides </a:t>
            </a:r>
            <a:r>
              <a:rPr dirty="0" sz="2400" b="1">
                <a:latin typeface="Carlito"/>
                <a:cs typeface="Carlito"/>
              </a:rPr>
              <a:t>a </a:t>
            </a:r>
            <a:r>
              <a:rPr dirty="0" sz="2400" spc="-10" b="1">
                <a:latin typeface="Carlito"/>
                <a:cs typeface="Carlito"/>
              </a:rPr>
              <a:t>windows of </a:t>
            </a:r>
            <a:r>
              <a:rPr dirty="0" sz="2400" spc="-15" b="1">
                <a:latin typeface="Carlito"/>
                <a:cs typeface="Carlito"/>
              </a:rPr>
              <a:t>opportunity </a:t>
            </a:r>
            <a:r>
              <a:rPr dirty="0" sz="2400" spc="-10" b="1">
                <a:latin typeface="Carlito"/>
                <a:cs typeface="Carlito"/>
              </a:rPr>
              <a:t>for</a:t>
            </a:r>
            <a:r>
              <a:rPr dirty="0" sz="2400" spc="235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public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ts val="2870"/>
              </a:lnSpc>
            </a:pPr>
            <a:r>
              <a:rPr dirty="0" sz="2400" spc="-15" b="1">
                <a:latin typeface="Carlito"/>
                <a:cs typeface="Carlito"/>
              </a:rPr>
              <a:t>transportation</a:t>
            </a:r>
            <a:r>
              <a:rPr dirty="0" sz="2400" spc="3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system.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ts val="2870"/>
              </a:lnSpc>
              <a:spcBef>
                <a:spcPts val="45"/>
              </a:spcBef>
              <a:buFont typeface="Wingdings"/>
              <a:buChar char=""/>
              <a:tabLst>
                <a:tab pos="356235" algn="l"/>
                <a:tab pos="4950460" algn="l"/>
              </a:tabLst>
            </a:pPr>
            <a:r>
              <a:rPr dirty="0" sz="2400" spc="15" b="1">
                <a:latin typeface="Carlito"/>
                <a:cs typeface="Carlito"/>
              </a:rPr>
              <a:t>It </a:t>
            </a:r>
            <a:r>
              <a:rPr dirty="0" sz="2400" spc="-15" b="1">
                <a:latin typeface="Carlito"/>
                <a:cs typeface="Carlito"/>
              </a:rPr>
              <a:t>provides </a:t>
            </a:r>
            <a:r>
              <a:rPr dirty="0" sz="2400" spc="-10" b="1">
                <a:latin typeface="Carlito"/>
                <a:cs typeface="Carlito"/>
              </a:rPr>
              <a:t>better</a:t>
            </a:r>
            <a:r>
              <a:rPr dirty="0" sz="2400" spc="25" b="1">
                <a:latin typeface="Carlito"/>
                <a:cs typeface="Carlito"/>
              </a:rPr>
              <a:t> </a:t>
            </a:r>
            <a:r>
              <a:rPr dirty="0" sz="2400" spc="-20" b="1">
                <a:latin typeface="Carlito"/>
                <a:cs typeface="Carlito"/>
              </a:rPr>
              <a:t>control</a:t>
            </a:r>
            <a:r>
              <a:rPr dirty="0" sz="2400" b="1">
                <a:latin typeface="Carlito"/>
                <a:cs typeface="Carlito"/>
              </a:rPr>
              <a:t> </a:t>
            </a:r>
            <a:r>
              <a:rPr dirty="0" sz="2400" spc="-15" b="1">
                <a:latin typeface="Carlito"/>
                <a:cs typeface="Carlito"/>
              </a:rPr>
              <a:t>strategies	</a:t>
            </a:r>
            <a:r>
              <a:rPr dirty="0" sz="2400" spc="-5" b="1">
                <a:latin typeface="Carlito"/>
                <a:cs typeface="Carlito"/>
              </a:rPr>
              <a:t>and </a:t>
            </a:r>
            <a:r>
              <a:rPr dirty="0" sz="2400" spc="-10" b="1">
                <a:latin typeface="Carlito"/>
                <a:cs typeface="Carlito"/>
              </a:rPr>
              <a:t>scheduling scheme </a:t>
            </a:r>
            <a:r>
              <a:rPr dirty="0" sz="2400" spc="-15" b="1">
                <a:latin typeface="Carlito"/>
                <a:cs typeface="Carlito"/>
              </a:rPr>
              <a:t>,thus</a:t>
            </a:r>
            <a:r>
              <a:rPr dirty="0" sz="2400" spc="114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can</a:t>
            </a:r>
            <a:endParaRPr sz="2400">
              <a:latin typeface="Carlito"/>
              <a:cs typeface="Carlito"/>
            </a:endParaRPr>
          </a:p>
          <a:p>
            <a:pPr marL="355600" marR="5080">
              <a:lnSpc>
                <a:spcPts val="2930"/>
              </a:lnSpc>
              <a:spcBef>
                <a:spcPts val="45"/>
              </a:spcBef>
              <a:tabLst>
                <a:tab pos="756285" algn="l"/>
                <a:tab pos="1165860" algn="l"/>
              </a:tabLst>
            </a:pPr>
            <a:r>
              <a:rPr dirty="0" sz="2400" spc="-15" b="1">
                <a:latin typeface="Carlito"/>
                <a:cs typeface="Carlito"/>
              </a:rPr>
              <a:t>more	efficiency </a:t>
            </a:r>
            <a:r>
              <a:rPr dirty="0" sz="2400" spc="-10" b="1">
                <a:latin typeface="Carlito"/>
                <a:cs typeface="Carlito"/>
              </a:rPr>
              <a:t>utilize the </a:t>
            </a:r>
            <a:r>
              <a:rPr dirty="0" sz="2400" spc="-15" b="1">
                <a:latin typeface="Carlito"/>
                <a:cs typeface="Carlito"/>
              </a:rPr>
              <a:t>transportation resources </a:t>
            </a:r>
            <a:r>
              <a:rPr dirty="0" sz="2400" spc="-5" b="1">
                <a:latin typeface="Carlito"/>
                <a:cs typeface="Carlito"/>
              </a:rPr>
              <a:t>and </a:t>
            </a:r>
            <a:r>
              <a:rPr dirty="0" sz="2400" spc="-15" b="1">
                <a:latin typeface="Carlito"/>
                <a:cs typeface="Carlito"/>
              </a:rPr>
              <a:t>improve </a:t>
            </a:r>
            <a:r>
              <a:rPr dirty="0" sz="2400" spc="-10" b="1">
                <a:latin typeface="Carlito"/>
                <a:cs typeface="Carlito"/>
              </a:rPr>
              <a:t>the </a:t>
            </a:r>
            <a:r>
              <a:rPr dirty="0" sz="2400" spc="-5" b="1">
                <a:latin typeface="Carlito"/>
                <a:cs typeface="Carlito"/>
              </a:rPr>
              <a:t>quality  </a:t>
            </a:r>
            <a:r>
              <a:rPr dirty="0" sz="2400" spc="-10" b="1">
                <a:latin typeface="Carlito"/>
                <a:cs typeface="Carlito"/>
              </a:rPr>
              <a:t>of	</a:t>
            </a:r>
            <a:r>
              <a:rPr dirty="0" sz="2400" spc="-5" b="1">
                <a:latin typeface="Carlito"/>
                <a:cs typeface="Carlito"/>
              </a:rPr>
              <a:t>public</a:t>
            </a:r>
            <a:r>
              <a:rPr dirty="0" sz="2400" spc="-55" b="1">
                <a:latin typeface="Carlito"/>
                <a:cs typeface="Carlito"/>
              </a:rPr>
              <a:t> </a:t>
            </a:r>
            <a:r>
              <a:rPr dirty="0" sz="2400" spc="-15" b="1">
                <a:latin typeface="Carlito"/>
                <a:cs typeface="Carlito"/>
              </a:rPr>
              <a:t>transportation.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3601" y="61976"/>
            <a:ext cx="8696325" cy="828675"/>
          </a:xfrm>
          <a:prstGeom prst="rect"/>
          <a:ln w="25400">
            <a:solidFill>
              <a:srgbClr val="4F81BC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algn="ctr" marR="858519">
              <a:lnSpc>
                <a:spcPct val="100000"/>
              </a:lnSpc>
              <a:spcBef>
                <a:spcPts val="30"/>
              </a:spcBef>
            </a:pPr>
            <a:r>
              <a:rPr dirty="0" spc="-20"/>
              <a:t>BLOCK</a:t>
            </a:r>
            <a:r>
              <a:rPr dirty="0" spc="-45"/>
              <a:t> </a:t>
            </a:r>
            <a:r>
              <a:rPr dirty="0" spc="-10"/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1390650" y="1438274"/>
            <a:ext cx="9239250" cy="5419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750" y="128651"/>
            <a:ext cx="9582150" cy="828675"/>
          </a:xfrm>
          <a:prstGeom prst="rect"/>
          <a:ln w="25400">
            <a:solidFill>
              <a:srgbClr val="4F81BC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algn="ctr" marR="1045210">
              <a:lnSpc>
                <a:spcPct val="100000"/>
              </a:lnSpc>
              <a:spcBef>
                <a:spcPts val="35"/>
              </a:spcBef>
            </a:pPr>
            <a:r>
              <a:rPr dirty="0" spc="-15"/>
              <a:t>DESCRIPTION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5825" y="1409636"/>
            <a:ext cx="10492105" cy="4758055"/>
            <a:chOff x="885825" y="1409636"/>
            <a:chExt cx="10492105" cy="4758055"/>
          </a:xfrm>
        </p:grpSpPr>
        <p:sp>
          <p:nvSpPr>
            <p:cNvPr id="4" name="object 4"/>
            <p:cNvSpPr/>
            <p:nvPr/>
          </p:nvSpPr>
          <p:spPr>
            <a:xfrm>
              <a:off x="962025" y="1438211"/>
              <a:ext cx="10272776" cy="46339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5825" y="1409636"/>
              <a:ext cx="10491851" cy="47578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3937" y="1481137"/>
              <a:ext cx="10153650" cy="4514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23937" y="1481137"/>
              <a:ext cx="10153650" cy="4514850"/>
            </a:xfrm>
            <a:custGeom>
              <a:avLst/>
              <a:gdLst/>
              <a:ahLst/>
              <a:cxnLst/>
              <a:rect l="l" t="t" r="r" b="b"/>
              <a:pathLst>
                <a:path w="10153650" h="4514850">
                  <a:moveTo>
                    <a:pt x="0" y="4514850"/>
                  </a:moveTo>
                  <a:lnTo>
                    <a:pt x="10153650" y="4514850"/>
                  </a:lnTo>
                  <a:lnTo>
                    <a:pt x="10153650" y="0"/>
                  </a:lnTo>
                  <a:lnTo>
                    <a:pt x="0" y="0"/>
                  </a:lnTo>
                  <a:lnTo>
                    <a:pt x="0" y="4514850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97914" y="1493456"/>
            <a:ext cx="9978390" cy="4417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90"/>
              </a:spcBef>
              <a:buFont typeface="Wingdings"/>
              <a:buChar char=""/>
              <a:tabLst>
                <a:tab pos="356235" algn="l"/>
                <a:tab pos="6885305" algn="l"/>
              </a:tabLst>
            </a:pPr>
            <a:r>
              <a:rPr dirty="0" sz="2400" b="1">
                <a:latin typeface="Carlito"/>
                <a:cs typeface="Carlito"/>
              </a:rPr>
              <a:t>Big </a:t>
            </a:r>
            <a:r>
              <a:rPr dirty="0" sz="2400" spc="-5" b="1">
                <a:latin typeface="Carlito"/>
                <a:cs typeface="Carlito"/>
              </a:rPr>
              <a:t>data uses </a:t>
            </a:r>
            <a:r>
              <a:rPr dirty="0" sz="2400" spc="-15" b="1">
                <a:latin typeface="Carlito"/>
                <a:cs typeface="Carlito"/>
              </a:rPr>
              <a:t>network </a:t>
            </a:r>
            <a:r>
              <a:rPr dirty="0" sz="2400" spc="-10" b="1">
                <a:latin typeface="Carlito"/>
                <a:cs typeface="Carlito"/>
              </a:rPr>
              <a:t>information </a:t>
            </a:r>
            <a:r>
              <a:rPr dirty="0" sz="2400" spc="-15" b="1">
                <a:latin typeface="Carlito"/>
                <a:cs typeface="Carlito"/>
              </a:rPr>
              <a:t>technology </a:t>
            </a:r>
            <a:r>
              <a:rPr dirty="0" sz="2400" b="1">
                <a:latin typeface="Carlito"/>
                <a:cs typeface="Carlito"/>
              </a:rPr>
              <a:t>in </a:t>
            </a:r>
            <a:r>
              <a:rPr dirty="0" sz="2400" spc="5" b="1">
                <a:latin typeface="Carlito"/>
                <a:cs typeface="Carlito"/>
              </a:rPr>
              <a:t>an </a:t>
            </a:r>
            <a:r>
              <a:rPr dirty="0" sz="2400" spc="-10" b="1">
                <a:latin typeface="Carlito"/>
                <a:cs typeface="Carlito"/>
              </a:rPr>
              <a:t>extremely </a:t>
            </a:r>
            <a:r>
              <a:rPr dirty="0" sz="2400" spc="-5" b="1">
                <a:latin typeface="Carlito"/>
                <a:cs typeface="Carlito"/>
              </a:rPr>
              <a:t>large </a:t>
            </a:r>
            <a:r>
              <a:rPr dirty="0" sz="2400" spc="-15" b="1">
                <a:latin typeface="Carlito"/>
                <a:cs typeface="Carlito"/>
              </a:rPr>
              <a:t>number  </a:t>
            </a:r>
            <a:r>
              <a:rPr dirty="0" sz="2400" spc="-10" b="1">
                <a:latin typeface="Carlito"/>
                <a:cs typeface="Carlito"/>
              </a:rPr>
              <a:t>of information </a:t>
            </a:r>
            <a:r>
              <a:rPr dirty="0" sz="2400" spc="-5" b="1">
                <a:latin typeface="Carlito"/>
                <a:cs typeface="Carlito"/>
              </a:rPr>
              <a:t>system </a:t>
            </a:r>
            <a:r>
              <a:rPr dirty="0" sz="2400" spc="-15" b="1">
                <a:latin typeface="Carlito"/>
                <a:cs typeface="Carlito"/>
              </a:rPr>
              <a:t>quickly process</a:t>
            </a:r>
            <a:r>
              <a:rPr dirty="0" sz="2400" spc="6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and</a:t>
            </a:r>
            <a:r>
              <a:rPr dirty="0" sz="2400" spc="-15" b="1">
                <a:latin typeface="Carlito"/>
                <a:cs typeface="Carlito"/>
              </a:rPr>
              <a:t> </a:t>
            </a:r>
            <a:r>
              <a:rPr dirty="0" sz="2400" b="1">
                <a:latin typeface="Carlito"/>
                <a:cs typeface="Carlito"/>
              </a:rPr>
              <a:t>analysis	</a:t>
            </a:r>
            <a:r>
              <a:rPr dirty="0" sz="2400" spc="-5" b="1">
                <a:latin typeface="Carlito"/>
                <a:cs typeface="Carlito"/>
              </a:rPr>
              <a:t>this </a:t>
            </a:r>
            <a:r>
              <a:rPr dirty="0" sz="2400" spc="-10" b="1">
                <a:latin typeface="Carlito"/>
                <a:cs typeface="Carlito"/>
              </a:rPr>
              <a:t>huge </a:t>
            </a:r>
            <a:r>
              <a:rPr dirty="0" sz="2400" spc="-5" b="1">
                <a:latin typeface="Carlito"/>
                <a:cs typeface="Carlito"/>
              </a:rPr>
              <a:t>data  </a:t>
            </a:r>
            <a:r>
              <a:rPr dirty="0" sz="2400" spc="-10" b="1">
                <a:latin typeface="Carlito"/>
                <a:cs typeface="Carlito"/>
              </a:rPr>
              <a:t>information.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ts val="2855"/>
              </a:lnSpc>
              <a:buFont typeface="Wingdings"/>
              <a:buChar char=""/>
              <a:tabLst>
                <a:tab pos="356235" algn="l"/>
              </a:tabLst>
            </a:pPr>
            <a:r>
              <a:rPr dirty="0" sz="2400" spc="15" b="1">
                <a:latin typeface="Carlito"/>
                <a:cs typeface="Carlito"/>
              </a:rPr>
              <a:t>In </a:t>
            </a:r>
            <a:r>
              <a:rPr dirty="0" sz="2400" spc="-5" b="1">
                <a:latin typeface="Carlito"/>
                <a:cs typeface="Carlito"/>
              </a:rPr>
              <a:t>this </a:t>
            </a:r>
            <a:r>
              <a:rPr dirty="0" sz="2400" spc="-55" b="1">
                <a:latin typeface="Carlito"/>
                <a:cs typeface="Carlito"/>
              </a:rPr>
              <a:t>way, </a:t>
            </a:r>
            <a:r>
              <a:rPr dirty="0" sz="2400" spc="-10" b="1">
                <a:latin typeface="Carlito"/>
                <a:cs typeface="Carlito"/>
              </a:rPr>
              <a:t>the </a:t>
            </a:r>
            <a:r>
              <a:rPr dirty="0" sz="2400" spc="10" b="1">
                <a:latin typeface="Carlito"/>
                <a:cs typeface="Carlito"/>
              </a:rPr>
              <a:t>INTERNET OF </a:t>
            </a:r>
            <a:r>
              <a:rPr dirty="0" sz="2400" spc="-5" b="1">
                <a:latin typeface="Carlito"/>
                <a:cs typeface="Carlito"/>
              </a:rPr>
              <a:t>THINGS system has </a:t>
            </a:r>
            <a:r>
              <a:rPr dirty="0" sz="2400" spc="-10" b="1">
                <a:latin typeface="Carlito"/>
                <a:cs typeface="Carlito"/>
              </a:rPr>
              <a:t>the </a:t>
            </a:r>
            <a:r>
              <a:rPr dirty="0" sz="2400" spc="-15" b="1">
                <a:latin typeface="Carlito"/>
                <a:cs typeface="Carlito"/>
              </a:rPr>
              <a:t>characteristics</a:t>
            </a:r>
            <a:r>
              <a:rPr dirty="0" sz="2400" spc="-165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ts val="2870"/>
              </a:lnSpc>
              <a:spcBef>
                <a:spcPts val="45"/>
              </a:spcBef>
            </a:pPr>
            <a:r>
              <a:rPr dirty="0" sz="2400" spc="-15" b="1">
                <a:latin typeface="Carlito"/>
                <a:cs typeface="Carlito"/>
              </a:rPr>
              <a:t>rapidness </a:t>
            </a:r>
            <a:r>
              <a:rPr dirty="0" sz="2400" b="1">
                <a:latin typeface="Carlito"/>
                <a:cs typeface="Carlito"/>
              </a:rPr>
              <a:t>, </a:t>
            </a:r>
            <a:r>
              <a:rPr dirty="0" sz="2400" spc="-10" b="1">
                <a:latin typeface="Carlito"/>
                <a:cs typeface="Carlito"/>
              </a:rPr>
              <a:t>high </a:t>
            </a:r>
            <a:r>
              <a:rPr dirty="0" sz="2400" spc="-15" b="1">
                <a:latin typeface="Carlito"/>
                <a:cs typeface="Carlito"/>
              </a:rPr>
              <a:t>efficiency </a:t>
            </a:r>
            <a:r>
              <a:rPr dirty="0" sz="2400" b="1">
                <a:latin typeface="Carlito"/>
                <a:cs typeface="Carlito"/>
              </a:rPr>
              <a:t>, </a:t>
            </a:r>
            <a:r>
              <a:rPr dirty="0" sz="2400" spc="-5" b="1">
                <a:latin typeface="Carlito"/>
                <a:cs typeface="Carlito"/>
              </a:rPr>
              <a:t>low density and </a:t>
            </a:r>
            <a:r>
              <a:rPr dirty="0" sz="2400" spc="-10" b="1">
                <a:latin typeface="Carlito"/>
                <a:cs typeface="Carlito"/>
              </a:rPr>
              <a:t>strong</a:t>
            </a:r>
            <a:r>
              <a:rPr dirty="0" sz="2400" spc="145" b="1">
                <a:latin typeface="Carlito"/>
                <a:cs typeface="Carlito"/>
              </a:rPr>
              <a:t> </a:t>
            </a:r>
            <a:r>
              <a:rPr dirty="0" sz="2400" spc="-25" b="1">
                <a:latin typeface="Carlito"/>
                <a:cs typeface="Carlito"/>
              </a:rPr>
              <a:t>authenticity.</a:t>
            </a:r>
            <a:endParaRPr sz="2400">
              <a:latin typeface="Carlito"/>
              <a:cs typeface="Carlito"/>
            </a:endParaRPr>
          </a:p>
          <a:p>
            <a:pPr marL="355600" marR="52069" indent="-343535">
              <a:lnSpc>
                <a:spcPts val="2850"/>
              </a:lnSpc>
              <a:spcBef>
                <a:spcPts val="110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2400" spc="-5" b="1">
                <a:latin typeface="Carlito"/>
                <a:cs typeface="Carlito"/>
              </a:rPr>
              <a:t>The </a:t>
            </a:r>
            <a:r>
              <a:rPr dirty="0" sz="2400" b="1">
                <a:latin typeface="Carlito"/>
                <a:cs typeface="Carlito"/>
              </a:rPr>
              <a:t>main </a:t>
            </a:r>
            <a:r>
              <a:rPr dirty="0" sz="2400" spc="-15" b="1">
                <a:latin typeface="Carlito"/>
                <a:cs typeface="Carlito"/>
              </a:rPr>
              <a:t>working </a:t>
            </a:r>
            <a:r>
              <a:rPr dirty="0" sz="2400" spc="-5" b="1">
                <a:latin typeface="Carlito"/>
                <a:cs typeface="Carlito"/>
              </a:rPr>
              <a:t>mechanism </a:t>
            </a:r>
            <a:r>
              <a:rPr dirty="0" sz="2400" spc="-10" b="1">
                <a:latin typeface="Carlito"/>
                <a:cs typeface="Carlito"/>
              </a:rPr>
              <a:t>of cluster </a:t>
            </a:r>
            <a:r>
              <a:rPr dirty="0" sz="2400" b="1">
                <a:latin typeface="Carlito"/>
                <a:cs typeface="Carlito"/>
              </a:rPr>
              <a:t>analysis is </a:t>
            </a:r>
            <a:r>
              <a:rPr dirty="0" sz="2400" spc="-5" b="1">
                <a:latin typeface="Carlito"/>
                <a:cs typeface="Carlito"/>
              </a:rPr>
              <a:t>to </a:t>
            </a:r>
            <a:r>
              <a:rPr dirty="0" sz="2400" b="1">
                <a:latin typeface="Carlito"/>
                <a:cs typeface="Carlito"/>
              </a:rPr>
              <a:t>classify similar </a:t>
            </a:r>
            <a:r>
              <a:rPr dirty="0" sz="2400" spc="-15" b="1">
                <a:latin typeface="Carlito"/>
                <a:cs typeface="Carlito"/>
              </a:rPr>
              <a:t>objects  according </a:t>
            </a:r>
            <a:r>
              <a:rPr dirty="0" sz="2400" spc="-5" b="1">
                <a:latin typeface="Carlito"/>
                <a:cs typeface="Carlito"/>
              </a:rPr>
              <a:t>to </a:t>
            </a:r>
            <a:r>
              <a:rPr dirty="0" sz="2400" spc="-10" b="1">
                <a:latin typeface="Carlito"/>
                <a:cs typeface="Carlito"/>
              </a:rPr>
              <a:t>the </a:t>
            </a:r>
            <a:r>
              <a:rPr dirty="0" sz="2400" spc="-15" b="1">
                <a:latin typeface="Carlito"/>
                <a:cs typeface="Carlito"/>
              </a:rPr>
              <a:t>correlation </a:t>
            </a:r>
            <a:r>
              <a:rPr dirty="0" sz="2400" spc="-10" b="1">
                <a:latin typeface="Carlito"/>
                <a:cs typeface="Carlito"/>
              </a:rPr>
              <a:t>of </a:t>
            </a:r>
            <a:r>
              <a:rPr dirty="0" sz="2400" spc="-25" b="1">
                <a:latin typeface="Carlito"/>
                <a:cs typeface="Carlito"/>
              </a:rPr>
              <a:t>different </a:t>
            </a:r>
            <a:r>
              <a:rPr dirty="0" sz="2400" spc="-5" b="1">
                <a:latin typeface="Carlito"/>
                <a:cs typeface="Carlito"/>
              </a:rPr>
              <a:t>data </a:t>
            </a:r>
            <a:r>
              <a:rPr dirty="0" sz="2400" b="1">
                <a:latin typeface="Carlito"/>
                <a:cs typeface="Carlito"/>
              </a:rPr>
              <a:t>in </a:t>
            </a:r>
            <a:r>
              <a:rPr dirty="0" sz="2400" spc="-10" b="1">
                <a:latin typeface="Carlito"/>
                <a:cs typeface="Carlito"/>
              </a:rPr>
              <a:t>the</a:t>
            </a:r>
            <a:r>
              <a:rPr dirty="0" sz="2400" spc="215" b="1">
                <a:latin typeface="Carlito"/>
                <a:cs typeface="Carlito"/>
              </a:rPr>
              <a:t> </a:t>
            </a:r>
            <a:r>
              <a:rPr dirty="0" sz="2400" spc="-15" b="1"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  <a:p>
            <a:pPr marL="355600" indent="-343535">
              <a:lnSpc>
                <a:spcPts val="2830"/>
              </a:lnSpc>
              <a:buFont typeface="Wingdings"/>
              <a:buChar char=""/>
              <a:tabLst>
                <a:tab pos="356235" algn="l"/>
              </a:tabLst>
            </a:pPr>
            <a:r>
              <a:rPr dirty="0" sz="2400" spc="-15" b="1">
                <a:latin typeface="Carlito"/>
                <a:cs typeface="Carlito"/>
              </a:rPr>
              <a:t>Through </a:t>
            </a:r>
            <a:r>
              <a:rPr dirty="0" sz="2400" spc="-10" b="1">
                <a:latin typeface="Carlito"/>
                <a:cs typeface="Carlito"/>
              </a:rPr>
              <a:t>the </a:t>
            </a:r>
            <a:r>
              <a:rPr dirty="0" sz="2400" b="1">
                <a:latin typeface="Carlito"/>
                <a:cs typeface="Carlito"/>
              </a:rPr>
              <a:t>analysis </a:t>
            </a:r>
            <a:r>
              <a:rPr dirty="0" sz="2400" spc="-10" b="1">
                <a:latin typeface="Carlito"/>
                <a:cs typeface="Carlito"/>
              </a:rPr>
              <a:t>of various road </a:t>
            </a:r>
            <a:r>
              <a:rPr dirty="0" sz="2400" spc="-20" b="1">
                <a:latin typeface="Carlito"/>
                <a:cs typeface="Carlito"/>
              </a:rPr>
              <a:t>traffic </a:t>
            </a:r>
            <a:r>
              <a:rPr dirty="0" sz="2400" spc="-10" b="1">
                <a:latin typeface="Carlito"/>
                <a:cs typeface="Carlito"/>
              </a:rPr>
              <a:t>problems, the </a:t>
            </a:r>
            <a:r>
              <a:rPr dirty="0" sz="2400" spc="-5" b="1">
                <a:latin typeface="Carlito"/>
                <a:cs typeface="Carlito"/>
              </a:rPr>
              <a:t>possibility</a:t>
            </a:r>
            <a:r>
              <a:rPr dirty="0" sz="2400" spc="100" b="1">
                <a:latin typeface="Carlito"/>
                <a:cs typeface="Carlito"/>
              </a:rPr>
              <a:t> </a:t>
            </a:r>
            <a:r>
              <a:rPr dirty="0" sz="2400" spc="-10" b="1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ts val="2870"/>
              </a:lnSpc>
            </a:pPr>
            <a:r>
              <a:rPr dirty="0" sz="2400" spc="-5" b="1">
                <a:latin typeface="Carlito"/>
                <a:cs typeface="Carlito"/>
              </a:rPr>
              <a:t>optimizing </a:t>
            </a:r>
            <a:r>
              <a:rPr dirty="0" sz="2400" spc="-20" b="1">
                <a:latin typeface="Carlito"/>
                <a:cs typeface="Carlito"/>
              </a:rPr>
              <a:t>traffic </a:t>
            </a:r>
            <a:r>
              <a:rPr dirty="0" sz="2400" spc="-15" b="1">
                <a:latin typeface="Carlito"/>
                <a:cs typeface="Carlito"/>
              </a:rPr>
              <a:t>through </a:t>
            </a:r>
            <a:r>
              <a:rPr dirty="0" sz="2400" spc="-5" b="1">
                <a:latin typeface="Carlito"/>
                <a:cs typeface="Carlito"/>
              </a:rPr>
              <a:t>big data and </a:t>
            </a:r>
            <a:r>
              <a:rPr dirty="0" sz="2400" spc="-10" b="1">
                <a:latin typeface="Carlito"/>
                <a:cs typeface="Carlito"/>
              </a:rPr>
              <a:t>the </a:t>
            </a:r>
            <a:r>
              <a:rPr dirty="0" sz="2400" spc="10" b="1">
                <a:latin typeface="Carlito"/>
                <a:cs typeface="Carlito"/>
              </a:rPr>
              <a:t>INTERNET OF </a:t>
            </a:r>
            <a:r>
              <a:rPr dirty="0" sz="2400" spc="-5" b="1">
                <a:latin typeface="Carlito"/>
                <a:cs typeface="Carlito"/>
              </a:rPr>
              <a:t>THINGS </a:t>
            </a:r>
            <a:r>
              <a:rPr dirty="0" sz="2400" b="1">
                <a:latin typeface="Carlito"/>
                <a:cs typeface="Carlito"/>
              </a:rPr>
              <a:t>is</a:t>
            </a:r>
            <a:r>
              <a:rPr dirty="0" sz="2400" spc="-120" b="1">
                <a:latin typeface="Carlito"/>
                <a:cs typeface="Carlito"/>
              </a:rPr>
              <a:t> </a:t>
            </a:r>
            <a:r>
              <a:rPr dirty="0" sz="2400" spc="-15" b="1">
                <a:latin typeface="Carlito"/>
                <a:cs typeface="Carlito"/>
              </a:rPr>
              <a:t>created.</a:t>
            </a:r>
            <a:endParaRPr sz="2400">
              <a:latin typeface="Carlito"/>
              <a:cs typeface="Carlito"/>
            </a:endParaRPr>
          </a:p>
          <a:p>
            <a:pPr marL="355600" marR="752475" indent="-343535">
              <a:lnSpc>
                <a:spcPts val="2850"/>
              </a:lnSpc>
              <a:spcBef>
                <a:spcPts val="165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2400" spc="-110" b="1">
                <a:latin typeface="Carlito"/>
                <a:cs typeface="Carlito"/>
              </a:rPr>
              <a:t>To </a:t>
            </a:r>
            <a:r>
              <a:rPr dirty="0" sz="2400" spc="-15" b="1">
                <a:latin typeface="Carlito"/>
                <a:cs typeface="Carlito"/>
              </a:rPr>
              <a:t>improve </a:t>
            </a:r>
            <a:r>
              <a:rPr dirty="0" sz="2400" spc="-10" b="1">
                <a:latin typeface="Carlito"/>
                <a:cs typeface="Carlito"/>
              </a:rPr>
              <a:t>the public </a:t>
            </a:r>
            <a:r>
              <a:rPr dirty="0" sz="2400" spc="-15" b="1">
                <a:latin typeface="Carlito"/>
                <a:cs typeface="Carlito"/>
              </a:rPr>
              <a:t>transportation </a:t>
            </a:r>
            <a:r>
              <a:rPr dirty="0" sz="2400" spc="-5" b="1">
                <a:latin typeface="Carlito"/>
                <a:cs typeface="Carlito"/>
              </a:rPr>
              <a:t>optimization </a:t>
            </a:r>
            <a:r>
              <a:rPr dirty="0" sz="2400" spc="-10" b="1">
                <a:latin typeface="Carlito"/>
                <a:cs typeface="Carlito"/>
              </a:rPr>
              <a:t>management of the  </a:t>
            </a:r>
            <a:r>
              <a:rPr dirty="0" sz="2400" b="1">
                <a:latin typeface="Carlito"/>
                <a:cs typeface="Carlito"/>
              </a:rPr>
              <a:t>latest </a:t>
            </a:r>
            <a:r>
              <a:rPr dirty="0" sz="2400" spc="-10" b="1">
                <a:latin typeface="Carlito"/>
                <a:cs typeface="Carlito"/>
              </a:rPr>
              <a:t>information </a:t>
            </a:r>
            <a:r>
              <a:rPr dirty="0" sz="2400" b="1">
                <a:latin typeface="Carlito"/>
                <a:cs typeface="Carlito"/>
              </a:rPr>
              <a:t>in </a:t>
            </a:r>
            <a:r>
              <a:rPr dirty="0" sz="2400" spc="-10" b="1">
                <a:latin typeface="Carlito"/>
                <a:cs typeface="Carlito"/>
              </a:rPr>
              <a:t>the </a:t>
            </a:r>
            <a:r>
              <a:rPr dirty="0" sz="2400" spc="-15" b="1">
                <a:latin typeface="Carlito"/>
                <a:cs typeface="Carlito"/>
              </a:rPr>
              <a:t>transportation </a:t>
            </a:r>
            <a:r>
              <a:rPr dirty="0" sz="2400" spc="-5" b="1">
                <a:latin typeface="Carlito"/>
                <a:cs typeface="Carlito"/>
              </a:rPr>
              <a:t>system </a:t>
            </a:r>
            <a:r>
              <a:rPr dirty="0" sz="2400" spc="-15" b="1">
                <a:latin typeface="Carlito"/>
                <a:cs typeface="Carlito"/>
              </a:rPr>
              <a:t>requires </a:t>
            </a:r>
            <a:r>
              <a:rPr dirty="0" sz="2400" spc="-10" b="1">
                <a:latin typeface="Carlito"/>
                <a:cs typeface="Carlito"/>
              </a:rPr>
              <a:t>the </a:t>
            </a:r>
            <a:r>
              <a:rPr dirty="0" sz="2400" spc="-5" b="1">
                <a:latin typeface="Carlito"/>
                <a:cs typeface="Carlito"/>
              </a:rPr>
              <a:t>use </a:t>
            </a:r>
            <a:r>
              <a:rPr dirty="0" sz="2400" spc="-10" b="1">
                <a:latin typeface="Carlito"/>
                <a:cs typeface="Carlito"/>
              </a:rPr>
              <a:t>of  information </a:t>
            </a:r>
            <a:r>
              <a:rPr dirty="0" sz="2400" spc="-15" b="1">
                <a:latin typeface="Carlito"/>
                <a:cs typeface="Carlito"/>
              </a:rPr>
              <a:t>technology </a:t>
            </a:r>
            <a:r>
              <a:rPr dirty="0" sz="2400" spc="-5" b="1">
                <a:latin typeface="Carlito"/>
                <a:cs typeface="Carlito"/>
              </a:rPr>
              <a:t>and data </a:t>
            </a:r>
            <a:r>
              <a:rPr dirty="0" sz="2400" spc="-10" b="1">
                <a:latin typeface="Carlito"/>
                <a:cs typeface="Carlito"/>
              </a:rPr>
              <a:t>management</a:t>
            </a:r>
            <a:r>
              <a:rPr dirty="0" sz="2400" spc="-25" b="1">
                <a:latin typeface="Carlito"/>
                <a:cs typeface="Carlito"/>
              </a:rPr>
              <a:t> </a:t>
            </a:r>
            <a:r>
              <a:rPr dirty="0" sz="2400" spc="-5" b="1">
                <a:latin typeface="Carlito"/>
                <a:cs typeface="Carlito"/>
              </a:rPr>
              <a:t>systems.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8001" y="2109851"/>
            <a:ext cx="6715125" cy="1343025"/>
          </a:xfrm>
          <a:custGeom>
            <a:avLst/>
            <a:gdLst/>
            <a:ahLst/>
            <a:cxnLst/>
            <a:rect l="l" t="t" r="r" b="b"/>
            <a:pathLst>
              <a:path w="6715125" h="1343025">
                <a:moveTo>
                  <a:pt x="6715125" y="0"/>
                </a:moveTo>
                <a:lnTo>
                  <a:pt x="0" y="0"/>
                </a:lnTo>
                <a:lnTo>
                  <a:pt x="0" y="1343025"/>
                </a:lnTo>
                <a:lnTo>
                  <a:pt x="6715125" y="1343025"/>
                </a:lnTo>
                <a:lnTo>
                  <a:pt x="6715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8001" y="2109851"/>
            <a:ext cx="6715125" cy="1343025"/>
          </a:xfrm>
          <a:prstGeom prst="rect"/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215"/>
              </a:lnSpc>
            </a:pPr>
            <a:r>
              <a:rPr dirty="0" sz="8750" spc="25" b="0">
                <a:solidFill>
                  <a:srgbClr val="943735"/>
                </a:solidFill>
                <a:latin typeface="Trebuchet MS"/>
                <a:cs typeface="Trebuchet MS"/>
              </a:rPr>
              <a:t>THANK</a:t>
            </a:r>
            <a:r>
              <a:rPr dirty="0" sz="8750" spc="-130" b="0">
                <a:solidFill>
                  <a:srgbClr val="943735"/>
                </a:solidFill>
                <a:latin typeface="Trebuchet MS"/>
                <a:cs typeface="Trebuchet MS"/>
              </a:rPr>
              <a:t> </a:t>
            </a:r>
            <a:r>
              <a:rPr dirty="0" sz="8750" spc="15" b="0">
                <a:solidFill>
                  <a:srgbClr val="943735"/>
                </a:solidFill>
                <a:latin typeface="Trebuchet MS"/>
                <a:cs typeface="Trebuchet MS"/>
              </a:rPr>
              <a:t>YOU</a:t>
            </a:r>
            <a:endParaRPr sz="8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2023-10-08T05:35:00Z</dcterms:created>
  <dcterms:modified xsi:type="dcterms:W3CDTF">2023-10-08T05:35:00Z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2023-10-07T00:00:00Z</vt:filetime>
  </property>
  <property fmtid="{D5CDD505-2E9C-101B-9397-08002B2CF9AE}" pid="3" name="LastSaved">
    <vt:filetime>2023-10-08T00:00:00Z</vt:filetime>
  </property>
</Properties>
</file>