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1102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5248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07681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22231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17436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57792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19666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76705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3754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4917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7940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8372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5294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3853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267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5887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9271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9/11/2024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5583960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5024" y="262114"/>
            <a:ext cx="9982200" cy="2509661"/>
          </a:xfrm>
          <a:prstGeom prst="rect">
            <a:avLst/>
          </a:prstGeom>
        </p:spPr>
        <p:txBody>
          <a:bodyPr vert="horz" wrap="square" lIns="0" tIns="16510" rIns="0" bIns="0" rtlCol="0">
            <a:spAutoFit/>
          </a:bodyPr>
          <a:lstStyle/>
          <a:p>
            <a:pPr marL="3213735">
              <a:spcBef>
                <a:spcPts val="130"/>
              </a:spcBef>
            </a:pPr>
            <a:r>
              <a:rPr lang="en-US" sz="5400" b="1" dirty="0">
                <a:solidFill>
                  <a:srgbClr val="0F0F0F"/>
                </a:solidFill>
                <a:latin typeface="Times New Roman" panose="02020603050405020304" pitchFamily="18" charset="0"/>
                <a:cs typeface="Times New Roman" panose="02020603050405020304" pitchFamily="18" charset="0"/>
              </a:rPr>
              <a:t>Employee Data Analysis using Excel</a:t>
            </a:r>
            <a:r>
              <a:rPr lang="en-US" sz="5400" b="1" i="0" dirty="0">
                <a:solidFill>
                  <a:srgbClr val="0F0F0F"/>
                </a:solidFill>
                <a:effectLst/>
                <a:latin typeface="Times New Roman" panose="02020603050405020304" pitchFamily="18" charset="0"/>
                <a:cs typeface="Times New Roman" panose="02020603050405020304" pitchFamily="18" charset="0"/>
              </a:rPr>
              <a:t> </a:t>
            </a:r>
            <a:r>
              <a:rPr lang="en-US" sz="5400" b="1" i="0" dirty="0">
                <a:solidFill>
                  <a:srgbClr val="0F0F0F"/>
                </a:solidFill>
                <a:effectLst/>
                <a:latin typeface="Roboto" panose="020F0502020204030204" pitchFamily="2" charset="0"/>
              </a:rPr>
              <a:t/>
            </a:r>
            <a:br>
              <a:rPr lang="en-US" sz="5400" b="1" i="0" dirty="0">
                <a:solidFill>
                  <a:srgbClr val="0F0F0F"/>
                </a:solidFill>
                <a:effectLst/>
                <a:latin typeface="Roboto" panose="020F0502020204030204" pitchFamily="2" charset="0"/>
              </a:rPr>
            </a:br>
            <a:endParaRPr sz="5400"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 HARITHA S</a:t>
            </a:r>
            <a:endParaRPr lang="en-US" sz="2400" dirty="0"/>
          </a:p>
          <a:p>
            <a:r>
              <a:rPr lang="en-US" sz="2400" dirty="0"/>
              <a:t>REGISTER NO:</a:t>
            </a:r>
            <a:r>
              <a:rPr lang="en-IN" sz="2400" dirty="0" smtClean="0"/>
              <a:t>312218658</a:t>
            </a:r>
            <a:endParaRPr lang="en-IN" sz="2400" dirty="0"/>
          </a:p>
          <a:p>
            <a:r>
              <a:rPr lang="en-US" sz="2400" dirty="0" smtClean="0"/>
              <a:t>NM ID :03C409391F69F79EB84A6C4FC077D99H</a:t>
            </a:r>
            <a:endParaRPr lang="en-US" sz="2400" dirty="0"/>
          </a:p>
          <a:p>
            <a:r>
              <a:rPr lang="en-US" sz="2400"/>
              <a:t>DEPARTMENT:B.COM </a:t>
            </a:r>
            <a:r>
              <a:rPr lang="en-US" sz="2400" smtClean="0"/>
              <a:t>GENERAL</a:t>
            </a:r>
            <a:endParaRPr lang="en-US" sz="2400" dirty="0"/>
          </a:p>
          <a:p>
            <a:r>
              <a:rPr lang="en-US" sz="2400" dirty="0" err="1"/>
              <a:t>COLLEGE:Vishwaksena</a:t>
            </a:r>
            <a:r>
              <a:rPr lang="en-US" sz="2400" dirty="0"/>
              <a:t> arts &amp; science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object 9"/>
          <p:cNvSpPr txBox="1"/>
          <p:nvPr/>
        </p:nvSpPr>
        <p:spPr>
          <a:xfrm>
            <a:off x="1676400" y="1448883"/>
            <a:ext cx="7108825" cy="4418517"/>
          </a:xfrm>
          <a:prstGeom prst="rect">
            <a:avLst/>
          </a:prstGeom>
        </p:spPr>
        <p:txBody>
          <a:bodyPr vert="horz" wrap="square" lIns="0" tIns="6985" rIns="0" bIns="0" rtlCol="0">
            <a:spAutoFit/>
          </a:bodyPr>
          <a:lstStyle/>
          <a:p>
            <a:pPr marL="552450" indent="-514350">
              <a:lnSpc>
                <a:spcPct val="100000"/>
              </a:lnSpc>
              <a:spcBef>
                <a:spcPts val="55"/>
              </a:spcBef>
              <a:buFont typeface="+mj-lt"/>
              <a:buAutoNum type="arabicPeriod"/>
            </a:pPr>
            <a:r>
              <a:rPr lang="en-US" sz="2800" i="1" dirty="0">
                <a:solidFill>
                  <a:schemeClr val="bg1"/>
                </a:solidFill>
                <a:cs typeface="Trebuchet MS"/>
              </a:rPr>
              <a:t>Data collection </a:t>
            </a:r>
          </a:p>
          <a:p>
            <a:pPr marL="552450" indent="-514350">
              <a:lnSpc>
                <a:spcPct val="100000"/>
              </a:lnSpc>
              <a:spcBef>
                <a:spcPts val="55"/>
              </a:spcBef>
              <a:buFont typeface="+mj-lt"/>
              <a:buAutoNum type="arabicPeriod"/>
            </a:pPr>
            <a:r>
              <a:rPr lang="en-US" sz="2800" i="1" dirty="0">
                <a:solidFill>
                  <a:schemeClr val="bg1"/>
                </a:solidFill>
                <a:cs typeface="Trebuchet MS"/>
              </a:rPr>
              <a:t>Data cleaning</a:t>
            </a:r>
          </a:p>
          <a:p>
            <a:pPr marL="552450" indent="-514350">
              <a:lnSpc>
                <a:spcPct val="100000"/>
              </a:lnSpc>
              <a:spcBef>
                <a:spcPts val="55"/>
              </a:spcBef>
              <a:buFont typeface="+mj-lt"/>
              <a:buAutoNum type="arabicPeriod"/>
            </a:pPr>
            <a:r>
              <a:rPr lang="en-US" sz="2800" i="1" dirty="0">
                <a:solidFill>
                  <a:schemeClr val="bg1"/>
                </a:solidFill>
                <a:cs typeface="Trebuchet MS"/>
              </a:rPr>
              <a:t>Filtering of data </a:t>
            </a:r>
          </a:p>
          <a:p>
            <a:pPr marL="552450" indent="-514350">
              <a:lnSpc>
                <a:spcPct val="100000"/>
              </a:lnSpc>
              <a:spcBef>
                <a:spcPts val="55"/>
              </a:spcBef>
              <a:buFont typeface="+mj-lt"/>
              <a:buAutoNum type="arabicPeriod"/>
            </a:pPr>
            <a:r>
              <a:rPr lang="en-US" sz="2800" i="1" dirty="0">
                <a:solidFill>
                  <a:schemeClr val="bg1"/>
                </a:solidFill>
                <a:cs typeface="Trebuchet MS"/>
              </a:rPr>
              <a:t>Selecting the required fields </a:t>
            </a:r>
          </a:p>
          <a:p>
            <a:pPr marL="552450" indent="-514350">
              <a:lnSpc>
                <a:spcPct val="100000"/>
              </a:lnSpc>
              <a:spcBef>
                <a:spcPts val="55"/>
              </a:spcBef>
              <a:buFont typeface="+mj-lt"/>
              <a:buAutoNum type="arabicPeriod"/>
            </a:pPr>
            <a:r>
              <a:rPr lang="en-US" sz="2800" i="1" dirty="0">
                <a:solidFill>
                  <a:schemeClr val="bg1"/>
                </a:solidFill>
                <a:cs typeface="Trebuchet MS"/>
              </a:rPr>
              <a:t>Converting them into a pivot table</a:t>
            </a:r>
          </a:p>
          <a:p>
            <a:pPr marL="552450" indent="-514350">
              <a:lnSpc>
                <a:spcPct val="100000"/>
              </a:lnSpc>
              <a:spcBef>
                <a:spcPts val="55"/>
              </a:spcBef>
              <a:buFont typeface="+mj-lt"/>
              <a:buAutoNum type="arabicPeriod"/>
            </a:pPr>
            <a:r>
              <a:rPr lang="en-US" sz="2800" i="1" dirty="0" err="1">
                <a:solidFill>
                  <a:schemeClr val="bg1"/>
                </a:solidFill>
                <a:cs typeface="Trebuchet MS"/>
              </a:rPr>
              <a:t>Summarising</a:t>
            </a:r>
            <a:r>
              <a:rPr lang="en-US" sz="2800" i="1" dirty="0">
                <a:solidFill>
                  <a:schemeClr val="bg1"/>
                </a:solidFill>
                <a:cs typeface="Trebuchet MS"/>
              </a:rPr>
              <a:t> the data </a:t>
            </a:r>
          </a:p>
          <a:p>
            <a:pPr marL="552450" indent="-514350">
              <a:lnSpc>
                <a:spcPct val="100000"/>
              </a:lnSpc>
              <a:spcBef>
                <a:spcPts val="55"/>
              </a:spcBef>
              <a:buFont typeface="+mj-lt"/>
              <a:buAutoNum type="arabicPeriod"/>
            </a:pPr>
            <a:r>
              <a:rPr lang="en-US" sz="2800" i="1" dirty="0">
                <a:solidFill>
                  <a:schemeClr val="bg1"/>
                </a:solidFill>
                <a:cs typeface="Trebuchet MS"/>
              </a:rPr>
              <a:t>Getting the results from the data after arrangement </a:t>
            </a:r>
          </a:p>
          <a:p>
            <a:pPr marL="552450" indent="-514350">
              <a:lnSpc>
                <a:spcPct val="100000"/>
              </a:lnSpc>
              <a:spcBef>
                <a:spcPts val="55"/>
              </a:spcBef>
              <a:buFont typeface="+mj-lt"/>
              <a:buAutoNum type="arabicPeriod"/>
            </a:pPr>
            <a:r>
              <a:rPr lang="en-US" sz="2800" i="1" dirty="0">
                <a:solidFill>
                  <a:schemeClr val="bg1"/>
                </a:solidFill>
                <a:cs typeface="Trebuchet MS"/>
              </a:rPr>
              <a:t>Getting the 3D graph </a:t>
            </a:r>
          </a:p>
          <a:p>
            <a:pPr marL="552450" indent="-514350">
              <a:lnSpc>
                <a:spcPct val="100000"/>
              </a:lnSpc>
              <a:spcBef>
                <a:spcPts val="55"/>
              </a:spcBef>
              <a:buFont typeface="+mj-lt"/>
              <a:buAutoNum type="arabicPeriod"/>
            </a:pPr>
            <a:r>
              <a:rPr lang="en-US" sz="2800" i="1" dirty="0">
                <a:solidFill>
                  <a:schemeClr val="bg1"/>
                </a:solidFill>
                <a:cs typeface="Trebuchet MS"/>
              </a:rPr>
              <a:t>Doing the data visualization</a:t>
            </a:r>
            <a:endParaRPr sz="2800" dirty="0">
              <a:solidFill>
                <a:schemeClr val="bg1"/>
              </a:solidFill>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p:cNvPicPr>
            <a:picLocks noChangeAspect="1"/>
          </p:cNvPicPr>
          <p:nvPr/>
        </p:nvPicPr>
        <p:blipFill>
          <a:blip r:embed="rId2"/>
          <a:stretch>
            <a:fillRect/>
          </a:stretch>
        </p:blipFill>
        <p:spPr>
          <a:xfrm>
            <a:off x="1219200" y="1695450"/>
            <a:ext cx="8001000" cy="3714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295400" y="2133600"/>
            <a:ext cx="10353762" cy="3695136"/>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b="1" i="1">
                <a:solidFill>
                  <a:schemeClr val="bg1"/>
                </a:solidFill>
                <a:cs typeface="Times New Roman" panose="02020603050405020304" pitchFamily="18" charset="0"/>
              </a:rPr>
              <a:t>By this data analysis we can be able to find the number of employees in the company based on their employee rating and the employee id so that the company will be </a:t>
            </a:r>
            <a:r>
              <a:rPr lang="en-US" i="1">
                <a:solidFill>
                  <a:schemeClr val="bg1"/>
                </a:solidFill>
                <a:cs typeface="Times New Roman" panose="02020603050405020304" pitchFamily="18" charset="0"/>
              </a:rPr>
              <a:t>able</a:t>
            </a:r>
            <a:r>
              <a:rPr lang="en-US" b="1" i="1">
                <a:solidFill>
                  <a:schemeClr val="bg1"/>
                </a:solidFill>
                <a:cs typeface="Times New Roman" panose="02020603050405020304" pitchFamily="18" charset="0"/>
              </a:rPr>
              <a:t> to find out the efficent workers for the company separately work and extract work from them. So that there will be an boost in the efficency of the company .</a:t>
            </a:r>
            <a:endParaRPr lang="en-IN" i="1">
              <a:solidFill>
                <a:schemeClr val="bg1"/>
              </a:solidFill>
            </a:endParaRPr>
          </a:p>
          <a:p>
            <a:endParaRPr lang="en-IN" i="1" dirty="0">
              <a:solidFill>
                <a:schemeClr val="bg1"/>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6" name="Content Placeholder 5">
            <a:extLst>
              <a:ext uri="{FF2B5EF4-FFF2-40B4-BE49-F238E27FC236}">
                <a16:creationId xmlns="" xmlns:a16="http://schemas.microsoft.com/office/drawing/2014/main" id="{F691EEC8-E83B-8506-163B-F39E906CCC0A}"/>
              </a:ext>
            </a:extLst>
          </p:cNvPr>
          <p:cNvSpPr txBox="1">
            <a:spLocks noGrp="1"/>
          </p:cNvSpPr>
          <p:nvPr>
            <p:ph idx="1"/>
          </p:nvPr>
        </p:nvSpPr>
        <p:spPr>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609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5" name="Content Placeholder 4">
            <a:extLst>
              <a:ext uri="{FF2B5EF4-FFF2-40B4-BE49-F238E27FC236}">
                <a16:creationId xmlns="" xmlns:a16="http://schemas.microsoft.com/office/drawing/2014/main" id="{D0827FA3-A9D4-0FE5-45BE-664C8C920E82}"/>
              </a:ext>
            </a:extLst>
          </p:cNvPr>
          <p:cNvSpPr txBox="1">
            <a:spLocks noGrp="1"/>
          </p:cNvSpPr>
          <p:nvPr>
            <p:ph idx="1"/>
          </p:nvPr>
        </p:nvSpPr>
        <p:spPr>
          <a:xfrm>
            <a:off x="1104293" y="1447800"/>
            <a:ext cx="8946541" cy="419548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217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object 10"/>
          <p:cNvSpPr txBox="1">
            <a:spLocks/>
          </p:cNvSpPr>
          <p:nvPr/>
        </p:nvSpPr>
        <p:spPr bwMode="gray">
          <a:xfrm>
            <a:off x="609600" y="2190250"/>
            <a:ext cx="8153400" cy="1866537"/>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r>
              <a:rPr lang="en-US" sz="2400" i="1" spc="10">
                <a:solidFill>
                  <a:schemeClr val="bg1"/>
                </a:solidFill>
              </a:rPr>
              <a:t>This analysis is done by the company to know about the count of workers in the respective places and know how much are the total count of workers based on their ratings  in the company</a:t>
            </a:r>
            <a:endParaRPr lang="en-US" sz="2400" spc="10">
              <a:solidFill>
                <a:schemeClr val="bg1"/>
              </a:solidFill>
            </a:endParaRPr>
          </a:p>
          <a:p>
            <a:pPr marL="38100">
              <a:spcBef>
                <a:spcPts val="55"/>
              </a:spcBef>
            </a:pPr>
            <a:endParaRPr lang="en-US" sz="2400" spc="1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object 10"/>
          <p:cNvSpPr txBox="1">
            <a:spLocks/>
          </p:cNvSpPr>
          <p:nvPr/>
        </p:nvSpPr>
        <p:spPr bwMode="gray">
          <a:xfrm>
            <a:off x="1447800" y="2311783"/>
            <a:ext cx="7467600" cy="3466975"/>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r>
              <a:rPr lang="en-US" sz="3200" i="1" spc="10">
                <a:solidFill>
                  <a:schemeClr val="bg1"/>
                </a:solidFill>
              </a:rPr>
              <a:t>This project is analysis of number of workers in the company based on the ratings so that the company would be able to find out the total efficient workers of the company department wise in a company.</a:t>
            </a:r>
          </a:p>
          <a:p>
            <a:pPr marL="38100">
              <a:spcBef>
                <a:spcPts val="55"/>
              </a:spcBef>
            </a:pPr>
            <a:endParaRPr lang="en-US" sz="3200" spc="1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object 8"/>
          <p:cNvSpPr txBox="1">
            <a:spLocks/>
          </p:cNvSpPr>
          <p:nvPr/>
        </p:nvSpPr>
        <p:spPr bwMode="gray">
          <a:xfrm>
            <a:off x="457200" y="2590800"/>
            <a:ext cx="8534400" cy="3972241"/>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52450" indent="-514350">
              <a:spcBef>
                <a:spcPts val="55"/>
              </a:spcBef>
              <a:buFont typeface="+mj-lt"/>
              <a:buAutoNum type="arabicPeriod"/>
            </a:pPr>
            <a:r>
              <a:rPr lang="en-US" sz="3200" i="1" spc="10">
                <a:solidFill>
                  <a:schemeClr val="bg1"/>
                </a:solidFill>
              </a:rPr>
              <a:t>The end users of this data analysis will be the company and the company manager </a:t>
            </a:r>
          </a:p>
          <a:p>
            <a:pPr marL="552450" indent="-514350">
              <a:spcBef>
                <a:spcPts val="55"/>
              </a:spcBef>
              <a:buFont typeface="+mj-lt"/>
              <a:buAutoNum type="arabicPeriod"/>
            </a:pPr>
            <a:r>
              <a:rPr lang="en-US" sz="3200" i="1" spc="10">
                <a:solidFill>
                  <a:schemeClr val="bg1"/>
                </a:solidFill>
              </a:rPr>
              <a:t>This analysis helps to find out the count of workers according to the rating of the employee in the company with number and accurate data.</a:t>
            </a:r>
          </a:p>
          <a:p>
            <a:pPr marL="552450" indent="-514350">
              <a:spcBef>
                <a:spcPts val="55"/>
              </a:spcBef>
              <a:buFont typeface="+mj-lt"/>
              <a:buAutoNum type="arabicPeriod"/>
            </a:pPr>
            <a:r>
              <a:rPr lang="en-US" sz="3200" i="1" spc="10">
                <a:solidFill>
                  <a:schemeClr val="bg1"/>
                </a:solidFill>
              </a:rPr>
              <a:t>By this they can analyze the workers rating pattern of the company </a:t>
            </a:r>
            <a:endParaRPr lang="en-US" sz="3200" i="1" spc="1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object 9"/>
          <p:cNvSpPr txBox="1">
            <a:spLocks/>
          </p:cNvSpPr>
          <p:nvPr/>
        </p:nvSpPr>
        <p:spPr bwMode="gray">
          <a:xfrm>
            <a:off x="2925128" y="2376656"/>
            <a:ext cx="7396162" cy="4515980"/>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66700" indent="-228600" algn="l">
              <a:spcBef>
                <a:spcPts val="55"/>
              </a:spcBef>
              <a:buFont typeface="+mj-lt"/>
              <a:buAutoNum type="arabicPeriod"/>
            </a:pPr>
            <a:r>
              <a:rPr lang="en-US" sz="3200" i="1" spc="10">
                <a:solidFill>
                  <a:schemeClr val="bg1"/>
                </a:solidFill>
              </a:rPr>
              <a:t>Conditional formatting : - missing values </a:t>
            </a:r>
          </a:p>
          <a:p>
            <a:pPr marL="266700" indent="-228600" algn="l">
              <a:spcBef>
                <a:spcPts val="55"/>
              </a:spcBef>
              <a:buFont typeface="+mj-lt"/>
              <a:buAutoNum type="arabicPeriod"/>
            </a:pPr>
            <a:r>
              <a:rPr lang="en-US" sz="3200" i="1" spc="10">
                <a:solidFill>
                  <a:schemeClr val="bg1"/>
                </a:solidFill>
              </a:rPr>
              <a:t>Filter remove </a:t>
            </a:r>
          </a:p>
          <a:p>
            <a:pPr marL="266700" indent="-228600" algn="l">
              <a:spcBef>
                <a:spcPts val="55"/>
              </a:spcBef>
              <a:buFont typeface="+mj-lt"/>
              <a:buAutoNum type="arabicPeriod"/>
            </a:pPr>
            <a:r>
              <a:rPr lang="en-US" sz="3200" i="1" spc="10">
                <a:solidFill>
                  <a:schemeClr val="bg1"/>
                </a:solidFill>
              </a:rPr>
              <a:t>Formula performance for summing up </a:t>
            </a:r>
          </a:p>
          <a:p>
            <a:pPr marL="266700" indent="-228600" algn="l">
              <a:spcBef>
                <a:spcPts val="55"/>
              </a:spcBef>
              <a:buFont typeface="+mj-lt"/>
              <a:buAutoNum type="arabicPeriod"/>
            </a:pPr>
            <a:r>
              <a:rPr lang="en-US" sz="3200" i="1" spc="10">
                <a:solidFill>
                  <a:schemeClr val="bg1"/>
                </a:solidFill>
              </a:rPr>
              <a:t>Pivot table-For easy transformation of large data</a:t>
            </a:r>
          </a:p>
          <a:p>
            <a:pPr marL="266700" indent="-228600" algn="l">
              <a:spcBef>
                <a:spcPts val="55"/>
              </a:spcBef>
              <a:buFont typeface="+mj-lt"/>
              <a:buAutoNum type="arabicPeriod"/>
            </a:pPr>
            <a:r>
              <a:rPr lang="en-US" sz="3200" i="1" spc="10">
                <a:solidFill>
                  <a:schemeClr val="bg1"/>
                </a:solidFill>
              </a:rPr>
              <a:t>Pivot summary</a:t>
            </a:r>
          </a:p>
          <a:p>
            <a:pPr marL="266700" indent="-228600" algn="l">
              <a:spcBef>
                <a:spcPts val="55"/>
              </a:spcBef>
              <a:buFont typeface="+mj-lt"/>
              <a:buAutoNum type="arabicPeriod"/>
            </a:pPr>
            <a:r>
              <a:rPr lang="en-US" sz="3200" i="1" spc="10">
                <a:solidFill>
                  <a:schemeClr val="bg1"/>
                </a:solidFill>
              </a:rPr>
              <a:t>line graph-Data visualization </a:t>
            </a:r>
          </a:p>
          <a:p>
            <a:pPr marL="38100">
              <a:spcBef>
                <a:spcPts val="55"/>
              </a:spcBef>
            </a:pPr>
            <a:endParaRPr lang="en-US" sz="3200" spc="1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Content Placeholder 2"/>
          <p:cNvSpPr txBox="1">
            <a:spLocks/>
          </p:cNvSpPr>
          <p:nvPr/>
        </p:nvSpPr>
        <p:spPr>
          <a:xfrm>
            <a:off x="1143000" y="1752600"/>
            <a:ext cx="11506200" cy="3695136"/>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sz="1800" i="1">
                <a:solidFill>
                  <a:schemeClr val="bg1"/>
                </a:solidFill>
                <a:cs typeface="Arial" panose="020B0604020202020204" pitchFamily="34" charset="0"/>
              </a:rPr>
              <a:t>Employee data- edunet dashboard</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Total 26 features from a to Z</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3 features were taken</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Employee rating-number</a:t>
            </a:r>
            <a:br>
              <a:rPr lang="en-IN" sz="1800" i="1">
                <a:solidFill>
                  <a:schemeClr val="bg1"/>
                </a:solidFill>
                <a:cs typeface="Arial" panose="020B0604020202020204" pitchFamily="34" charset="0"/>
              </a:rPr>
            </a:br>
            <a:r>
              <a:rPr lang="en-IN" sz="1800" i="1">
                <a:solidFill>
                  <a:schemeClr val="bg1"/>
                </a:solidFill>
                <a:cs typeface="Arial" panose="020B0604020202020204" pitchFamily="34" charset="0"/>
              </a:rPr>
              <a:t> </a:t>
            </a:r>
          </a:p>
          <a:p>
            <a:r>
              <a:rPr lang="en-IN" sz="1800" i="1">
                <a:solidFill>
                  <a:schemeClr val="bg1"/>
                </a:solidFill>
                <a:cs typeface="Arial" panose="020B0604020202020204" pitchFamily="34" charset="0"/>
              </a:rPr>
              <a:t>Department - name</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US" sz="1800" i="1">
                <a:solidFill>
                  <a:schemeClr val="bg1"/>
                </a:solidFill>
                <a:cs typeface="Arial" panose="020B0604020202020204" pitchFamily="34" charset="0"/>
              </a:rPr>
              <a:t>Employee id- text</a:t>
            </a:r>
            <a:endParaRPr lang="en-IN" sz="1800" i="1">
              <a:solidFill>
                <a:schemeClr val="bg1"/>
              </a:solidFill>
              <a:cs typeface="Arial" panose="020B0604020202020204" pitchFamily="34" charset="0"/>
            </a:endParaRPr>
          </a:p>
          <a:p>
            <a:endParaRPr lang="en-IN" sz="1800" dirty="0">
              <a:solidFill>
                <a:schemeClr val="bg1"/>
              </a:solidFill>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object 8"/>
          <p:cNvSpPr txBox="1"/>
          <p:nvPr/>
        </p:nvSpPr>
        <p:spPr>
          <a:xfrm>
            <a:off x="3048000" y="2362200"/>
            <a:ext cx="6553199" cy="2482090"/>
          </a:xfrm>
          <a:prstGeom prst="rect">
            <a:avLst/>
          </a:prstGeom>
        </p:spPr>
        <p:txBody>
          <a:bodyPr vert="horz" wrap="square" lIns="0" tIns="6985" rIns="0" bIns="0" rtlCol="0">
            <a:spAutoFit/>
          </a:bodyPr>
          <a:lstStyle/>
          <a:p>
            <a:pPr marL="38100">
              <a:spcBef>
                <a:spcPts val="55"/>
              </a:spcBef>
            </a:pPr>
            <a:r>
              <a:rPr lang="en-US" sz="4000" i="1" spc="10" dirty="0">
                <a:solidFill>
                  <a:schemeClr val="bg1"/>
                </a:solidFill>
                <a:latin typeface="Agency FB" panose="020B0503020202020204" pitchFamily="34" charset="0"/>
                <a:cs typeface="Trebuchet MS"/>
              </a:rPr>
              <a:t>The 3D animated visualization result makes this a absolute blinder wow factor </a:t>
            </a:r>
            <a:endParaRPr lang="en-US" sz="4000" i="1" dirty="0">
              <a:solidFill>
                <a:schemeClr val="bg1"/>
              </a:solidFill>
              <a:latin typeface="Agency FB" panose="020B0503020202020204" pitchFamily="34" charset="0"/>
              <a:cs typeface="Trebuchet MS"/>
            </a:endParaRPr>
          </a:p>
          <a:p>
            <a:pPr marL="38100">
              <a:lnSpc>
                <a:spcPct val="100000"/>
              </a:lnSpc>
              <a:spcBef>
                <a:spcPts val="55"/>
              </a:spcBef>
            </a:pPr>
            <a:endParaRPr sz="4000" dirty="0">
              <a:solidFill>
                <a:schemeClr val="bg1"/>
              </a:solidFill>
              <a:latin typeface="Trebuchet MS"/>
              <a:cs typeface="Trebuchet M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271</TotalTime>
  <Words>360</Words>
  <Application>Microsoft Office PowerPoint</Application>
  <PresentationFormat>Custom</PresentationFormat>
  <Paragraphs>67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pc 26</cp:lastModifiedBy>
  <cp:revision>22</cp:revision>
  <dcterms:created xsi:type="dcterms:W3CDTF">2024-03-29T15:07:22Z</dcterms:created>
  <dcterms:modified xsi:type="dcterms:W3CDTF">2024-09-11T08:22:22Z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