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dharshan76@gmail.com" initials="" lastIdx="1" clrIdx="0">
    <p:extLst>
      <p:ext uri="{19B8F6BF-5375-455C-9EA6-DF929625EA0E}">
        <p15:presenceInfo xmlns:p15="http://schemas.microsoft.com/office/powerpoint/2012/main" userId="551031d7b2b4a0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multiLvlStrRef>
              <c:f>'[SALES DATA FOR III B.COM CS - A &amp; B.xlsx]CREDIT RATING'!$C$87:$F$91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Sanaa</c:v>
                  </c:pt>
                  <c:pt idx="1">
                    <c:v>Ryan</c:v>
                  </c:pt>
                  <c:pt idx="2">
                    <c:v>Charlie</c:v>
                  </c:pt>
                  <c:pt idx="3">
                    <c:v>Khalil</c:v>
                  </c:pt>
                  <c:pt idx="4">
                    <c:v>Lizeth</c:v>
                  </c:pt>
                </c:lvl>
                <c:lvl>
                  <c:pt idx="0">
                    <c:v>3548</c:v>
                  </c:pt>
                  <c:pt idx="1">
                    <c:v>3549</c:v>
                  </c:pt>
                  <c:pt idx="2">
                    <c:v>3550</c:v>
                  </c:pt>
                  <c:pt idx="3">
                    <c:v>3553</c:v>
                  </c:pt>
                  <c:pt idx="4">
                    <c:v>3554</c:v>
                  </c:pt>
                </c:lvl>
              </c:multiLvlStrCache>
            </c:multiLvlStrRef>
          </c:cat>
          <c:val>
            <c:numRef>
              <c:f>'[SALES DATA FOR III B.COM CS - A &amp; B.xlsx]CREDIT RATING'!$G$87:$G$91</c:f>
              <c:numCache>
                <c:formatCode>General</c:formatCode>
                <c:ptCount val="5"/>
                <c:pt idx="0">
                  <c:v>1</c:v>
                </c:pt>
                <c:pt idx="1">
                  <c:v>2</c:v>
                </c:pt>
                <c:pt idx="2">
                  <c:v>1</c:v>
                </c:pt>
                <c:pt idx="3">
                  <c:v>4</c:v>
                </c:pt>
                <c:pt idx="4">
                  <c:v>1</c:v>
                </c:pt>
              </c:numCache>
            </c:numRef>
          </c:val>
          <c:extLst>
            <c:ext xmlns:c16="http://schemas.microsoft.com/office/drawing/2014/chart" uri="{C3380CC4-5D6E-409C-BE32-E72D297353CC}">
              <c16:uniqueId val="{00000000-118C-EA4E-8D36-358DA302649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30T13:16:22.486" idx="1">
    <p:pos x="3799" y="1156"/>
    <p:text>1</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NAME:M.HARITHTCHIN</a:t>
            </a:r>
          </a:p>
          <a:p>
            <a:r>
              <a:rPr lang="en-US" sz="2400" dirty="0"/>
              <a:t>REGISTER NO: 122202671</a:t>
            </a:r>
          </a:p>
          <a:p>
            <a:r>
              <a:rPr lang="en-US" sz="2400" dirty="0"/>
              <a:t>DEPARTMENT: (B.COM) CORPORATE  SECRETARYSHIP </a:t>
            </a:r>
          </a:p>
          <a:p>
            <a:r>
              <a:rPr lang="en-US" sz="2400" dirty="0"/>
              <a:t>COLLEGE: THIRUTHANGAL NADAR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A26286-0E8B-4563-7826-5CE18B1D9423}"/>
              </a:ext>
            </a:extLst>
          </p:cNvPr>
          <p:cNvGraphicFramePr>
            <a:graphicFrameLocks/>
          </p:cNvGraphicFramePr>
          <p:nvPr>
            <p:extLst>
              <p:ext uri="{D42A27DB-BD31-4B8C-83A1-F6EECF244321}">
                <p14:modId xmlns:p14="http://schemas.microsoft.com/office/powerpoint/2010/main" val="2991871020"/>
              </p:ext>
            </p:extLst>
          </p:nvPr>
        </p:nvGraphicFramePr>
        <p:xfrm>
          <a:off x="285749" y="1143634"/>
          <a:ext cx="5210179" cy="450993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8C6BA954-2157-5A14-DED2-F87E1CCC5528}"/>
              </a:ext>
            </a:extLst>
          </p:cNvPr>
          <p:cNvSpPr txBox="1"/>
          <p:nvPr/>
        </p:nvSpPr>
        <p:spPr>
          <a:xfrm>
            <a:off x="4946689" y="2521612"/>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A996396F-B7FD-E2E7-9266-213C060F13A1}"/>
              </a:ext>
            </a:extLst>
          </p:cNvPr>
          <p:cNvSpPr txBox="1"/>
          <p:nvPr/>
        </p:nvSpPr>
        <p:spPr>
          <a:xfrm>
            <a:off x="4949428" y="2520553"/>
            <a:ext cx="1828800" cy="1828800"/>
          </a:xfrm>
          <a:prstGeom prst="rect">
            <a:avLst/>
          </a:prstGeom>
          <a:noFill/>
        </p:spPr>
        <p:txBody>
          <a:bodyPr wrap="square" rtlCol="0">
            <a:spAutoFit/>
          </a:bodyPr>
          <a:lstStyle/>
          <a:p>
            <a:pPr algn="l"/>
            <a:endParaRPr lang="en-US"/>
          </a:p>
        </p:txBody>
      </p:sp>
      <p:graphicFrame>
        <p:nvGraphicFramePr>
          <p:cNvPr id="20" name="Table 19">
            <a:extLst>
              <a:ext uri="{FF2B5EF4-FFF2-40B4-BE49-F238E27FC236}">
                <a16:creationId xmlns:a16="http://schemas.microsoft.com/office/drawing/2014/main" id="{9BCDC4E7-BDC5-3F4D-02EB-9CBFB9E72A46}"/>
              </a:ext>
            </a:extLst>
          </p:cNvPr>
          <p:cNvGraphicFramePr/>
          <p:nvPr>
            <p:extLst>
              <p:ext uri="{D42A27DB-BD31-4B8C-83A1-F6EECF244321}">
                <p14:modId xmlns:p14="http://schemas.microsoft.com/office/powerpoint/2010/main" val="2105843258"/>
              </p:ext>
            </p:extLst>
          </p:nvPr>
        </p:nvGraphicFramePr>
        <p:xfrm>
          <a:off x="5376860" y="1912477"/>
          <a:ext cx="5210178" cy="2747800"/>
        </p:xfrm>
        <a:graphic>
          <a:graphicData uri="http://schemas.openxmlformats.org/drawingml/2006/table">
            <a:tbl>
              <a:tblPr>
                <a:tableStyleId>{5C22544A-7EE6-4342-B048-85BDC9FD1C3A}</a:tableStyleId>
              </a:tblPr>
              <a:tblGrid>
                <a:gridCol w="868363">
                  <a:extLst>
                    <a:ext uri="{9D8B030D-6E8A-4147-A177-3AD203B41FA5}">
                      <a16:colId xmlns:a16="http://schemas.microsoft.com/office/drawing/2014/main" val="1857223939"/>
                    </a:ext>
                  </a:extLst>
                </a:gridCol>
                <a:gridCol w="868363">
                  <a:extLst>
                    <a:ext uri="{9D8B030D-6E8A-4147-A177-3AD203B41FA5}">
                      <a16:colId xmlns:a16="http://schemas.microsoft.com/office/drawing/2014/main" val="378471255"/>
                    </a:ext>
                  </a:extLst>
                </a:gridCol>
                <a:gridCol w="868363">
                  <a:extLst>
                    <a:ext uri="{9D8B030D-6E8A-4147-A177-3AD203B41FA5}">
                      <a16:colId xmlns:a16="http://schemas.microsoft.com/office/drawing/2014/main" val="961208375"/>
                    </a:ext>
                  </a:extLst>
                </a:gridCol>
                <a:gridCol w="868363">
                  <a:extLst>
                    <a:ext uri="{9D8B030D-6E8A-4147-A177-3AD203B41FA5}">
                      <a16:colId xmlns:a16="http://schemas.microsoft.com/office/drawing/2014/main" val="4283469729"/>
                    </a:ext>
                  </a:extLst>
                </a:gridCol>
                <a:gridCol w="868363">
                  <a:extLst>
                    <a:ext uri="{9D8B030D-6E8A-4147-A177-3AD203B41FA5}">
                      <a16:colId xmlns:a16="http://schemas.microsoft.com/office/drawing/2014/main" val="1865253045"/>
                    </a:ext>
                  </a:extLst>
                </a:gridCol>
                <a:gridCol w="868363">
                  <a:extLst>
                    <a:ext uri="{9D8B030D-6E8A-4147-A177-3AD203B41FA5}">
                      <a16:colId xmlns:a16="http://schemas.microsoft.com/office/drawing/2014/main" val="3018030137"/>
                    </a:ext>
                  </a:extLst>
                </a:gridCol>
              </a:tblGrid>
              <a:tr h="613210">
                <a:tc>
                  <a:txBody>
                    <a:bodyPr/>
                    <a:lstStyle/>
                    <a:p>
                      <a:pPr algn="l" fontAlgn="b"/>
                      <a:r>
                        <a:rPr lang="en-US" sz="1100" u="none" strike="noStrike">
                          <a:effectLst/>
                        </a:rPr>
                        <a:t>EmpID</a:t>
                      </a:r>
                      <a:endParaRPr lang="en-US" sz="1100" b="1"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FirstName</a:t>
                      </a:r>
                      <a:endParaRPr lang="en-US" sz="1100" b="1"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DepartmentType</a:t>
                      </a:r>
                      <a:endParaRPr lang="en-US" sz="1100" b="1"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Performance Score</a:t>
                      </a:r>
                      <a:endParaRPr lang="en-US" sz="1100" b="1"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Current Employee Rating</a:t>
                      </a:r>
                      <a:endParaRPr lang="en-US" sz="1100" b="1"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STUDENTS NAME</a:t>
                      </a:r>
                      <a:endParaRPr lang="en-US" sz="1100" b="1" i="0" u="none" strike="noStrike">
                        <a:effectLst/>
                        <a:latin typeface="Calibri" panose="020F0502020204030204" pitchFamily="34" charset="0"/>
                      </a:endParaRPr>
                    </a:p>
                  </a:txBody>
                  <a:tcPr marL="3175" marR="3175" marT="3175" anchor="b"/>
                </a:tc>
                <a:extLst>
                  <a:ext uri="{0D108BD9-81ED-4DB2-BD59-A6C34878D82A}">
                    <a16:rowId xmlns:a16="http://schemas.microsoft.com/office/drawing/2014/main" val="3800089679"/>
                  </a:ext>
                </a:extLst>
              </a:tr>
              <a:tr h="426918">
                <a:tc>
                  <a:txBody>
                    <a:bodyPr/>
                    <a:lstStyle/>
                    <a:p>
                      <a:pPr algn="r" fontAlgn="b"/>
                      <a:r>
                        <a:rPr lang="en-US" sz="1100" u="none" strike="noStrike">
                          <a:effectLst/>
                        </a:rPr>
                        <a:t>1</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3548</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Sanaa</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dirty="0">
                          <a:effectLst/>
                        </a:rPr>
                        <a:t>Sales</a:t>
                      </a:r>
                      <a:endParaRPr lang="en-US" sz="1100" b="0" i="0" u="none" strike="noStrike" dirty="0">
                        <a:effectLst/>
                        <a:latin typeface="Calibri" panose="020F0502020204030204" pitchFamily="34" charset="0"/>
                      </a:endParaRPr>
                    </a:p>
                  </a:txBody>
                  <a:tcPr marL="3175" marR="3175" marT="3175"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1</a:t>
                      </a:r>
                      <a:endParaRPr lang="en-US" sz="1100" b="0" i="0" u="none" strike="noStrike">
                        <a:effectLst/>
                        <a:latin typeface="Calibri" panose="020F0502020204030204" pitchFamily="34" charset="0"/>
                      </a:endParaRPr>
                    </a:p>
                  </a:txBody>
                  <a:tcPr marL="3175" marR="3175" marT="3175" anchor="b"/>
                </a:tc>
                <a:extLst>
                  <a:ext uri="{0D108BD9-81ED-4DB2-BD59-A6C34878D82A}">
                    <a16:rowId xmlns:a16="http://schemas.microsoft.com/office/drawing/2014/main" val="1599704982"/>
                  </a:ext>
                </a:extLst>
              </a:tr>
              <a:tr h="426918">
                <a:tc>
                  <a:txBody>
                    <a:bodyPr/>
                    <a:lstStyle/>
                    <a:p>
                      <a:pPr algn="r" fontAlgn="b"/>
                      <a:r>
                        <a:rPr lang="en-US" sz="1100" u="none" strike="noStrike">
                          <a:effectLst/>
                        </a:rPr>
                        <a:t>2</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3549</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Ryan</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2</a:t>
                      </a:r>
                      <a:endParaRPr lang="en-US" sz="1100" b="0" i="0" u="none" strike="noStrike">
                        <a:effectLst/>
                        <a:latin typeface="Calibri" panose="020F0502020204030204" pitchFamily="34" charset="0"/>
                      </a:endParaRPr>
                    </a:p>
                  </a:txBody>
                  <a:tcPr marL="3175" marR="3175" marT="3175" anchor="b"/>
                </a:tc>
                <a:extLst>
                  <a:ext uri="{0D108BD9-81ED-4DB2-BD59-A6C34878D82A}">
                    <a16:rowId xmlns:a16="http://schemas.microsoft.com/office/drawing/2014/main" val="1667189526"/>
                  </a:ext>
                </a:extLst>
              </a:tr>
              <a:tr h="426918">
                <a:tc>
                  <a:txBody>
                    <a:bodyPr/>
                    <a:lstStyle/>
                    <a:p>
                      <a:pPr algn="r" fontAlgn="b"/>
                      <a:r>
                        <a:rPr lang="en-US" sz="1100" u="none" strike="noStrike">
                          <a:effectLst/>
                        </a:rPr>
                        <a:t>3</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3550</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dirty="0">
                          <a:effectLst/>
                        </a:rPr>
                        <a:t>Charlie</a:t>
                      </a:r>
                      <a:endParaRPr lang="en-US" sz="1100" b="0" i="0" u="none" strike="noStrike" dirty="0">
                        <a:effectLst/>
                        <a:latin typeface="Calibri" panose="020F0502020204030204" pitchFamily="34" charset="0"/>
                      </a:endParaRPr>
                    </a:p>
                  </a:txBody>
                  <a:tcPr marL="3175" marR="3175" marT="3175"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1</a:t>
                      </a:r>
                      <a:endParaRPr lang="en-US" sz="1100" b="0" i="0" u="none" strike="noStrike">
                        <a:effectLst/>
                        <a:latin typeface="Calibri" panose="020F0502020204030204" pitchFamily="34" charset="0"/>
                      </a:endParaRPr>
                    </a:p>
                  </a:txBody>
                  <a:tcPr marL="3175" marR="3175" marT="3175" anchor="b"/>
                </a:tc>
                <a:extLst>
                  <a:ext uri="{0D108BD9-81ED-4DB2-BD59-A6C34878D82A}">
                    <a16:rowId xmlns:a16="http://schemas.microsoft.com/office/drawing/2014/main" val="1425294465"/>
                  </a:ext>
                </a:extLst>
              </a:tr>
              <a:tr h="426918">
                <a:tc>
                  <a:txBody>
                    <a:bodyPr/>
                    <a:lstStyle/>
                    <a:p>
                      <a:pPr algn="r" fontAlgn="b"/>
                      <a:r>
                        <a:rPr lang="en-US" sz="1100" u="none" strike="noStrike">
                          <a:effectLst/>
                        </a:rPr>
                        <a:t>4</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3553</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dirty="0">
                          <a:effectLst/>
                        </a:rPr>
                        <a:t>Khalil</a:t>
                      </a:r>
                      <a:endParaRPr lang="en-US" sz="1100" b="0" i="0" u="none" strike="noStrike" dirty="0">
                        <a:effectLst/>
                        <a:latin typeface="Calibri" panose="020F0502020204030204" pitchFamily="34" charset="0"/>
                      </a:endParaRPr>
                    </a:p>
                  </a:txBody>
                  <a:tcPr marL="3175" marR="3175" marT="3175" anchor="b"/>
                </a:tc>
                <a:tc>
                  <a:txBody>
                    <a:bodyPr/>
                    <a:lstStyle/>
                    <a:p>
                      <a:pPr algn="l" fontAlgn="b"/>
                      <a:r>
                        <a:rPr lang="en-US" sz="1100" u="none" strike="noStrike" dirty="0">
                          <a:effectLst/>
                        </a:rPr>
                        <a:t>Sales</a:t>
                      </a:r>
                      <a:endParaRPr lang="en-US" sz="1100" b="0" i="0" u="none" strike="noStrike" dirty="0">
                        <a:effectLst/>
                        <a:latin typeface="Calibri" panose="020F0502020204030204" pitchFamily="34" charset="0"/>
                      </a:endParaRPr>
                    </a:p>
                  </a:txBody>
                  <a:tcPr marL="3175" marR="3175" marT="3175"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4</a:t>
                      </a:r>
                      <a:endParaRPr lang="en-US" sz="1100" b="0" i="0" u="none" strike="noStrike">
                        <a:effectLst/>
                        <a:latin typeface="Calibri" panose="020F0502020204030204" pitchFamily="34" charset="0"/>
                      </a:endParaRPr>
                    </a:p>
                  </a:txBody>
                  <a:tcPr marL="3175" marR="3175" marT="3175" anchor="b"/>
                </a:tc>
                <a:extLst>
                  <a:ext uri="{0D108BD9-81ED-4DB2-BD59-A6C34878D82A}">
                    <a16:rowId xmlns:a16="http://schemas.microsoft.com/office/drawing/2014/main" val="3635131868"/>
                  </a:ext>
                </a:extLst>
              </a:tr>
              <a:tr h="426918">
                <a:tc>
                  <a:txBody>
                    <a:bodyPr/>
                    <a:lstStyle/>
                    <a:p>
                      <a:pPr algn="r" fontAlgn="b"/>
                      <a:r>
                        <a:rPr lang="en-US" sz="1100" u="none" strike="noStrike">
                          <a:effectLst/>
                        </a:rPr>
                        <a:t>5</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a:effectLst/>
                        </a:rPr>
                        <a:t>3554</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dirty="0">
                          <a:effectLst/>
                        </a:rPr>
                        <a:t>Lizeth</a:t>
                      </a:r>
                      <a:endParaRPr lang="en-US" sz="1100" b="0" i="0" u="none" strike="noStrike" dirty="0">
                        <a:effectLst/>
                        <a:latin typeface="Calibri" panose="020F0502020204030204" pitchFamily="34" charset="0"/>
                      </a:endParaRPr>
                    </a:p>
                  </a:txBody>
                  <a:tcPr marL="3175" marR="3175" marT="3175" anchor="b"/>
                </a:tc>
                <a:tc>
                  <a:txBody>
                    <a:bodyPr/>
                    <a:lstStyle/>
                    <a:p>
                      <a:pPr algn="l" fontAlgn="b"/>
                      <a:r>
                        <a:rPr lang="en-US" sz="1100" u="none" strike="noStrike">
                          <a:effectLst/>
                        </a:rPr>
                        <a:t>Sales</a:t>
                      </a:r>
                      <a:endParaRPr lang="en-US" sz="1100" b="0" i="0" u="none" strike="noStrike">
                        <a:effectLst/>
                        <a:latin typeface="Calibri" panose="020F0502020204030204" pitchFamily="34" charset="0"/>
                      </a:endParaRPr>
                    </a:p>
                  </a:txBody>
                  <a:tcPr marL="3175" marR="3175" marT="3175" anchor="b"/>
                </a:tc>
                <a:tc>
                  <a:txBody>
                    <a:bodyPr/>
                    <a:lstStyle/>
                    <a:p>
                      <a:pPr algn="l" fontAlgn="b"/>
                      <a:r>
                        <a:rPr lang="en-US" sz="1100" u="none" strike="noStrike">
                          <a:effectLst/>
                        </a:rPr>
                        <a:t>Fully Meets</a:t>
                      </a:r>
                      <a:endParaRPr lang="en-US" sz="1100" b="0" i="0" u="none" strike="noStrike">
                        <a:effectLst/>
                        <a:latin typeface="Calibri" panose="020F0502020204030204" pitchFamily="34" charset="0"/>
                      </a:endParaRPr>
                    </a:p>
                  </a:txBody>
                  <a:tcPr marL="3175" marR="3175" marT="3175" anchor="b"/>
                </a:tc>
                <a:tc>
                  <a:txBody>
                    <a:bodyPr/>
                    <a:lstStyle/>
                    <a:p>
                      <a:pPr algn="r" fontAlgn="b"/>
                      <a:r>
                        <a:rPr lang="en-US" sz="1100" u="none" strike="noStrike" dirty="0">
                          <a:effectLst/>
                        </a:rPr>
                        <a:t>1</a:t>
                      </a:r>
                      <a:endParaRPr lang="en-US" sz="1100" b="0" i="0" u="none" strike="noStrike" dirty="0">
                        <a:effectLst/>
                        <a:latin typeface="Calibri" panose="020F0502020204030204" pitchFamily="34" charset="0"/>
                      </a:endParaRPr>
                    </a:p>
                  </a:txBody>
                  <a:tcPr marL="3175" marR="3175" marT="3175" anchor="b"/>
                </a:tc>
                <a:extLst>
                  <a:ext uri="{0D108BD9-81ED-4DB2-BD59-A6C34878D82A}">
                    <a16:rowId xmlns:a16="http://schemas.microsoft.com/office/drawing/2014/main" val="3401180588"/>
                  </a:ext>
                </a:extLst>
              </a:tr>
            </a:tbl>
          </a:graphicData>
        </a:graphic>
      </p:graphicFrame>
      <p:sp>
        <p:nvSpPr>
          <p:cNvPr id="24" name="TextBox 23">
            <a:extLst>
              <a:ext uri="{FF2B5EF4-FFF2-40B4-BE49-F238E27FC236}">
                <a16:creationId xmlns:a16="http://schemas.microsoft.com/office/drawing/2014/main" id="{BF604AA1-8336-DE74-A42A-C5926AF700CA}"/>
              </a:ext>
            </a:extLst>
          </p:cNvPr>
          <p:cNvSpPr txBox="1"/>
          <p:nvPr/>
        </p:nvSpPr>
        <p:spPr>
          <a:xfrm>
            <a:off x="467319" y="5380672"/>
            <a:ext cx="11038499" cy="1200329"/>
          </a:xfrm>
          <a:prstGeom prst="rect">
            <a:avLst/>
          </a:prstGeom>
          <a:noFill/>
        </p:spPr>
        <p:txBody>
          <a:bodyPr wrap="square">
            <a:spAutoFit/>
          </a:bodyPr>
          <a:lstStyle/>
          <a:p>
            <a:r>
              <a:rPr lang="en-US"/>
              <a:t>1 . The slide presents the results of employee performance evaluations in the Sales department, showing that all listed employees meet performance expectations.</a:t>
            </a:r>
          </a:p>
          <a:p>
            <a:r>
              <a:rPr lang="en-US"/>
              <a:t> 2 . The accompanying pie chart visually represents this data, highlighting the uniformity of performance ratings across the employees.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haridharshan76@gmail.com</cp:lastModifiedBy>
  <cp:revision>19</cp:revision>
  <dcterms:created xsi:type="dcterms:W3CDTF">2024-03-29T15:07:22Z</dcterms:created>
  <dcterms:modified xsi:type="dcterms:W3CDTF">2024-09-10T07:15:30Z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