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9.png" ContentType="image/png"/>
  <Override PartName="/ppt/media/image10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231DA2-FBAD-43CC-A7AB-3586763854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705CE-A358-46D6-8E8D-0D4D56DC9E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EAD197-36B5-4A22-AE89-0B3A7B8AD1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395495-78C6-41FF-9E97-DE074D8F58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5E1389-9BBD-4DAF-82B0-B0C0C02CD4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7CB5D-989D-4AAB-92A8-EEE8465F72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33F481-75F0-41B3-B56F-0DE8959EEB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7841E9-0F2A-4E7B-9438-C202BA2EDA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E8DFAF-C59B-4216-A288-4322CD97B7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FC8546-D74B-4E25-B8EE-F96D34B28C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DF759D-9A92-4E12-AF68-670AAC9517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E68522-EF82-41C8-8614-31772641CD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E16E65-55DB-49F8-9628-A2900E0AF4A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2"/>
          <p:cNvSpPr/>
          <p:nvPr/>
        </p:nvSpPr>
        <p:spPr>
          <a:xfrm>
            <a:off x="10760400" y="3647880"/>
            <a:ext cx="6335280" cy="4780080"/>
          </a:xfrm>
          <a:custGeom>
            <a:avLst/>
            <a:gdLst>
              <a:gd name="textAreaLeft" fmla="*/ 0 w 6335280"/>
              <a:gd name="textAreaRight" fmla="*/ 6335640 w 6335280"/>
              <a:gd name="textAreaTop" fmla="*/ 0 h 4780080"/>
              <a:gd name="textAreaBottom" fmla="*/ 4780440 h 4780080"/>
            </a:gdLst>
            <a:ahLst/>
            <a:rect l="textAreaLeft" t="textAreaTop" r="textAreaRight" b="textAreaBottom"/>
            <a:pathLst>
              <a:path w="6335625" h="4780517">
                <a:moveTo>
                  <a:pt x="0" y="0"/>
                </a:moveTo>
                <a:lnTo>
                  <a:pt x="6335624" y="0"/>
                </a:lnTo>
                <a:lnTo>
                  <a:pt x="6335624" y="4780516"/>
                </a:lnTo>
                <a:lnTo>
                  <a:pt x="0" y="47805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roup 3"/>
          <p:cNvGrpSpPr/>
          <p:nvPr/>
        </p:nvGrpSpPr>
        <p:grpSpPr>
          <a:xfrm>
            <a:off x="1028880" y="8070480"/>
            <a:ext cx="1189440" cy="1187640"/>
            <a:chOff x="1028880" y="8070480"/>
            <a:chExt cx="1189440" cy="1187640"/>
          </a:xfrm>
        </p:grpSpPr>
        <p:sp>
          <p:nvSpPr>
            <p:cNvPr id="42" name="Freeform 4"/>
            <p:cNvSpPr/>
            <p:nvPr/>
          </p:nvSpPr>
          <p:spPr>
            <a:xfrm>
              <a:off x="1028880" y="807048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" name="Group 5"/>
          <p:cNvGrpSpPr/>
          <p:nvPr/>
        </p:nvGrpSpPr>
        <p:grpSpPr>
          <a:xfrm>
            <a:off x="16070040" y="1028880"/>
            <a:ext cx="1189440" cy="1187640"/>
            <a:chOff x="16070040" y="1028880"/>
            <a:chExt cx="1189440" cy="1187640"/>
          </a:xfrm>
        </p:grpSpPr>
        <p:sp>
          <p:nvSpPr>
            <p:cNvPr id="44" name="Freeform 6"/>
            <p:cNvSpPr/>
            <p:nvPr/>
          </p:nvSpPr>
          <p:spPr>
            <a:xfrm rot="10800000">
              <a:off x="16070040" y="102888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" name="AutoShape 7"/>
          <p:cNvSpPr/>
          <p:nvPr/>
        </p:nvSpPr>
        <p:spPr>
          <a:xfrm>
            <a:off x="1028520" y="9248760"/>
            <a:ext cx="16230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AutoShape 8"/>
          <p:cNvSpPr/>
          <p:nvPr/>
        </p:nvSpPr>
        <p:spPr>
          <a:xfrm>
            <a:off x="1028520" y="1028520"/>
            <a:ext cx="16230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9"/>
          <p:cNvSpPr/>
          <p:nvPr/>
        </p:nvSpPr>
        <p:spPr>
          <a:xfrm>
            <a:off x="1242720" y="5679720"/>
            <a:ext cx="62071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920"/>
              </a:lnSpc>
            </a:pPr>
            <a:r>
              <a:rPr b="0" lang="en-US" sz="2800" spc="83" strike="noStrike">
                <a:solidFill>
                  <a:srgbClr val="000000"/>
                </a:solidFill>
                <a:latin typeface="Roboto"/>
              </a:rPr>
              <a:t>Các lệnh mặc định, kiểu dữ liệu, phép toán cơ bản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10"/>
          <p:cNvSpPr/>
          <p:nvPr/>
        </p:nvSpPr>
        <p:spPr>
          <a:xfrm>
            <a:off x="1242720" y="3254400"/>
            <a:ext cx="9986760" cy="24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0" lang="en-US" sz="9600" spc="287" strike="noStrike">
                <a:solidFill>
                  <a:srgbClr val="000000"/>
                </a:solidFill>
                <a:latin typeface="Montserrat Bold"/>
              </a:rPr>
              <a:t>Làm quen với Python (tiếp)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Box 11"/>
          <p:cNvSpPr/>
          <p:nvPr/>
        </p:nvSpPr>
        <p:spPr>
          <a:xfrm>
            <a:off x="3992400" y="7214040"/>
            <a:ext cx="620712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92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2"/>
          <p:cNvGrpSpPr/>
          <p:nvPr/>
        </p:nvGrpSpPr>
        <p:grpSpPr>
          <a:xfrm>
            <a:off x="360" y="0"/>
            <a:ext cx="1187640" cy="1189440"/>
            <a:chOff x="360" y="0"/>
            <a:chExt cx="1187640" cy="1189440"/>
          </a:xfrm>
        </p:grpSpPr>
        <p:sp>
          <p:nvSpPr>
            <p:cNvPr id="129" name="Freeform 3"/>
            <p:cNvSpPr/>
            <p:nvPr/>
          </p:nvSpPr>
          <p:spPr>
            <a:xfrm rot="5400000">
              <a:off x="-360" y="72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0" name="Freeform 4"/>
          <p:cNvSpPr/>
          <p:nvPr/>
        </p:nvSpPr>
        <p:spPr>
          <a:xfrm>
            <a:off x="8947080" y="3485520"/>
            <a:ext cx="8384760" cy="4716360"/>
          </a:xfrm>
          <a:custGeom>
            <a:avLst/>
            <a:gdLst>
              <a:gd name="textAreaLeft" fmla="*/ 0 w 8384760"/>
              <a:gd name="textAreaRight" fmla="*/ 8385120 w 8384760"/>
              <a:gd name="textAreaTop" fmla="*/ 0 h 4716360"/>
              <a:gd name="textAreaBottom" fmla="*/ 4716720 h 4716360"/>
            </a:gdLst>
            <a:ahLst/>
            <a:rect l="textAreaLeft" t="textAreaTop" r="textAreaRight" b="textAreaBottom"/>
            <a:pathLst>
              <a:path w="8385265" h="4716712">
                <a:moveTo>
                  <a:pt x="0" y="0"/>
                </a:moveTo>
                <a:lnTo>
                  <a:pt x="8385265" y="0"/>
                </a:lnTo>
                <a:lnTo>
                  <a:pt x="8385265" y="4716712"/>
                </a:lnTo>
                <a:lnTo>
                  <a:pt x="0" y="47167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1" name="Table 5"/>
          <p:cNvGraphicFramePr/>
          <p:nvPr/>
        </p:nvGraphicFramePr>
        <p:xfrm>
          <a:off x="1028880" y="2722680"/>
          <a:ext cx="6357240" cy="6535440"/>
        </p:xfrm>
        <a:graphic>
          <a:graphicData uri="http://schemas.openxmlformats.org/drawingml/2006/table">
            <a:tbl>
              <a:tblPr/>
              <a:tblGrid>
                <a:gridCol w="2343960"/>
                <a:gridCol w="4013280"/>
              </a:tblGrid>
              <a:tr h="811800"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Toán tử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Mô tả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1800"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+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Phép cộng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1800"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–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Phép trừ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1800"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*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Phép nhân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1800"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/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Phép chia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1800"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//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Chia lấy phần nguyên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1800"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%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Chia lấy phần dư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51400"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**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61640" rIns="161640" tIns="161640" bIns="161640" anchor="ctr">
                      <a:noAutofit/>
                    </a:bodyPr>
                    <a:p>
                      <a:pPr defTabSz="914400">
                        <a:lnSpc>
                          <a:spcPts val="3359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Phép luỹ thừa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1640" marR="1616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2" name="TextBox 6"/>
          <p:cNvSpPr/>
          <p:nvPr/>
        </p:nvSpPr>
        <p:spPr>
          <a:xfrm>
            <a:off x="1028880" y="1189800"/>
            <a:ext cx="1211076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64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Montserrat Ultra-Bold"/>
              </a:rPr>
              <a:t>Các phép toán cơ bản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2"/>
          <p:cNvGrpSpPr/>
          <p:nvPr/>
        </p:nvGrpSpPr>
        <p:grpSpPr>
          <a:xfrm>
            <a:off x="360" y="0"/>
            <a:ext cx="1187640" cy="1189440"/>
            <a:chOff x="360" y="0"/>
            <a:chExt cx="1187640" cy="1189440"/>
          </a:xfrm>
        </p:grpSpPr>
        <p:sp>
          <p:nvSpPr>
            <p:cNvPr id="134" name="Freeform 3"/>
            <p:cNvSpPr/>
            <p:nvPr/>
          </p:nvSpPr>
          <p:spPr>
            <a:xfrm rot="5400000">
              <a:off x="-360" y="72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5" name="Freeform 4"/>
          <p:cNvSpPr/>
          <p:nvPr/>
        </p:nvSpPr>
        <p:spPr>
          <a:xfrm>
            <a:off x="3886200" y="2751840"/>
            <a:ext cx="11770560" cy="6620760"/>
          </a:xfrm>
          <a:custGeom>
            <a:avLst/>
            <a:gdLst>
              <a:gd name="textAreaLeft" fmla="*/ 0 w 11770560"/>
              <a:gd name="textAreaRight" fmla="*/ 11770920 w 11770560"/>
              <a:gd name="textAreaTop" fmla="*/ 0 h 6620760"/>
              <a:gd name="textAreaBottom" fmla="*/ 6621120 h 6620760"/>
            </a:gdLst>
            <a:ahLst/>
            <a:rect l="textAreaLeft" t="textAreaTop" r="textAreaRight" b="textAreaBottom"/>
            <a:pathLst>
              <a:path w="11770925" h="6621145">
                <a:moveTo>
                  <a:pt x="0" y="0"/>
                </a:moveTo>
                <a:lnTo>
                  <a:pt x="11770924" y="0"/>
                </a:lnTo>
                <a:lnTo>
                  <a:pt x="11770924" y="6621145"/>
                </a:lnTo>
                <a:lnTo>
                  <a:pt x="0" y="6621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5"/>
          <p:cNvSpPr/>
          <p:nvPr/>
        </p:nvSpPr>
        <p:spPr>
          <a:xfrm>
            <a:off x="1028880" y="1189800"/>
            <a:ext cx="1431252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64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Montserrat Ultra-Bold"/>
              </a:rPr>
              <a:t>Các từ khoá trong Python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2"/>
          <p:cNvGrpSpPr/>
          <p:nvPr/>
        </p:nvGrpSpPr>
        <p:grpSpPr>
          <a:xfrm>
            <a:off x="1028880" y="8070480"/>
            <a:ext cx="1189440" cy="1187640"/>
            <a:chOff x="1028880" y="8070480"/>
            <a:chExt cx="1189440" cy="1187640"/>
          </a:xfrm>
        </p:grpSpPr>
        <p:sp>
          <p:nvSpPr>
            <p:cNvPr id="138" name="Freeform 3"/>
            <p:cNvSpPr/>
            <p:nvPr/>
          </p:nvSpPr>
          <p:spPr>
            <a:xfrm>
              <a:off x="1028880" y="807048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9" name="Group 4"/>
          <p:cNvGrpSpPr/>
          <p:nvPr/>
        </p:nvGrpSpPr>
        <p:grpSpPr>
          <a:xfrm>
            <a:off x="16070040" y="1028880"/>
            <a:ext cx="1189440" cy="1187640"/>
            <a:chOff x="16070040" y="1028880"/>
            <a:chExt cx="1189440" cy="1187640"/>
          </a:xfrm>
        </p:grpSpPr>
        <p:sp>
          <p:nvSpPr>
            <p:cNvPr id="140" name="Freeform 5"/>
            <p:cNvSpPr/>
            <p:nvPr/>
          </p:nvSpPr>
          <p:spPr>
            <a:xfrm rot="10800000">
              <a:off x="16070040" y="102888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1" name="AutoShape 6"/>
          <p:cNvSpPr/>
          <p:nvPr/>
        </p:nvSpPr>
        <p:spPr>
          <a:xfrm>
            <a:off x="1028520" y="1028520"/>
            <a:ext cx="16230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7"/>
          <p:cNvSpPr/>
          <p:nvPr/>
        </p:nvSpPr>
        <p:spPr>
          <a:xfrm>
            <a:off x="5632200" y="5727240"/>
            <a:ext cx="702360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92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8"/>
          <p:cNvSpPr/>
          <p:nvPr/>
        </p:nvSpPr>
        <p:spPr>
          <a:xfrm>
            <a:off x="2619720" y="4240440"/>
            <a:ext cx="130482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9601"/>
              </a:lnSpc>
              <a:tabLst>
                <a:tab algn="l" pos="0"/>
              </a:tabLst>
            </a:pPr>
            <a:r>
              <a:rPr b="0" lang="en-US" sz="9600" spc="287" strike="noStrike">
                <a:solidFill>
                  <a:srgbClr val="000000"/>
                </a:solidFill>
                <a:latin typeface="Montserrat Ultra-Bold"/>
              </a:rPr>
              <a:t>Any questions?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AutoShape 9"/>
          <p:cNvSpPr/>
          <p:nvPr/>
        </p:nvSpPr>
        <p:spPr>
          <a:xfrm>
            <a:off x="1028520" y="9258120"/>
            <a:ext cx="16230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1445840" y="8616600"/>
            <a:ext cx="58132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92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2"/>
          <p:cNvSpPr/>
          <p:nvPr/>
        </p:nvSpPr>
        <p:spPr>
          <a:xfrm>
            <a:off x="3044880" y="1979280"/>
            <a:ext cx="12198240" cy="101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999"/>
              </a:lnSpc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Montserrat Ultra-Bold"/>
              </a:rPr>
              <a:t>Nội dung buổi học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" name="Group 3"/>
          <p:cNvGrpSpPr/>
          <p:nvPr/>
        </p:nvGrpSpPr>
        <p:grpSpPr>
          <a:xfrm>
            <a:off x="9810720" y="4843080"/>
            <a:ext cx="399600" cy="398880"/>
            <a:chOff x="9810720" y="4843080"/>
            <a:chExt cx="399600" cy="398880"/>
          </a:xfrm>
        </p:grpSpPr>
        <p:sp>
          <p:nvSpPr>
            <p:cNvPr id="52" name="Freeform 4"/>
            <p:cNvSpPr/>
            <p:nvPr/>
          </p:nvSpPr>
          <p:spPr>
            <a:xfrm>
              <a:off x="9810720" y="4843080"/>
              <a:ext cx="399600" cy="398880"/>
            </a:xfrm>
            <a:custGeom>
              <a:avLst/>
              <a:gdLst>
                <a:gd name="textAreaLeft" fmla="*/ 0 w 399600"/>
                <a:gd name="textAreaRight" fmla="*/ 399960 w 399600"/>
                <a:gd name="textAreaTop" fmla="*/ 0 h 398880"/>
                <a:gd name="textAreaBottom" fmla="*/ 399240 h 39888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AutoShape 5"/>
          <p:cNvSpPr/>
          <p:nvPr/>
        </p:nvSpPr>
        <p:spPr>
          <a:xfrm>
            <a:off x="9810720" y="5246640"/>
            <a:ext cx="6288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" name="Group 6"/>
          <p:cNvGrpSpPr/>
          <p:nvPr/>
        </p:nvGrpSpPr>
        <p:grpSpPr>
          <a:xfrm>
            <a:off x="9810720" y="6039000"/>
            <a:ext cx="399600" cy="398880"/>
            <a:chOff x="9810720" y="6039000"/>
            <a:chExt cx="399600" cy="398880"/>
          </a:xfrm>
        </p:grpSpPr>
        <p:sp>
          <p:nvSpPr>
            <p:cNvPr id="55" name="Freeform 7"/>
            <p:cNvSpPr/>
            <p:nvPr/>
          </p:nvSpPr>
          <p:spPr>
            <a:xfrm>
              <a:off x="9810720" y="6039000"/>
              <a:ext cx="399600" cy="398880"/>
            </a:xfrm>
            <a:custGeom>
              <a:avLst/>
              <a:gdLst>
                <a:gd name="textAreaLeft" fmla="*/ 0 w 399600"/>
                <a:gd name="textAreaRight" fmla="*/ 399960 w 399600"/>
                <a:gd name="textAreaTop" fmla="*/ 0 h 398880"/>
                <a:gd name="textAreaBottom" fmla="*/ 399240 h 39888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" name="AutoShape 8"/>
          <p:cNvSpPr/>
          <p:nvPr/>
        </p:nvSpPr>
        <p:spPr>
          <a:xfrm>
            <a:off x="9810720" y="6442920"/>
            <a:ext cx="6288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" name="Group 9"/>
          <p:cNvGrpSpPr/>
          <p:nvPr/>
        </p:nvGrpSpPr>
        <p:grpSpPr>
          <a:xfrm>
            <a:off x="9810720" y="7638480"/>
            <a:ext cx="399600" cy="398880"/>
            <a:chOff x="9810720" y="7638480"/>
            <a:chExt cx="399600" cy="398880"/>
          </a:xfrm>
        </p:grpSpPr>
        <p:sp>
          <p:nvSpPr>
            <p:cNvPr id="58" name="Freeform 10"/>
            <p:cNvSpPr/>
            <p:nvPr/>
          </p:nvSpPr>
          <p:spPr>
            <a:xfrm>
              <a:off x="9810720" y="7638480"/>
              <a:ext cx="399600" cy="398880"/>
            </a:xfrm>
            <a:custGeom>
              <a:avLst/>
              <a:gdLst>
                <a:gd name="textAreaLeft" fmla="*/ 0 w 399600"/>
                <a:gd name="textAreaRight" fmla="*/ 399960 w 399600"/>
                <a:gd name="textAreaTop" fmla="*/ 0 h 398880"/>
                <a:gd name="textAreaBottom" fmla="*/ 399240 h 39888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" name="AutoShape 11"/>
          <p:cNvSpPr/>
          <p:nvPr/>
        </p:nvSpPr>
        <p:spPr>
          <a:xfrm>
            <a:off x="9810720" y="8042400"/>
            <a:ext cx="6288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Freeform 12"/>
          <p:cNvSpPr/>
          <p:nvPr/>
        </p:nvSpPr>
        <p:spPr>
          <a:xfrm>
            <a:off x="2188080" y="3806640"/>
            <a:ext cx="6478920" cy="4653000"/>
          </a:xfrm>
          <a:custGeom>
            <a:avLst/>
            <a:gdLst>
              <a:gd name="textAreaLeft" fmla="*/ 0 w 6478920"/>
              <a:gd name="textAreaRight" fmla="*/ 6479280 w 6478920"/>
              <a:gd name="textAreaTop" fmla="*/ 0 h 4653000"/>
              <a:gd name="textAreaBottom" fmla="*/ 4653360 h 4653000"/>
            </a:gdLst>
            <a:ahLst/>
            <a:rect l="textAreaLeft" t="textAreaTop" r="textAreaRight" b="textAreaBottom"/>
            <a:pathLst>
              <a:path w="6479425" h="4653405">
                <a:moveTo>
                  <a:pt x="0" y="0"/>
                </a:moveTo>
                <a:lnTo>
                  <a:pt x="6479425" y="0"/>
                </a:lnTo>
                <a:lnTo>
                  <a:pt x="6479425" y="4653405"/>
                </a:lnTo>
                <a:lnTo>
                  <a:pt x="0" y="46534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3"/>
          <p:cNvSpPr/>
          <p:nvPr/>
        </p:nvSpPr>
        <p:spPr>
          <a:xfrm>
            <a:off x="10626840" y="4554720"/>
            <a:ext cx="596160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920"/>
              </a:lnSpc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Cách ngôn ngữ lập trình hoạt động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4"/>
          <p:cNvSpPr/>
          <p:nvPr/>
        </p:nvSpPr>
        <p:spPr>
          <a:xfrm>
            <a:off x="10626840" y="5750640"/>
            <a:ext cx="547272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920"/>
              </a:lnSpc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Môi trường Python Shell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5"/>
          <p:cNvSpPr/>
          <p:nvPr/>
        </p:nvSpPr>
        <p:spPr>
          <a:xfrm>
            <a:off x="10626840" y="6938640"/>
            <a:ext cx="54727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920"/>
              </a:lnSpc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Kiến thức cơ bản về lập trình và ngôn ngữ lập trình Python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2"/>
          <p:cNvSpPr/>
          <p:nvPr/>
        </p:nvSpPr>
        <p:spPr>
          <a:xfrm>
            <a:off x="2012760" y="2612520"/>
            <a:ext cx="7884000" cy="17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718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Montserrat Ultra-Bold"/>
              </a:rPr>
              <a:t>Ngôn ngữ lập trình hoạt động như thế nào?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" name="Group 3"/>
          <p:cNvGrpSpPr/>
          <p:nvPr/>
        </p:nvGrpSpPr>
        <p:grpSpPr>
          <a:xfrm>
            <a:off x="1028880" y="1763640"/>
            <a:ext cx="1187640" cy="1189440"/>
            <a:chOff x="1028880" y="1763640"/>
            <a:chExt cx="1187640" cy="1189440"/>
          </a:xfrm>
        </p:grpSpPr>
        <p:sp>
          <p:nvSpPr>
            <p:cNvPr id="66" name="Freeform 4"/>
            <p:cNvSpPr/>
            <p:nvPr/>
          </p:nvSpPr>
          <p:spPr>
            <a:xfrm rot="5400000">
              <a:off x="1027800" y="176436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" name="AutoShape 5"/>
          <p:cNvSpPr/>
          <p:nvPr/>
        </p:nvSpPr>
        <p:spPr>
          <a:xfrm>
            <a:off x="1033200" y="1758600"/>
            <a:ext cx="360" cy="6760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" name="Group 6"/>
          <p:cNvGrpSpPr/>
          <p:nvPr/>
        </p:nvGrpSpPr>
        <p:grpSpPr>
          <a:xfrm>
            <a:off x="2012760" y="6627600"/>
            <a:ext cx="960480" cy="638640"/>
            <a:chOff x="2012760" y="6627600"/>
            <a:chExt cx="960480" cy="638640"/>
          </a:xfrm>
        </p:grpSpPr>
        <p:sp>
          <p:nvSpPr>
            <p:cNvPr id="69" name="Freeform 7"/>
            <p:cNvSpPr/>
            <p:nvPr/>
          </p:nvSpPr>
          <p:spPr>
            <a:xfrm>
              <a:off x="2012760" y="6627600"/>
              <a:ext cx="960480" cy="638640"/>
            </a:xfrm>
            <a:custGeom>
              <a:avLst/>
              <a:gdLst>
                <a:gd name="textAreaLeft" fmla="*/ 0 w 960480"/>
                <a:gd name="textAreaRight" fmla="*/ 960840 w 960480"/>
                <a:gd name="textAreaTop" fmla="*/ 0 h 638640"/>
                <a:gd name="textAreaBottom" fmla="*/ 639000 h 638640"/>
              </a:gdLst>
              <a:ahLst/>
              <a:rect l="textAreaLeft" t="textAreaTop" r="textAreaRight" b="textAreaBottom"/>
              <a:pathLst>
                <a:path w="812800" h="540375">
                  <a:moveTo>
                    <a:pt x="812800" y="27018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37175"/>
                  </a:lnTo>
                  <a:lnTo>
                    <a:pt x="406400" y="337175"/>
                  </a:lnTo>
                  <a:lnTo>
                    <a:pt x="406400" y="540375"/>
                  </a:lnTo>
                  <a:lnTo>
                    <a:pt x="812800" y="270188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TextBox 8"/>
            <p:cNvSpPr/>
            <p:nvPr/>
          </p:nvSpPr>
          <p:spPr>
            <a:xfrm>
              <a:off x="2012760" y="6856560"/>
              <a:ext cx="840600" cy="16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1" name="Freeform 9"/>
          <p:cNvSpPr/>
          <p:nvPr/>
        </p:nvSpPr>
        <p:spPr>
          <a:xfrm>
            <a:off x="11876040" y="3086280"/>
            <a:ext cx="4114440" cy="411444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4114440"/>
              <a:gd name="textAreaBottom" fmla="*/ 4114800 h 4114440"/>
            </a:gdLst>
            <a:ahLst/>
            <a:rect l="textAreaLeft" t="textAreaTop" r="textAreaRight" b="textAreaBottom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0"/>
          <p:cNvSpPr/>
          <p:nvPr/>
        </p:nvSpPr>
        <p:spPr>
          <a:xfrm>
            <a:off x="3310560" y="6630480"/>
            <a:ext cx="583308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15" strike="noStrike">
                <a:solidFill>
                  <a:srgbClr val="000000"/>
                </a:solidFill>
                <a:latin typeface="Roboto"/>
              </a:rPr>
              <a:t>Ngôn ngữ lập trình ra đời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11"/>
          <p:cNvSpPr/>
          <p:nvPr/>
        </p:nvSpPr>
        <p:spPr>
          <a:xfrm>
            <a:off x="2012760" y="4485240"/>
            <a:ext cx="7277040" cy="17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12" strike="noStrike">
                <a:solidFill>
                  <a:srgbClr val="3e5bb2"/>
                </a:solidFill>
                <a:latin typeface="Roboto Bold"/>
              </a:rPr>
              <a:t>Máy tính chỉ có thể hiểu, thực thi lệnh và chạy chương trình được viết dưới dạng mã máy (mã nhị phân)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2"/>
          <p:cNvGrpSpPr/>
          <p:nvPr/>
        </p:nvGrpSpPr>
        <p:grpSpPr>
          <a:xfrm>
            <a:off x="360" y="0"/>
            <a:ext cx="1187640" cy="1189440"/>
            <a:chOff x="360" y="0"/>
            <a:chExt cx="1187640" cy="1189440"/>
          </a:xfrm>
        </p:grpSpPr>
        <p:sp>
          <p:nvSpPr>
            <p:cNvPr id="75" name="Freeform 3"/>
            <p:cNvSpPr/>
            <p:nvPr/>
          </p:nvSpPr>
          <p:spPr>
            <a:xfrm rot="5400000">
              <a:off x="-360" y="72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6" name="Freeform 4"/>
          <p:cNvSpPr/>
          <p:nvPr/>
        </p:nvSpPr>
        <p:spPr>
          <a:xfrm>
            <a:off x="1028880" y="4410360"/>
            <a:ext cx="7256520" cy="3857760"/>
          </a:xfrm>
          <a:custGeom>
            <a:avLst/>
            <a:gdLst>
              <a:gd name="textAreaLeft" fmla="*/ 0 w 7256520"/>
              <a:gd name="textAreaRight" fmla="*/ 7256880 w 7256520"/>
              <a:gd name="textAreaTop" fmla="*/ 0 h 3857760"/>
              <a:gd name="textAreaBottom" fmla="*/ 3858120 h 3857760"/>
            </a:gdLst>
            <a:ahLst/>
            <a:rect l="textAreaLeft" t="textAreaTop" r="textAreaRight" b="textAreaBottom"/>
            <a:pathLst>
              <a:path w="7257058" h="3858183">
                <a:moveTo>
                  <a:pt x="0" y="0"/>
                </a:moveTo>
                <a:lnTo>
                  <a:pt x="7257058" y="0"/>
                </a:lnTo>
                <a:lnTo>
                  <a:pt x="7257058" y="3858182"/>
                </a:lnTo>
                <a:lnTo>
                  <a:pt x="0" y="38581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5"/>
          <p:cNvSpPr/>
          <p:nvPr/>
        </p:nvSpPr>
        <p:spPr>
          <a:xfrm>
            <a:off x="9926640" y="4410360"/>
            <a:ext cx="6953040" cy="3911040"/>
          </a:xfrm>
          <a:custGeom>
            <a:avLst/>
            <a:gdLst>
              <a:gd name="textAreaLeft" fmla="*/ 0 w 6953040"/>
              <a:gd name="textAreaRight" fmla="*/ 6953400 w 6953040"/>
              <a:gd name="textAreaTop" fmla="*/ 0 h 3911040"/>
              <a:gd name="textAreaBottom" fmla="*/ 3911400 h 3911040"/>
            </a:gdLst>
            <a:ahLst/>
            <a:rect l="textAreaLeft" t="textAreaTop" r="textAreaRight" b="textAreaBottom"/>
            <a:pathLst>
              <a:path w="6953572" h="3911384">
                <a:moveTo>
                  <a:pt x="0" y="0"/>
                </a:moveTo>
                <a:lnTo>
                  <a:pt x="6953572" y="0"/>
                </a:lnTo>
                <a:lnTo>
                  <a:pt x="6953572" y="3911384"/>
                </a:lnTo>
                <a:lnTo>
                  <a:pt x="0" y="39113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6"/>
          <p:cNvSpPr/>
          <p:nvPr/>
        </p:nvSpPr>
        <p:spPr>
          <a:xfrm>
            <a:off x="1028880" y="3000240"/>
            <a:ext cx="72565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9" strike="noStrike">
                <a:solidFill>
                  <a:srgbClr val="000000"/>
                </a:solidFill>
                <a:latin typeface="Roboto"/>
              </a:rPr>
              <a:t>Có 2 phương pháp cơ bản: Biên dịch và Thông dịch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7"/>
          <p:cNvSpPr/>
          <p:nvPr/>
        </p:nvSpPr>
        <p:spPr>
          <a:xfrm>
            <a:off x="1028880" y="1409760"/>
            <a:ext cx="889776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76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Montserrat Bold"/>
              </a:rPr>
              <a:t>Mã nguồn được dịch như thế nào 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1828800" y="2514600"/>
            <a:ext cx="80496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718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Montserrat Ultra-Bold"/>
              </a:rPr>
              <a:t>Môi trường Python Shell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Group 3"/>
          <p:cNvGrpSpPr/>
          <p:nvPr/>
        </p:nvGrpSpPr>
        <p:grpSpPr>
          <a:xfrm>
            <a:off x="1028880" y="1763640"/>
            <a:ext cx="1187640" cy="1189440"/>
            <a:chOff x="1028880" y="1763640"/>
            <a:chExt cx="1187640" cy="1189440"/>
          </a:xfrm>
        </p:grpSpPr>
        <p:sp>
          <p:nvSpPr>
            <p:cNvPr id="82" name="Freeform 4"/>
            <p:cNvSpPr/>
            <p:nvPr/>
          </p:nvSpPr>
          <p:spPr>
            <a:xfrm rot="5400000">
              <a:off x="1027800" y="176436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AutoShape 5"/>
          <p:cNvSpPr/>
          <p:nvPr/>
        </p:nvSpPr>
        <p:spPr>
          <a:xfrm>
            <a:off x="1033200" y="1758600"/>
            <a:ext cx="360" cy="6760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7"/>
          <p:cNvSpPr/>
          <p:nvPr/>
        </p:nvSpPr>
        <p:spPr>
          <a:xfrm>
            <a:off x="1866960" y="3434760"/>
            <a:ext cx="7277040" cy="11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12" strike="noStrike">
                <a:solidFill>
                  <a:srgbClr val="3e5bb2"/>
                </a:solidFill>
                <a:latin typeface="Roboto Bold"/>
              </a:rPr>
              <a:t>Giúp kiểm tra hoạt động của những câu lệnh đơn lẻ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266800" y="5029200"/>
            <a:ext cx="11421000" cy="22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2"/>
          <p:cNvSpPr/>
          <p:nvPr/>
        </p:nvSpPr>
        <p:spPr>
          <a:xfrm>
            <a:off x="10250640" y="3011760"/>
            <a:ext cx="5416920" cy="4757040"/>
          </a:xfrm>
          <a:custGeom>
            <a:avLst/>
            <a:gdLst>
              <a:gd name="textAreaLeft" fmla="*/ 0 w 5416920"/>
              <a:gd name="textAreaRight" fmla="*/ 5417280 w 5416920"/>
              <a:gd name="textAreaTop" fmla="*/ 0 h 4757040"/>
              <a:gd name="textAreaBottom" fmla="*/ 4757400 h 4757040"/>
            </a:gdLst>
            <a:ahLst/>
            <a:rect l="textAreaLeft" t="textAreaTop" r="textAreaRight" b="textAreaBottom"/>
            <a:pathLst>
              <a:path w="5417258" h="4757337">
                <a:moveTo>
                  <a:pt x="0" y="0"/>
                </a:moveTo>
                <a:lnTo>
                  <a:pt x="5417257" y="0"/>
                </a:lnTo>
                <a:lnTo>
                  <a:pt x="5417257" y="4757337"/>
                </a:lnTo>
                <a:lnTo>
                  <a:pt x="0" y="475733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1857960" y="3705120"/>
            <a:ext cx="7639560" cy="21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760"/>
              </a:lnSpc>
              <a:tabLst>
                <a:tab algn="l" pos="0"/>
              </a:tabLst>
            </a:pPr>
            <a:r>
              <a:rPr b="0" lang="en-US" sz="4800" spc="143" strike="noStrike">
                <a:solidFill>
                  <a:srgbClr val="000000"/>
                </a:solidFill>
                <a:latin typeface="Montserrat Ultra-Bold"/>
              </a:rPr>
              <a:t>Một số kiến thức cơ bản về lập trình và ngôn ngữ lập trình Python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" name="Group 4"/>
          <p:cNvGrpSpPr/>
          <p:nvPr/>
        </p:nvGrpSpPr>
        <p:grpSpPr>
          <a:xfrm>
            <a:off x="1028880" y="1751760"/>
            <a:ext cx="1187640" cy="1189440"/>
            <a:chOff x="1028880" y="1751760"/>
            <a:chExt cx="1187640" cy="1189440"/>
          </a:xfrm>
        </p:grpSpPr>
        <p:sp>
          <p:nvSpPr>
            <p:cNvPr id="89" name="Freeform 5"/>
            <p:cNvSpPr/>
            <p:nvPr/>
          </p:nvSpPr>
          <p:spPr>
            <a:xfrm rot="5400000">
              <a:off x="1027800" y="175248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AutoShape 6"/>
          <p:cNvSpPr/>
          <p:nvPr/>
        </p:nvSpPr>
        <p:spPr>
          <a:xfrm>
            <a:off x="1028520" y="8525520"/>
            <a:ext cx="16230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2"/>
          <p:cNvSpPr/>
          <p:nvPr/>
        </p:nvSpPr>
        <p:spPr>
          <a:xfrm flipH="1">
            <a:off x="1521000" y="4665960"/>
            <a:ext cx="6601320" cy="4008600"/>
          </a:xfrm>
          <a:custGeom>
            <a:avLst/>
            <a:gdLst>
              <a:gd name="textAreaLeft" fmla="*/ -360 w 6601320"/>
              <a:gd name="textAreaRight" fmla="*/ 6601320 w 6601320"/>
              <a:gd name="textAreaTop" fmla="*/ 0 h 4008600"/>
              <a:gd name="textAreaBottom" fmla="*/ 4008960 h 4008600"/>
            </a:gdLst>
            <a:ahLst/>
            <a:rect l="textAreaLeft" t="textAreaTop" r="textAreaRight" b="textAreaBottom"/>
            <a:pathLst>
              <a:path w="6601701" h="4009033">
                <a:moveTo>
                  <a:pt x="6601700" y="0"/>
                </a:moveTo>
                <a:lnTo>
                  <a:pt x="0" y="0"/>
                </a:lnTo>
                <a:lnTo>
                  <a:pt x="0" y="4009032"/>
                </a:lnTo>
                <a:lnTo>
                  <a:pt x="6601700" y="4009032"/>
                </a:lnTo>
                <a:lnTo>
                  <a:pt x="66017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AutoShape 3"/>
          <p:cNvSpPr/>
          <p:nvPr/>
        </p:nvSpPr>
        <p:spPr>
          <a:xfrm>
            <a:off x="9144000" y="1023840"/>
            <a:ext cx="360" cy="8229600"/>
          </a:xfrm>
          <a:prstGeom prst="line">
            <a:avLst/>
          </a:prstGeom>
          <a:ln cap="rnd"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roup 4"/>
          <p:cNvGrpSpPr/>
          <p:nvPr/>
        </p:nvGrpSpPr>
        <p:grpSpPr>
          <a:xfrm>
            <a:off x="9148680" y="8081280"/>
            <a:ext cx="1189440" cy="1187640"/>
            <a:chOff x="9148680" y="8081280"/>
            <a:chExt cx="1189440" cy="1187640"/>
          </a:xfrm>
        </p:grpSpPr>
        <p:sp>
          <p:nvSpPr>
            <p:cNvPr id="94" name="Freeform 5"/>
            <p:cNvSpPr/>
            <p:nvPr/>
          </p:nvSpPr>
          <p:spPr>
            <a:xfrm>
              <a:off x="9148680" y="808128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5" name="Freeform 6"/>
          <p:cNvSpPr/>
          <p:nvPr/>
        </p:nvSpPr>
        <p:spPr>
          <a:xfrm>
            <a:off x="10167840" y="2826000"/>
            <a:ext cx="5011560" cy="765360"/>
          </a:xfrm>
          <a:custGeom>
            <a:avLst/>
            <a:gdLst>
              <a:gd name="textAreaLeft" fmla="*/ 0 w 5011560"/>
              <a:gd name="textAreaRight" fmla="*/ 5011920 w 5011560"/>
              <a:gd name="textAreaTop" fmla="*/ 0 h 765360"/>
              <a:gd name="textAreaBottom" fmla="*/ 765720 h 765360"/>
            </a:gdLst>
            <a:ahLst/>
            <a:rect l="textAreaLeft" t="textAreaTop" r="textAreaRight" b="textAreaBottom"/>
            <a:pathLst>
              <a:path w="5011840" h="765698">
                <a:moveTo>
                  <a:pt x="0" y="0"/>
                </a:moveTo>
                <a:lnTo>
                  <a:pt x="5011839" y="0"/>
                </a:lnTo>
                <a:lnTo>
                  <a:pt x="5011839" y="765698"/>
                </a:lnTo>
                <a:lnTo>
                  <a:pt x="0" y="7656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Freeform 7"/>
          <p:cNvSpPr/>
          <p:nvPr/>
        </p:nvSpPr>
        <p:spPr>
          <a:xfrm>
            <a:off x="10167840" y="3801240"/>
            <a:ext cx="6177600" cy="774360"/>
          </a:xfrm>
          <a:custGeom>
            <a:avLst/>
            <a:gdLst>
              <a:gd name="textAreaLeft" fmla="*/ 0 w 6177600"/>
              <a:gd name="textAreaRight" fmla="*/ 6177960 w 6177600"/>
              <a:gd name="textAreaTop" fmla="*/ 0 h 774360"/>
              <a:gd name="textAreaBottom" fmla="*/ 774720 h 774360"/>
            </a:gdLst>
            <a:ahLst/>
            <a:rect l="textAreaLeft" t="textAreaTop" r="textAreaRight" b="textAreaBottom"/>
            <a:pathLst>
              <a:path w="6177975" h="774552">
                <a:moveTo>
                  <a:pt x="0" y="0"/>
                </a:moveTo>
                <a:lnTo>
                  <a:pt x="6177974" y="0"/>
                </a:lnTo>
                <a:lnTo>
                  <a:pt x="6177974" y="774552"/>
                </a:lnTo>
                <a:lnTo>
                  <a:pt x="0" y="7745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reeform 8"/>
          <p:cNvSpPr/>
          <p:nvPr/>
        </p:nvSpPr>
        <p:spPr>
          <a:xfrm>
            <a:off x="10167840" y="5387400"/>
            <a:ext cx="6177600" cy="849600"/>
          </a:xfrm>
          <a:custGeom>
            <a:avLst/>
            <a:gdLst>
              <a:gd name="textAreaLeft" fmla="*/ 0 w 6177600"/>
              <a:gd name="textAreaRight" fmla="*/ 6177960 w 6177600"/>
              <a:gd name="textAreaTop" fmla="*/ 0 h 849600"/>
              <a:gd name="textAreaBottom" fmla="*/ 849960 h 849600"/>
            </a:gdLst>
            <a:ahLst/>
            <a:rect l="textAreaLeft" t="textAreaTop" r="textAreaRight" b="textAreaBottom"/>
            <a:pathLst>
              <a:path w="6177975" h="849963">
                <a:moveTo>
                  <a:pt x="0" y="0"/>
                </a:moveTo>
                <a:lnTo>
                  <a:pt x="6177974" y="0"/>
                </a:lnTo>
                <a:lnTo>
                  <a:pt x="6177974" y="849963"/>
                </a:lnTo>
                <a:lnTo>
                  <a:pt x="0" y="8499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9"/>
          <p:cNvSpPr/>
          <p:nvPr/>
        </p:nvSpPr>
        <p:spPr>
          <a:xfrm>
            <a:off x="1521720" y="3148200"/>
            <a:ext cx="637956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9" strike="noStrike">
                <a:solidFill>
                  <a:srgbClr val="000000"/>
                </a:solidFill>
                <a:latin typeface="Roboto"/>
              </a:rPr>
              <a:t>Python cung cấp một số lệnh mặc định có thể sử dụng trực tiếp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0"/>
          <p:cNvSpPr/>
          <p:nvPr/>
        </p:nvSpPr>
        <p:spPr>
          <a:xfrm>
            <a:off x="1521720" y="1807200"/>
            <a:ext cx="72979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76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Montserrat Ultra-Bold"/>
              </a:rPr>
              <a:t>Các lệnh mặc định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11"/>
          <p:cNvSpPr/>
          <p:nvPr/>
        </p:nvSpPr>
        <p:spPr>
          <a:xfrm>
            <a:off x="10167840" y="1740600"/>
            <a:ext cx="50115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518"/>
              </a:lnSpc>
            </a:pPr>
            <a:r>
              <a:rPr b="0" lang="en-US" sz="2510" spc="9" strike="noStrike">
                <a:solidFill>
                  <a:srgbClr val="000000"/>
                </a:solidFill>
                <a:latin typeface="Roboto"/>
              </a:rPr>
              <a:t>Lệnh </a:t>
            </a:r>
            <a:r>
              <a:rPr b="0" lang="en-US" sz="2510" spc="9" strike="noStrike">
                <a:solidFill>
                  <a:srgbClr val="000000"/>
                </a:solidFill>
                <a:latin typeface="Roboto Bold"/>
              </a:rPr>
              <a:t>print() </a:t>
            </a:r>
            <a:r>
              <a:rPr b="0" lang="en-US" sz="2510" spc="9" strike="noStrike">
                <a:solidFill>
                  <a:srgbClr val="000000"/>
                </a:solidFill>
                <a:latin typeface="Roboto"/>
              </a:rPr>
              <a:t>dùng để in dữ liệu ra màn hình.</a:t>
            </a:r>
            <a:endParaRPr b="0" lang="en-US" sz="25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12"/>
          <p:cNvSpPr/>
          <p:nvPr/>
        </p:nvSpPr>
        <p:spPr>
          <a:xfrm>
            <a:off x="10167840" y="4728240"/>
            <a:ext cx="5261040" cy="4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518"/>
              </a:lnSpc>
            </a:pPr>
            <a:r>
              <a:rPr b="0" lang="en-US" sz="2510" spc="9" strike="noStrike">
                <a:solidFill>
                  <a:srgbClr val="ff3131"/>
                </a:solidFill>
                <a:latin typeface="Roboto Bold"/>
              </a:rPr>
              <a:t>Python phân biệt chữ hoa và thường</a:t>
            </a:r>
            <a:endParaRPr b="0" lang="en-US" sz="25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13"/>
          <p:cNvSpPr/>
          <p:nvPr/>
        </p:nvSpPr>
        <p:spPr>
          <a:xfrm>
            <a:off x="10167840" y="6389640"/>
            <a:ext cx="50115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518"/>
              </a:lnSpc>
            </a:pPr>
            <a:r>
              <a:rPr b="0" lang="en-US" sz="2510" spc="9" strike="noStrike">
                <a:solidFill>
                  <a:srgbClr val="000000"/>
                </a:solidFill>
                <a:latin typeface="Roboto"/>
              </a:rPr>
              <a:t>Ngoài ra còn các lệnh mặc định khác như input(), str(), int(),...</a:t>
            </a:r>
            <a:endParaRPr b="0" lang="en-US" sz="25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14"/>
          <p:cNvSpPr/>
          <p:nvPr/>
        </p:nvSpPr>
        <p:spPr>
          <a:xfrm>
            <a:off x="10167840" y="7413840"/>
            <a:ext cx="709092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518"/>
              </a:lnSpc>
            </a:pPr>
            <a:r>
              <a:rPr b="0" lang="en-US" sz="2510" spc="9" strike="noStrike">
                <a:solidFill>
                  <a:srgbClr val="000000"/>
                </a:solidFill>
                <a:latin typeface="Roboto"/>
              </a:rPr>
              <a:t>Tìm hiểu thêm tại https://www.w3schools.com/python/python_ref_functions.asp</a:t>
            </a:r>
            <a:endParaRPr b="0" lang="en-US" sz="25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"/>
          <p:cNvSpPr/>
          <p:nvPr/>
        </p:nvSpPr>
        <p:spPr>
          <a:xfrm flipH="1">
            <a:off x="1521000" y="4665960"/>
            <a:ext cx="6601320" cy="4008600"/>
          </a:xfrm>
          <a:custGeom>
            <a:avLst/>
            <a:gdLst>
              <a:gd name="textAreaLeft" fmla="*/ -360 w 6601320"/>
              <a:gd name="textAreaRight" fmla="*/ 6601320 w 6601320"/>
              <a:gd name="textAreaTop" fmla="*/ 0 h 4008600"/>
              <a:gd name="textAreaBottom" fmla="*/ 4008960 h 4008600"/>
            </a:gdLst>
            <a:ahLst/>
            <a:rect l="textAreaLeft" t="textAreaTop" r="textAreaRight" b="textAreaBottom"/>
            <a:pathLst>
              <a:path w="6601701" h="4009033">
                <a:moveTo>
                  <a:pt x="6601700" y="0"/>
                </a:moveTo>
                <a:lnTo>
                  <a:pt x="0" y="0"/>
                </a:lnTo>
                <a:lnTo>
                  <a:pt x="0" y="4009032"/>
                </a:lnTo>
                <a:lnTo>
                  <a:pt x="6601700" y="4009032"/>
                </a:lnTo>
                <a:lnTo>
                  <a:pt x="660170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AutoShape 3"/>
          <p:cNvSpPr/>
          <p:nvPr/>
        </p:nvSpPr>
        <p:spPr>
          <a:xfrm>
            <a:off x="9144000" y="1023840"/>
            <a:ext cx="360" cy="8229600"/>
          </a:xfrm>
          <a:prstGeom prst="line">
            <a:avLst/>
          </a:prstGeom>
          <a:ln cap="rnd"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" name="Group 4"/>
          <p:cNvGrpSpPr/>
          <p:nvPr/>
        </p:nvGrpSpPr>
        <p:grpSpPr>
          <a:xfrm>
            <a:off x="9148680" y="8081280"/>
            <a:ext cx="1189440" cy="1187640"/>
            <a:chOff x="9148680" y="8081280"/>
            <a:chExt cx="1189440" cy="1187640"/>
          </a:xfrm>
        </p:grpSpPr>
        <p:sp>
          <p:nvSpPr>
            <p:cNvPr id="107" name="Freeform 5"/>
            <p:cNvSpPr/>
            <p:nvPr/>
          </p:nvSpPr>
          <p:spPr>
            <a:xfrm>
              <a:off x="9148680" y="808128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8" name="Freeform 6"/>
          <p:cNvSpPr/>
          <p:nvPr/>
        </p:nvSpPr>
        <p:spPr>
          <a:xfrm>
            <a:off x="10112040" y="2159640"/>
            <a:ext cx="4599000" cy="1417320"/>
          </a:xfrm>
          <a:custGeom>
            <a:avLst/>
            <a:gdLst>
              <a:gd name="textAreaLeft" fmla="*/ 0 w 4599000"/>
              <a:gd name="textAreaRight" fmla="*/ 4599360 w 4599000"/>
              <a:gd name="textAreaTop" fmla="*/ 0 h 1417320"/>
              <a:gd name="textAreaBottom" fmla="*/ 1417680 h 1417320"/>
            </a:gdLst>
            <a:ahLst/>
            <a:rect l="textAreaLeft" t="textAreaTop" r="textAreaRight" b="textAreaBottom"/>
            <a:pathLst>
              <a:path w="4599521" h="1417661">
                <a:moveTo>
                  <a:pt x="0" y="0"/>
                </a:moveTo>
                <a:lnTo>
                  <a:pt x="4599522" y="0"/>
                </a:lnTo>
                <a:lnTo>
                  <a:pt x="4599522" y="1417661"/>
                </a:lnTo>
                <a:lnTo>
                  <a:pt x="0" y="14176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7"/>
          <p:cNvSpPr/>
          <p:nvPr/>
        </p:nvSpPr>
        <p:spPr>
          <a:xfrm>
            <a:off x="1521720" y="2966760"/>
            <a:ext cx="637956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9" strike="noStrike">
                <a:solidFill>
                  <a:srgbClr val="000000"/>
                </a:solidFill>
                <a:latin typeface="Roboto"/>
              </a:rPr>
              <a:t>Là tên được đặt cho các giá trị nhất định mà chúng ta muốn lưu trữ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8"/>
          <p:cNvSpPr/>
          <p:nvPr/>
        </p:nvSpPr>
        <p:spPr>
          <a:xfrm>
            <a:off x="1521720" y="1612080"/>
            <a:ext cx="729792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64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Montserrat Ultra-Bold"/>
              </a:rPr>
              <a:t>Biến nhớ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9"/>
          <p:cNvSpPr/>
          <p:nvPr/>
        </p:nvSpPr>
        <p:spPr>
          <a:xfrm>
            <a:off x="10112040" y="1295280"/>
            <a:ext cx="637956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12" strike="noStrike">
                <a:solidFill>
                  <a:srgbClr val="000000"/>
                </a:solidFill>
                <a:latin typeface="Roboto Bold"/>
              </a:rPr>
              <a:t>&lt;tên biến&gt; = &lt;giá trị&gt;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Box 10"/>
          <p:cNvSpPr/>
          <p:nvPr/>
        </p:nvSpPr>
        <p:spPr>
          <a:xfrm>
            <a:off x="10112040" y="4109040"/>
            <a:ext cx="637956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12" strike="noStrike">
                <a:solidFill>
                  <a:srgbClr val="000000"/>
                </a:solidFill>
                <a:latin typeface="Roboto Bold"/>
              </a:rPr>
              <a:t>Cách đặt tên biến: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11"/>
          <p:cNvSpPr/>
          <p:nvPr/>
        </p:nvSpPr>
        <p:spPr>
          <a:xfrm>
            <a:off x="10112040" y="4910760"/>
            <a:ext cx="55825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04440" indent="-302400" defTabSz="914400">
              <a:lnSpc>
                <a:spcPts val="392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Đặt tên biến có ý nghĩa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Box 12"/>
          <p:cNvSpPr/>
          <p:nvPr/>
        </p:nvSpPr>
        <p:spPr>
          <a:xfrm>
            <a:off x="10112040" y="5598360"/>
            <a:ext cx="637956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04440" indent="-302400" defTabSz="914400">
              <a:lnSpc>
                <a:spcPts val="392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Gồm các chữ cái tiếng anh (A-z), chữ số (0-9) và dấu gạch dưới (_)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13"/>
          <p:cNvSpPr/>
          <p:nvPr/>
        </p:nvSpPr>
        <p:spPr>
          <a:xfrm>
            <a:off x="10112040" y="6728040"/>
            <a:ext cx="63795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04440" indent="-302400" defTabSz="914400">
              <a:lnSpc>
                <a:spcPts val="392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Không được bắt đầu với số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10112040" y="7365240"/>
            <a:ext cx="637956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04440" indent="-302400" defTabSz="914400">
              <a:lnSpc>
                <a:spcPts val="392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Các tên biến phân biệt chữ hoa và thường.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15"/>
          <p:cNvSpPr/>
          <p:nvPr/>
        </p:nvSpPr>
        <p:spPr>
          <a:xfrm>
            <a:off x="10710000" y="8386920"/>
            <a:ext cx="6379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920"/>
              </a:lnSpc>
            </a:pPr>
            <a:r>
              <a:rPr b="0" lang="en-US" sz="2800" spc="12" strike="noStrike">
                <a:solidFill>
                  <a:srgbClr val="000000"/>
                </a:solidFill>
                <a:latin typeface="Roboto Bold"/>
              </a:rPr>
              <a:t>VD: </a:t>
            </a: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age, Age, AGE là 3 biến khác nhau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utoShape 2"/>
          <p:cNvSpPr/>
          <p:nvPr/>
        </p:nvSpPr>
        <p:spPr>
          <a:xfrm>
            <a:off x="9143640" y="-244080"/>
            <a:ext cx="360" cy="10765440"/>
          </a:xfrm>
          <a:prstGeom prst="line">
            <a:avLst/>
          </a:prstGeom>
          <a:ln cap="rnd"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" name="Group 3"/>
          <p:cNvGrpSpPr/>
          <p:nvPr/>
        </p:nvGrpSpPr>
        <p:grpSpPr>
          <a:xfrm>
            <a:off x="360" y="0"/>
            <a:ext cx="1187640" cy="1189440"/>
            <a:chOff x="360" y="0"/>
            <a:chExt cx="1187640" cy="1189440"/>
          </a:xfrm>
        </p:grpSpPr>
        <p:sp>
          <p:nvSpPr>
            <p:cNvPr id="120" name="Freeform 4"/>
            <p:cNvSpPr/>
            <p:nvPr/>
          </p:nvSpPr>
          <p:spPr>
            <a:xfrm rot="5400000">
              <a:off x="-360" y="720"/>
              <a:ext cx="1189440" cy="1187640"/>
            </a:xfrm>
            <a:custGeom>
              <a:avLst/>
              <a:gdLst>
                <a:gd name="textAreaLeft" fmla="*/ 0 w 1189440"/>
                <a:gd name="textAreaRight" fmla="*/ 1189800 w 1189440"/>
                <a:gd name="textAreaTop" fmla="*/ 0 h 1187640"/>
                <a:gd name="textAreaBottom" fmla="*/ 1188000 h 118764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1" name="Freeform 5"/>
          <p:cNvSpPr/>
          <p:nvPr/>
        </p:nvSpPr>
        <p:spPr>
          <a:xfrm>
            <a:off x="1036800" y="5054040"/>
            <a:ext cx="7473600" cy="4203720"/>
          </a:xfrm>
          <a:custGeom>
            <a:avLst/>
            <a:gdLst>
              <a:gd name="textAreaLeft" fmla="*/ 0 w 7473600"/>
              <a:gd name="textAreaRight" fmla="*/ 7473960 w 7473600"/>
              <a:gd name="textAreaTop" fmla="*/ 0 h 4203720"/>
              <a:gd name="textAreaBottom" fmla="*/ 4204080 h 4203720"/>
            </a:gdLst>
            <a:ahLst/>
            <a:rect l="textAreaLeft" t="textAreaTop" r="textAreaRight" b="textAreaBottom"/>
            <a:pathLst>
              <a:path w="7473928" h="4204085">
                <a:moveTo>
                  <a:pt x="0" y="0"/>
                </a:moveTo>
                <a:lnTo>
                  <a:pt x="7473929" y="0"/>
                </a:lnTo>
                <a:lnTo>
                  <a:pt x="7473929" y="4204085"/>
                </a:lnTo>
                <a:lnTo>
                  <a:pt x="0" y="42040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Box 6"/>
          <p:cNvSpPr/>
          <p:nvPr/>
        </p:nvSpPr>
        <p:spPr>
          <a:xfrm>
            <a:off x="1028880" y="3445920"/>
            <a:ext cx="637956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9" strike="noStrike">
                <a:solidFill>
                  <a:srgbClr val="000000"/>
                </a:solidFill>
                <a:latin typeface="Roboto"/>
              </a:rPr>
              <a:t>Một số kiểu dữ liệu cơ bản như: int, float, str, bool,...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7"/>
          <p:cNvSpPr/>
          <p:nvPr/>
        </p:nvSpPr>
        <p:spPr>
          <a:xfrm>
            <a:off x="1028880" y="1069200"/>
            <a:ext cx="637956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64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Montserrat Ultra-Bold"/>
              </a:rPr>
              <a:t>Kiểu dữ liệu cơ bản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8"/>
          <p:cNvSpPr/>
          <p:nvPr/>
        </p:nvSpPr>
        <p:spPr>
          <a:xfrm>
            <a:off x="9781200" y="2508120"/>
            <a:ext cx="55825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04440" indent="-302400" defTabSz="914400">
              <a:lnSpc>
                <a:spcPts val="392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12" strike="noStrike">
                <a:solidFill>
                  <a:srgbClr val="000000"/>
                </a:solidFill>
                <a:latin typeface="Roboto Bold"/>
              </a:rPr>
              <a:t>int: </a:t>
            </a: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kiểu số nguyên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920"/>
              </a:lnSpc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       </a:t>
            </a:r>
            <a:r>
              <a:rPr b="0" lang="en-US" sz="2800" spc="12" strike="noStrike">
                <a:solidFill>
                  <a:srgbClr val="000000"/>
                </a:solidFill>
                <a:latin typeface="Roboto Bold"/>
              </a:rPr>
              <a:t>VD: </a:t>
            </a: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1, 2, 3, ...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9"/>
          <p:cNvSpPr/>
          <p:nvPr/>
        </p:nvSpPr>
        <p:spPr>
          <a:xfrm>
            <a:off x="9781200" y="3744360"/>
            <a:ext cx="55825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04440" indent="-302400" defTabSz="914400">
              <a:lnSpc>
                <a:spcPts val="392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12" strike="noStrike">
                <a:solidFill>
                  <a:srgbClr val="000000"/>
                </a:solidFill>
                <a:latin typeface="Roboto Bold"/>
              </a:rPr>
              <a:t>float: </a:t>
            </a: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kiểu số thực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920"/>
              </a:lnSpc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       </a:t>
            </a:r>
            <a:r>
              <a:rPr b="0" lang="en-US" sz="2800" spc="12" strike="noStrike">
                <a:solidFill>
                  <a:srgbClr val="000000"/>
                </a:solidFill>
                <a:latin typeface="Roboto Bold"/>
              </a:rPr>
              <a:t>VD: </a:t>
            </a: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0.1, 0.25, 12.3, ...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Box 10"/>
          <p:cNvSpPr/>
          <p:nvPr/>
        </p:nvSpPr>
        <p:spPr>
          <a:xfrm>
            <a:off x="9781200" y="4978080"/>
            <a:ext cx="7695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04440" indent="-302400" defTabSz="914400">
              <a:lnSpc>
                <a:spcPts val="392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12" strike="noStrike">
                <a:solidFill>
                  <a:srgbClr val="000000"/>
                </a:solidFill>
                <a:latin typeface="Roboto Bold"/>
              </a:rPr>
              <a:t>str: </a:t>
            </a: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kiểu xâu kí tự, được biểu diễn trong dấu nháy đơn hoặc nhát kép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920"/>
              </a:lnSpc>
            </a:pP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       </a:t>
            </a:r>
            <a:r>
              <a:rPr b="0" lang="en-US" sz="2800" spc="12" strike="noStrike">
                <a:solidFill>
                  <a:srgbClr val="000000"/>
                </a:solidFill>
                <a:latin typeface="Roboto Bold"/>
              </a:rPr>
              <a:t>VD: </a:t>
            </a: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“Hello World”, ‘Hello’,...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11"/>
          <p:cNvSpPr/>
          <p:nvPr/>
        </p:nvSpPr>
        <p:spPr>
          <a:xfrm>
            <a:off x="9781200" y="6707160"/>
            <a:ext cx="78055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04440" indent="-302400" defTabSz="914400">
              <a:lnSpc>
                <a:spcPts val="392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12" strike="noStrike">
                <a:solidFill>
                  <a:srgbClr val="000000"/>
                </a:solidFill>
                <a:latin typeface="Roboto Bold"/>
              </a:rPr>
              <a:t>bool: </a:t>
            </a:r>
            <a:r>
              <a:rPr b="0" lang="en-US" sz="2800" spc="12" strike="noStrike">
                <a:solidFill>
                  <a:srgbClr val="000000"/>
                </a:solidFill>
                <a:latin typeface="Roboto"/>
              </a:rPr>
              <a:t>kiểu logic, chỉ có 2 giá trị True hoặc False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LibreOffice/7.6.4.1$Linux_X86_64 LibreOffice_project/60$Build-1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DAF3GlLdBzk</dc:identifier>
  <dc:language>en-US</dc:language>
  <cp:lastModifiedBy/>
  <dcterms:modified xsi:type="dcterms:W3CDTF">2024-01-22T18:06:06Z</dcterms:modified>
  <cp:revision>2</cp:revision>
  <dc:subject/>
  <dc:title>Blue Modern Minimalist Startup Digital Brainstorm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