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6" r:id="rId9"/>
    <p:sldId id="267" r:id="rId10"/>
    <p:sldId id="270" r:id="rId11"/>
    <p:sldId id="271" r:id="rId12"/>
    <p:sldId id="26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27" autoAdjust="0"/>
  </p:normalViewPr>
  <p:slideViewPr>
    <p:cSldViewPr showGuides="1">
      <p:cViewPr>
        <p:scale>
          <a:sx n="66" d="100"/>
          <a:sy n="66" d="100"/>
        </p:scale>
        <p:origin x="950" y="2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10/4/2024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10/4/2024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10/4/2024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10/4/2024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10/4/2024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9Slide.vn - 2019">
            <a:extLst>
              <a:ext uri="{FF2B5EF4-FFF2-40B4-BE49-F238E27FC236}">
                <a16:creationId xmlns:a16="http://schemas.microsoft.com/office/drawing/2014/main" id="{613235B7-02B1-4EF3-8D67-E5A6AC33E8DC}"/>
              </a:ext>
            </a:extLst>
          </p:cNvPr>
          <p:cNvSpPr txBox="1"/>
          <p:nvPr userDrawn="1"/>
        </p:nvSpPr>
        <p:spPr>
          <a:xfrm>
            <a:off x="0" y="-2642632"/>
            <a:ext cx="12192000" cy="369332"/>
          </a:xfrm>
          <a:prstGeom prst="rect">
            <a:avLst/>
          </a:prstGeom>
          <a:noFill/>
        </p:spPr>
        <p:txBody>
          <a:bodyPr vert="horz" wrap="none" lIns="0" tIns="0" rIns="0" bIns="0" rtlCol="0">
            <a:spAutoFit/>
          </a:bodyPr>
          <a:lstStyle/>
          <a:p>
            <a:pPr algn="ctr"/>
            <a:r>
              <a:rPr lang="en-US" sz="2400">
                <a:solidFill>
                  <a:srgbClr val="CFCFCF"/>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10/4/2024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7"/>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9Slide.vn">
            <a:extLst>
              <a:ext uri="{FF2B5EF4-FFF2-40B4-BE49-F238E27FC236}">
                <a16:creationId xmlns:a16="http://schemas.microsoft.com/office/drawing/2014/main" id="{0F30810D-0BA7-48B5-9100-E09C5C296021}"/>
              </a:ext>
            </a:extLst>
          </p:cNvPr>
          <p:cNvSpPr>
            <a:spLocks noSelect="1"/>
          </p:cNvSpPr>
          <p:nvPr userDrawn="1">
            <p:custDataLst>
              <p:tags r:id="rId8"/>
            </p:custDataLst>
          </p:nvPr>
        </p:nvSpPr>
        <p:spPr>
          <a:xfrm>
            <a:off x="6091428" y="-8915400"/>
            <a:ext cx="9144" cy="9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9Slide.vn">
            <a:extLst>
              <a:ext uri="{FF2B5EF4-FFF2-40B4-BE49-F238E27FC236}">
                <a16:creationId xmlns:a16="http://schemas.microsoft.com/office/drawing/2014/main" id="{5703AF2A-1D5F-4BD2-8904-9B6C863CB9B3}"/>
              </a:ext>
            </a:extLst>
          </p:cNvPr>
          <p:cNvSpPr>
            <a:spLocks noSelect="1"/>
          </p:cNvSpPr>
          <p:nvPr userDrawn="1">
            <p:custDataLst>
              <p:tags r:id="rId9"/>
            </p:custDataLst>
          </p:nvPr>
        </p:nvSpPr>
        <p:spPr>
          <a:xfrm>
            <a:off x="6091428" y="15764256"/>
            <a:ext cx="9144" cy="9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821E04-DB26-444E-8154-A1BE07997513}"/>
              </a:ext>
            </a:extLst>
          </p:cNvPr>
          <p:cNvSpPr/>
          <p:nvPr/>
        </p:nvSpPr>
        <p:spPr>
          <a:xfrm>
            <a:off x="0" y="2209800"/>
            <a:ext cx="12192000" cy="2057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8DD256-5A10-4814-ADAF-BC9EA6B42717}"/>
              </a:ext>
            </a:extLst>
          </p:cNvPr>
          <p:cNvSpPr txBox="1"/>
          <p:nvPr/>
        </p:nvSpPr>
        <p:spPr>
          <a:xfrm>
            <a:off x="1850094" y="2624165"/>
            <a:ext cx="8491812" cy="1228670"/>
          </a:xfrm>
          <a:prstGeom prst="rect">
            <a:avLst/>
          </a:prstGeom>
          <a:noFill/>
        </p:spPr>
        <p:txBody>
          <a:bodyPr wrap="none" lIns="0" tIns="0" rIns="0" bIns="0" rtlCol="0">
            <a:spAutoFit/>
          </a:bodyPr>
          <a:lstStyle/>
          <a:p>
            <a:pPr algn="ctr">
              <a:lnSpc>
                <a:spcPct val="130000"/>
              </a:lnSpc>
            </a:pPr>
            <a:r>
              <a:rPr lang="en-US" sz="3200" b="1">
                <a:solidFill>
                  <a:schemeClr val="bg1"/>
                </a:solidFill>
                <a:latin typeface="Calibri" panose="020F0502020204030204" pitchFamily="34" charset="0"/>
                <a:ea typeface="Calibri" panose="020F0502020204030204" pitchFamily="34" charset="0"/>
                <a:cs typeface="Calibri" panose="020F0502020204030204" pitchFamily="34" charset="0"/>
              </a:rPr>
              <a:t>Áp dụng học máy phân tích các yếu tố ảnh hưởng </a:t>
            </a:r>
            <a:br>
              <a:rPr lang="en-US" sz="3200" b="1">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200" b="1">
                <a:solidFill>
                  <a:schemeClr val="bg1"/>
                </a:solidFill>
                <a:latin typeface="Calibri" panose="020F0502020204030204" pitchFamily="34" charset="0"/>
                <a:ea typeface="Calibri" panose="020F0502020204030204" pitchFamily="34" charset="0"/>
                <a:cs typeface="Calibri" panose="020F0502020204030204" pitchFamily="34" charset="0"/>
              </a:rPr>
              <a:t>tới nồng độ Tacrolimus trên bệnh nhân ghép gan</a:t>
            </a:r>
          </a:p>
        </p:txBody>
      </p:sp>
      <p:sp>
        <p:nvSpPr>
          <p:cNvPr id="4" name="TextBox 3">
            <a:extLst>
              <a:ext uri="{FF2B5EF4-FFF2-40B4-BE49-F238E27FC236}">
                <a16:creationId xmlns:a16="http://schemas.microsoft.com/office/drawing/2014/main" id="{82884554-77CB-4C76-B5DF-4D79D24C624B}"/>
              </a:ext>
            </a:extLst>
          </p:cNvPr>
          <p:cNvSpPr txBox="1"/>
          <p:nvPr/>
        </p:nvSpPr>
        <p:spPr>
          <a:xfrm>
            <a:off x="8915400" y="4454723"/>
            <a:ext cx="1838645" cy="307777"/>
          </a:xfrm>
          <a:prstGeom prst="rect">
            <a:avLst/>
          </a:prstGeom>
          <a:noFill/>
        </p:spPr>
        <p:txBody>
          <a:bodyPr wrap="none" lIns="0" tIns="0" rIns="0" bIns="0" rtlCol="0">
            <a:spAutoFit/>
          </a:bodyPr>
          <a:lstStyle/>
          <a:p>
            <a:pPr algn="l"/>
            <a:r>
              <a:rPr lang="en-US" sz="2000" i="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Ngày 05/10/2024</a:t>
            </a:r>
          </a:p>
        </p:txBody>
      </p:sp>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5</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4284827"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Đánh giá mô hình cuối</a:t>
            </a:r>
          </a:p>
        </p:txBody>
      </p:sp>
      <p:sp>
        <p:nvSpPr>
          <p:cNvPr id="11" name="TextBox 10">
            <a:extLst>
              <a:ext uri="{FF2B5EF4-FFF2-40B4-BE49-F238E27FC236}">
                <a16:creationId xmlns:a16="http://schemas.microsoft.com/office/drawing/2014/main" id="{0B4AD5CC-F36F-43A3-9F97-685EB5B7E869}"/>
              </a:ext>
            </a:extLst>
          </p:cNvPr>
          <p:cNvSpPr txBox="1"/>
          <p:nvPr/>
        </p:nvSpPr>
        <p:spPr>
          <a:xfrm>
            <a:off x="993056" y="1470927"/>
            <a:ext cx="8755038" cy="646331"/>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cs typeface="Calibri" panose="020F0502020204030204" pitchFamily="34" charset="0"/>
              </a:rPr>
              <a:t>Để đánh giá độ chính xác của mô hình dự đoán, bộ dữ liệu kiểm định được sử dụng. Các chỉ tiêu được áp dụng đánh giá bao gồm RMSE, MAPE, MPE và Goodness of Fit Plot</a:t>
            </a:r>
            <a:endParaRPr lang="vi-VN">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929A5DC-8895-47FC-96A5-9E03A96B311A}"/>
              </a:ext>
            </a:extLst>
          </p:cNvPr>
          <p:cNvPicPr/>
          <p:nvPr/>
        </p:nvPicPr>
        <p:blipFill>
          <a:blip r:embed="rId2"/>
          <a:stretch>
            <a:fillRect/>
          </a:stretch>
        </p:blipFill>
        <p:spPr>
          <a:xfrm>
            <a:off x="993056" y="2514600"/>
            <a:ext cx="2879725" cy="732155"/>
          </a:xfrm>
          <a:prstGeom prst="rect">
            <a:avLst/>
          </a:prstGeom>
        </p:spPr>
      </p:pic>
      <p:pic>
        <p:nvPicPr>
          <p:cNvPr id="10" name="Picture 9">
            <a:extLst>
              <a:ext uri="{FF2B5EF4-FFF2-40B4-BE49-F238E27FC236}">
                <a16:creationId xmlns:a16="http://schemas.microsoft.com/office/drawing/2014/main" id="{210A8632-709B-4171-A758-81B53C02FD96}"/>
              </a:ext>
            </a:extLst>
          </p:cNvPr>
          <p:cNvPicPr/>
          <p:nvPr/>
        </p:nvPicPr>
        <p:blipFill>
          <a:blip r:embed="rId3"/>
          <a:stretch>
            <a:fillRect/>
          </a:stretch>
        </p:blipFill>
        <p:spPr>
          <a:xfrm>
            <a:off x="993056" y="3886200"/>
            <a:ext cx="2879725" cy="650875"/>
          </a:xfrm>
          <a:prstGeom prst="rect">
            <a:avLst/>
          </a:prstGeom>
        </p:spPr>
      </p:pic>
      <p:pic>
        <p:nvPicPr>
          <p:cNvPr id="12" name="Picture 11">
            <a:extLst>
              <a:ext uri="{FF2B5EF4-FFF2-40B4-BE49-F238E27FC236}">
                <a16:creationId xmlns:a16="http://schemas.microsoft.com/office/drawing/2014/main" id="{D6E6B108-26C2-466F-B3C9-1C993139F775}"/>
              </a:ext>
            </a:extLst>
          </p:cNvPr>
          <p:cNvPicPr/>
          <p:nvPr/>
        </p:nvPicPr>
        <p:blipFill>
          <a:blip r:embed="rId4"/>
          <a:stretch>
            <a:fillRect/>
          </a:stretch>
        </p:blipFill>
        <p:spPr>
          <a:xfrm>
            <a:off x="990781" y="5182207"/>
            <a:ext cx="2519680" cy="755015"/>
          </a:xfrm>
          <a:prstGeom prst="rect">
            <a:avLst/>
          </a:prstGeom>
        </p:spPr>
      </p:pic>
      <p:pic>
        <p:nvPicPr>
          <p:cNvPr id="13" name="Picture 12" descr="A picture containing diagram, line&#10;&#10;Description automatically generated">
            <a:extLst>
              <a:ext uri="{FF2B5EF4-FFF2-40B4-BE49-F238E27FC236}">
                <a16:creationId xmlns:a16="http://schemas.microsoft.com/office/drawing/2014/main" id="{DA14AA3F-AC7E-41A0-986B-919CCC8344D4}"/>
              </a:ext>
            </a:extLst>
          </p:cNvPr>
          <p:cNvPicPr/>
          <p:nvPr/>
        </p:nvPicPr>
        <p:blipFill rotWithShape="1">
          <a:blip r:embed="rId5" cstate="print">
            <a:extLst>
              <a:ext uri="{28A0092B-C50C-407E-A947-70E740481C1C}">
                <a14:useLocalDpi xmlns:a14="http://schemas.microsoft.com/office/drawing/2010/main" val="0"/>
              </a:ext>
            </a:extLst>
          </a:blip>
          <a:srcRect t="1963" b="59508"/>
          <a:stretch/>
        </p:blipFill>
        <p:spPr bwMode="auto">
          <a:xfrm>
            <a:off x="4495800" y="2514600"/>
            <a:ext cx="6703144" cy="3652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0513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6</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7281352"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Phân tích mức độ ảnh hưởng các biến</a:t>
            </a:r>
          </a:p>
        </p:txBody>
      </p:sp>
      <p:sp>
        <p:nvSpPr>
          <p:cNvPr id="11" name="TextBox 10">
            <a:extLst>
              <a:ext uri="{FF2B5EF4-FFF2-40B4-BE49-F238E27FC236}">
                <a16:creationId xmlns:a16="http://schemas.microsoft.com/office/drawing/2014/main" id="{0B4AD5CC-F36F-43A3-9F97-685EB5B7E869}"/>
              </a:ext>
            </a:extLst>
          </p:cNvPr>
          <p:cNvSpPr txBox="1"/>
          <p:nvPr/>
        </p:nvSpPr>
        <p:spPr>
          <a:xfrm>
            <a:off x="993056" y="1143000"/>
            <a:ext cx="8755038" cy="369332"/>
          </a:xfrm>
          <a:prstGeom prst="rect">
            <a:avLst/>
          </a:prstGeom>
          <a:noFill/>
        </p:spPr>
        <p:txBody>
          <a:bodyPr wrap="square">
            <a:spAutoFit/>
          </a:bodyPr>
          <a:lstStyle/>
          <a:p>
            <a:r>
              <a:rPr lang="en-US">
                <a:latin typeface="Calibri" panose="020F0502020204030204" pitchFamily="34" charset="0"/>
                <a:ea typeface="Calibri" panose="020F0502020204030204" pitchFamily="34" charset="0"/>
                <a:cs typeface="Calibri" panose="020F0502020204030204" pitchFamily="34" charset="0"/>
              </a:rPr>
              <a:t>Xác định thông qua SHAP analysis</a:t>
            </a:r>
            <a:endParaRPr lang="vi-VN">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13C2149-F616-46EE-9078-C0C7F8EB4847}"/>
              </a:ext>
            </a:extLst>
          </p:cNvPr>
          <p:cNvSpPr txBox="1"/>
          <p:nvPr/>
        </p:nvSpPr>
        <p:spPr>
          <a:xfrm>
            <a:off x="838200" y="1741297"/>
            <a:ext cx="4567269" cy="646331"/>
          </a:xfrm>
          <a:prstGeom prst="rect">
            <a:avLst/>
          </a:prstGeom>
          <a:noFill/>
        </p:spPr>
        <p:txBody>
          <a:bodyPr wrap="square">
            <a:spAutoFit/>
          </a:bodyPr>
          <a:lstStyle/>
          <a:p>
            <a:r>
              <a:rPr lang="en-US">
                <a:latin typeface="Calibri" panose="020F0502020204030204" pitchFamily="34" charset="0"/>
                <a:ea typeface="Calibri" panose="020F0502020204030204" pitchFamily="34" charset="0"/>
                <a:cs typeface="Calibri" panose="020F0502020204030204" pitchFamily="34" charset="0"/>
              </a:rPr>
              <a:t>Xếp hạng mức độ ảnh hưởng của từng yếu tố thông qua Giá trị SHAP trung bình tuyệt đối</a:t>
            </a:r>
            <a:endParaRPr lang="vi-VN">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6F040D80-6EC1-4F6B-AADF-66390F80A902}"/>
              </a:ext>
            </a:extLst>
          </p:cNvPr>
          <p:cNvPicPr/>
          <p:nvPr/>
        </p:nvPicPr>
        <p:blipFill>
          <a:blip r:embed="rId2"/>
          <a:stretch>
            <a:fillRect/>
          </a:stretch>
        </p:blipFill>
        <p:spPr>
          <a:xfrm>
            <a:off x="860946" y="2411457"/>
            <a:ext cx="4163523" cy="4370343"/>
          </a:xfrm>
          <a:prstGeom prst="rect">
            <a:avLst/>
          </a:prstGeom>
        </p:spPr>
      </p:pic>
      <p:sp>
        <p:nvSpPr>
          <p:cNvPr id="16" name="TextBox 15">
            <a:extLst>
              <a:ext uri="{FF2B5EF4-FFF2-40B4-BE49-F238E27FC236}">
                <a16:creationId xmlns:a16="http://schemas.microsoft.com/office/drawing/2014/main" id="{B5747058-4B1D-4FAB-86E3-191FB83F9563}"/>
              </a:ext>
            </a:extLst>
          </p:cNvPr>
          <p:cNvSpPr txBox="1"/>
          <p:nvPr/>
        </p:nvSpPr>
        <p:spPr>
          <a:xfrm>
            <a:off x="6827476" y="1801504"/>
            <a:ext cx="4567268" cy="646331"/>
          </a:xfrm>
          <a:prstGeom prst="rect">
            <a:avLst/>
          </a:prstGeom>
          <a:noFill/>
        </p:spPr>
        <p:txBody>
          <a:bodyPr wrap="square">
            <a:spAutoFit/>
          </a:bodyPr>
          <a:lstStyle/>
          <a:p>
            <a:r>
              <a:rPr lang="vi-VN">
                <a:latin typeface="Calibri" panose="020F0502020204030204" pitchFamily="34" charset="0"/>
                <a:ea typeface="Calibri" panose="020F0502020204030204" pitchFamily="34" charset="0"/>
                <a:cs typeface="Calibri" panose="020F0502020204030204" pitchFamily="34" charset="0"/>
              </a:rPr>
              <a:t>Xu hướng ảnh hưởng của các yếu tố với biến đầu ra thông qua biểu đồ SHAP beeswarm</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B7D496E1-C73A-432F-A238-907304B74A0A}"/>
              </a:ext>
            </a:extLst>
          </p:cNvPr>
          <p:cNvPicPr/>
          <p:nvPr/>
        </p:nvPicPr>
        <p:blipFill rotWithShape="1">
          <a:blip r:embed="rId3">
            <a:extLst>
              <a:ext uri="{28A0092B-C50C-407E-A947-70E740481C1C}">
                <a14:useLocalDpi xmlns:a14="http://schemas.microsoft.com/office/drawing/2010/main" val="0"/>
              </a:ext>
            </a:extLst>
          </a:blip>
          <a:srcRect r="45243" b="40013"/>
          <a:stretch/>
        </p:blipFill>
        <p:spPr bwMode="auto">
          <a:xfrm>
            <a:off x="6827476" y="2854527"/>
            <a:ext cx="4114800" cy="38999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9572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DBD7CE-6FAD-4786-81E6-ECD29E62D211}"/>
              </a:ext>
            </a:extLst>
          </p:cNvPr>
          <p:cNvPicPr/>
          <p:nvPr/>
        </p:nvPicPr>
        <p:blipFill>
          <a:blip r:embed="rId2"/>
          <a:stretch>
            <a:fillRect/>
          </a:stretch>
        </p:blipFill>
        <p:spPr>
          <a:xfrm>
            <a:off x="228600" y="837784"/>
            <a:ext cx="5998081" cy="3163253"/>
          </a:xfrm>
          <a:prstGeom prst="rect">
            <a:avLst/>
          </a:prstGeom>
        </p:spPr>
      </p:pic>
      <p:sp>
        <p:nvSpPr>
          <p:cNvPr id="9" name="TextBox 8">
            <a:extLst>
              <a:ext uri="{FF2B5EF4-FFF2-40B4-BE49-F238E27FC236}">
                <a16:creationId xmlns:a16="http://schemas.microsoft.com/office/drawing/2014/main" id="{947B977D-8FB3-427C-A0FD-1F2CC956E7B6}"/>
              </a:ext>
            </a:extLst>
          </p:cNvPr>
          <p:cNvSpPr txBox="1"/>
          <p:nvPr/>
        </p:nvSpPr>
        <p:spPr>
          <a:xfrm>
            <a:off x="381000" y="191453"/>
            <a:ext cx="4953000" cy="646331"/>
          </a:xfrm>
          <a:prstGeom prst="rect">
            <a:avLst/>
          </a:prstGeom>
          <a:noFill/>
        </p:spPr>
        <p:txBody>
          <a:bodyPr wrap="square">
            <a:spAutoFit/>
          </a:bodyPr>
          <a:lstStyle/>
          <a:p>
            <a:r>
              <a:rPr lang="vi-VN">
                <a:latin typeface="Calibri" panose="020F0502020204030204" pitchFamily="34" charset="0"/>
                <a:ea typeface="Calibri" panose="020F0502020204030204" pitchFamily="34" charset="0"/>
                <a:cs typeface="Calibri" panose="020F0502020204030204" pitchFamily="34" charset="0"/>
              </a:rPr>
              <a:t>Xu hướng ảnh hưởng</a:t>
            </a:r>
            <a:r>
              <a:rPr lang="en-US">
                <a:latin typeface="Calibri" panose="020F0502020204030204" pitchFamily="34" charset="0"/>
                <a:ea typeface="Calibri" panose="020F0502020204030204" pitchFamily="34" charset="0"/>
                <a:cs typeface="Calibri" panose="020F0502020204030204" pitchFamily="34" charset="0"/>
              </a:rPr>
              <a:t> của</a:t>
            </a:r>
            <a:r>
              <a:rPr lang="vi-VN">
                <a:latin typeface="Calibri" panose="020F0502020204030204" pitchFamily="34" charset="0"/>
                <a:ea typeface="Calibri" panose="020F0502020204030204" pitchFamily="34" charset="0"/>
                <a:cs typeface="Calibri" panose="020F0502020204030204" pitchFamily="34" charset="0"/>
              </a:rPr>
              <a:t> </a:t>
            </a:r>
            <a:r>
              <a:rPr lang="en-US" sz="1800">
                <a:effectLst/>
                <a:latin typeface="Calibri" panose="020F0502020204030204" pitchFamily="34" charset="0"/>
                <a:ea typeface="Calibri" panose="020F0502020204030204" pitchFamily="34" charset="0"/>
                <a:cs typeface="Calibri" panose="020F0502020204030204" pitchFamily="34" charset="0"/>
              </a:rPr>
              <a:t>từng yếu tố lên biến đầu ra lên biểu đồ SHAP độc lập</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descr="Details are in the caption following the image">
            <a:extLst>
              <a:ext uri="{FF2B5EF4-FFF2-40B4-BE49-F238E27FC236}">
                <a16:creationId xmlns:a16="http://schemas.microsoft.com/office/drawing/2014/main" id="{D6A2107E-1530-4CEC-A260-BE66AF291928}"/>
              </a:ext>
            </a:extLst>
          </p:cNvPr>
          <p:cNvPicPr/>
          <p:nvPr/>
        </p:nvPicPr>
        <p:blipFill rotWithShape="1">
          <a:blip r:embed="rId3">
            <a:extLst>
              <a:ext uri="{28A0092B-C50C-407E-A947-70E740481C1C}">
                <a14:useLocalDpi xmlns:a14="http://schemas.microsoft.com/office/drawing/2010/main" val="0"/>
              </a:ext>
            </a:extLst>
          </a:blip>
          <a:srcRect b="52600"/>
          <a:stretch/>
        </p:blipFill>
        <p:spPr bwMode="auto">
          <a:xfrm>
            <a:off x="6572116" y="1143000"/>
            <a:ext cx="5419717" cy="3301365"/>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A6146C8-691D-4B51-9DF8-6B832B01CBA8}"/>
              </a:ext>
            </a:extLst>
          </p:cNvPr>
          <p:cNvSpPr txBox="1"/>
          <p:nvPr/>
        </p:nvSpPr>
        <p:spPr>
          <a:xfrm>
            <a:off x="1391385" y="4552890"/>
            <a:ext cx="8297838" cy="1631216"/>
          </a:xfrm>
          <a:prstGeom prst="rect">
            <a:avLst/>
          </a:prstGeom>
          <a:noFill/>
        </p:spPr>
        <p:txBody>
          <a:bodyPr wrap="square">
            <a:spAutoFit/>
          </a:bodyPr>
          <a:lstStyle/>
          <a:p>
            <a:r>
              <a:rPr lang="en-US" sz="2000" b="1" i="1">
                <a:solidFill>
                  <a:srgbClr val="C00000"/>
                </a:solidFill>
                <a:latin typeface="Calibri" panose="020F0502020204030204" pitchFamily="34" charset="0"/>
                <a:ea typeface="Calibri" panose="020F0502020204030204" pitchFamily="34" charset="0"/>
                <a:cs typeface="Calibri" panose="020F0502020204030204" pitchFamily="34" charset="0"/>
              </a:rPr>
              <a:t>Câu hỏi: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a:t>
            </a:r>
          </a:p>
          <a:p>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Sử dụng phương pháp SHAP để chỉ ra mức độ ảnh hưởng của các yếu tố như trên có hợp lý không?</a:t>
            </a:r>
          </a:p>
          <a:p>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Có còn phương pháp nào khác? </a:t>
            </a:r>
          </a:p>
          <a:p>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Với mục tiêu đề ra, dùng phương pháp này có quá phức tạp?</a:t>
            </a:r>
            <a:endParaRPr lang="en-US" sz="2000"/>
          </a:p>
        </p:txBody>
      </p:sp>
    </p:spTree>
    <p:extLst>
      <p:ext uri="{BB962C8B-B14F-4D97-AF65-F5344CB8AC3E}">
        <p14:creationId xmlns:p14="http://schemas.microsoft.com/office/powerpoint/2010/main" val="367947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4EB90-55B1-4266-85C9-D1E38E35463A}"/>
              </a:ext>
            </a:extLst>
          </p:cNvPr>
          <p:cNvSpPr txBox="1"/>
          <p:nvPr/>
        </p:nvSpPr>
        <p:spPr>
          <a:xfrm>
            <a:off x="1371600" y="533400"/>
            <a:ext cx="8297838" cy="707886"/>
          </a:xfrm>
          <a:prstGeom prst="rect">
            <a:avLst/>
          </a:prstGeom>
          <a:noFill/>
        </p:spPr>
        <p:txBody>
          <a:bodyPr wrap="square">
            <a:spAutoFit/>
          </a:bodyPr>
          <a:lstStyle/>
          <a:p>
            <a:r>
              <a:rPr lang="en-US" sz="2000" b="1" i="1">
                <a:solidFill>
                  <a:srgbClr val="C00000"/>
                </a:solidFill>
                <a:latin typeface="Calibri" panose="020F0502020204030204" pitchFamily="34" charset="0"/>
                <a:ea typeface="Calibri" panose="020F0502020204030204" pitchFamily="34" charset="0"/>
                <a:cs typeface="Calibri" panose="020F0502020204030204" pitchFamily="34" charset="0"/>
              </a:rPr>
              <a:t>Câu hỏi: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có cần sàng lọc các features để giảm thiểu dữ liệu? sàng lọc bằng cách nào tối ưu nhất (PCA, LASSO, ...)?</a:t>
            </a:r>
            <a:endParaRPr lang="en-US" sz="2000"/>
          </a:p>
        </p:txBody>
      </p:sp>
      <p:sp>
        <p:nvSpPr>
          <p:cNvPr id="4" name="TextBox 3">
            <a:extLst>
              <a:ext uri="{FF2B5EF4-FFF2-40B4-BE49-F238E27FC236}">
                <a16:creationId xmlns:a16="http://schemas.microsoft.com/office/drawing/2014/main" id="{EDEFE5FA-2017-47CE-ABDA-5E4EDCF17CC0}"/>
              </a:ext>
            </a:extLst>
          </p:cNvPr>
          <p:cNvSpPr txBox="1"/>
          <p:nvPr/>
        </p:nvSpPr>
        <p:spPr>
          <a:xfrm>
            <a:off x="1381687" y="1447800"/>
            <a:ext cx="8297838" cy="400110"/>
          </a:xfrm>
          <a:prstGeom prst="rect">
            <a:avLst/>
          </a:prstGeom>
          <a:noFill/>
        </p:spPr>
        <p:txBody>
          <a:bodyPr wrap="square">
            <a:spAutoFit/>
          </a:bodyPr>
          <a:lstStyle/>
          <a:p>
            <a:r>
              <a:rPr lang="en-US" sz="2000" b="1" i="1">
                <a:solidFill>
                  <a:srgbClr val="C00000"/>
                </a:solidFill>
                <a:latin typeface="Calibri" panose="020F0502020204030204" pitchFamily="34" charset="0"/>
                <a:ea typeface="Calibri" panose="020F0502020204030204" pitchFamily="34" charset="0"/>
                <a:cs typeface="Calibri" panose="020F0502020204030204" pitchFamily="34" charset="0"/>
              </a:rPr>
              <a:t>Câu hỏi: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có cần bộ dữ liệu kiểm tra </a:t>
            </a:r>
            <a:r>
              <a:rPr lang="en-US" sz="2000" i="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(test dataset) </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không?</a:t>
            </a:r>
            <a:endParaRPr lang="en-US" sz="2000"/>
          </a:p>
        </p:txBody>
      </p:sp>
      <p:sp>
        <p:nvSpPr>
          <p:cNvPr id="5" name="TextBox 4">
            <a:extLst>
              <a:ext uri="{FF2B5EF4-FFF2-40B4-BE49-F238E27FC236}">
                <a16:creationId xmlns:a16="http://schemas.microsoft.com/office/drawing/2014/main" id="{EBA7F29D-0847-4624-9228-2F1FAC7979AE}"/>
              </a:ext>
            </a:extLst>
          </p:cNvPr>
          <p:cNvSpPr txBox="1"/>
          <p:nvPr/>
        </p:nvSpPr>
        <p:spPr>
          <a:xfrm>
            <a:off x="1391385" y="2209800"/>
            <a:ext cx="8297838" cy="1631216"/>
          </a:xfrm>
          <a:prstGeom prst="rect">
            <a:avLst/>
          </a:prstGeom>
          <a:noFill/>
        </p:spPr>
        <p:txBody>
          <a:bodyPr wrap="square">
            <a:spAutoFit/>
          </a:bodyPr>
          <a:lstStyle/>
          <a:p>
            <a:r>
              <a:rPr lang="en-US" sz="2000" b="1" i="1">
                <a:solidFill>
                  <a:srgbClr val="C00000"/>
                </a:solidFill>
                <a:latin typeface="Calibri" panose="020F0502020204030204" pitchFamily="34" charset="0"/>
                <a:ea typeface="Calibri" panose="020F0502020204030204" pitchFamily="34" charset="0"/>
                <a:cs typeface="Calibri" panose="020F0502020204030204" pitchFamily="34" charset="0"/>
              </a:rPr>
              <a:t>Câu hỏi: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a:t>
            </a:r>
          </a:p>
          <a:p>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Sử dụng phương pháp SHAP để chỉ ra mức độ ảnh hưởng của các yếu tố như trên có hợp lý không?</a:t>
            </a:r>
          </a:p>
          <a:p>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Có còn phương pháp nào khác? </a:t>
            </a:r>
          </a:p>
          <a:p>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Với mục tiêu đề ra, dùng phương pháp này có quá phức tạp?</a:t>
            </a:r>
            <a:endParaRPr lang="en-US" sz="2000"/>
          </a:p>
        </p:txBody>
      </p:sp>
    </p:spTree>
    <p:extLst>
      <p:ext uri="{BB962C8B-B14F-4D97-AF65-F5344CB8AC3E}">
        <p14:creationId xmlns:p14="http://schemas.microsoft.com/office/powerpoint/2010/main" val="374036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0B1F21-D743-49DF-A719-80EF3078B29B}"/>
              </a:ext>
            </a:extLst>
          </p:cNvPr>
          <p:cNvSpPr txBox="1"/>
          <p:nvPr/>
        </p:nvSpPr>
        <p:spPr>
          <a:xfrm>
            <a:off x="3505200" y="525077"/>
            <a:ext cx="8346837" cy="307777"/>
          </a:xfrm>
          <a:prstGeom prst="rect">
            <a:avLst/>
          </a:prstGeom>
          <a:noFill/>
        </p:spPr>
        <p:txBody>
          <a:bodyPr wrap="none" lIns="0" tIns="0" rIns="0" bIns="0" rtlCol="0">
            <a:spAutoFit/>
          </a:bodyPr>
          <a:lstStyle/>
          <a:p>
            <a:pPr algn="l"/>
            <a:r>
              <a:rPr lang="en-US" sz="2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Tacrolimus là thuốc nền tảng sử dụng trên đối tượng bệnh nhân sau ghép tạng</a:t>
            </a:r>
          </a:p>
        </p:txBody>
      </p:sp>
      <p:sp>
        <p:nvSpPr>
          <p:cNvPr id="5" name="TextBox 4">
            <a:extLst>
              <a:ext uri="{FF2B5EF4-FFF2-40B4-BE49-F238E27FC236}">
                <a16:creationId xmlns:a16="http://schemas.microsoft.com/office/drawing/2014/main" id="{3496D13B-8974-448C-BD70-282A97394E95}"/>
              </a:ext>
            </a:extLst>
          </p:cNvPr>
          <p:cNvSpPr txBox="1"/>
          <p:nvPr/>
        </p:nvSpPr>
        <p:spPr>
          <a:xfrm>
            <a:off x="990600" y="1154078"/>
            <a:ext cx="4879413" cy="307777"/>
          </a:xfrm>
          <a:prstGeom prst="rect">
            <a:avLst/>
          </a:prstGeom>
          <a:noFill/>
        </p:spPr>
        <p:txBody>
          <a:bodyPr wrap="none" lIns="0" tIns="0" rIns="0" bIns="0" rtlCol="0">
            <a:spAutoFit/>
          </a:bodyPr>
          <a:lstStyle/>
          <a:p>
            <a:pPr algn="l"/>
            <a:r>
              <a:rPr lang="en-US" sz="2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Thuốc có khoảng điều trị hẹp và độc tính cao </a:t>
            </a:r>
          </a:p>
        </p:txBody>
      </p:sp>
      <p:sp>
        <p:nvSpPr>
          <p:cNvPr id="7" name="TextBox 6">
            <a:extLst>
              <a:ext uri="{FF2B5EF4-FFF2-40B4-BE49-F238E27FC236}">
                <a16:creationId xmlns:a16="http://schemas.microsoft.com/office/drawing/2014/main" id="{D1250500-BAE4-45F1-8F13-59255B26CF8E}"/>
              </a:ext>
            </a:extLst>
          </p:cNvPr>
          <p:cNvSpPr txBox="1"/>
          <p:nvPr/>
        </p:nvSpPr>
        <p:spPr>
          <a:xfrm>
            <a:off x="943177" y="1473198"/>
            <a:ext cx="4572000" cy="584775"/>
          </a:xfrm>
          <a:prstGeom prst="rect">
            <a:avLst/>
          </a:prstGeom>
          <a:noFill/>
        </p:spPr>
        <p:txBody>
          <a:bodyPr wrap="square">
            <a:spAutoFit/>
          </a:bodyPr>
          <a:lstStyle/>
          <a:p>
            <a:r>
              <a:rPr lang="en-US" sz="16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Nếu nồng độ cao sẽ gặp tác dụng không mong muốn, nồng độ thấp sẽ giảm hiệu quả của thuốc </a:t>
            </a:r>
            <a:endParaRPr lang="en-US" sz="160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E35E452-92B4-40B4-B21D-A3BD54455F0B}"/>
              </a:ext>
            </a:extLst>
          </p:cNvPr>
          <p:cNvGrpSpPr/>
          <p:nvPr/>
        </p:nvGrpSpPr>
        <p:grpSpPr>
          <a:xfrm>
            <a:off x="1676400" y="2209800"/>
            <a:ext cx="2726408" cy="2312977"/>
            <a:chOff x="8214362" y="1828800"/>
            <a:chExt cx="2726408" cy="2312977"/>
          </a:xfrm>
        </p:grpSpPr>
        <p:grpSp>
          <p:nvGrpSpPr>
            <p:cNvPr id="10" name="Group 9">
              <a:extLst>
                <a:ext uri="{FF2B5EF4-FFF2-40B4-BE49-F238E27FC236}">
                  <a16:creationId xmlns:a16="http://schemas.microsoft.com/office/drawing/2014/main" id="{5B31335E-6510-482D-B516-50927EDF2188}"/>
                </a:ext>
              </a:extLst>
            </p:cNvPr>
            <p:cNvGrpSpPr/>
            <p:nvPr/>
          </p:nvGrpSpPr>
          <p:grpSpPr>
            <a:xfrm>
              <a:off x="8214362" y="1828800"/>
              <a:ext cx="2726408" cy="2312977"/>
              <a:chOff x="838200" y="1905000"/>
              <a:chExt cx="2324100" cy="1971675"/>
            </a:xfrm>
          </p:grpSpPr>
          <p:pic>
            <p:nvPicPr>
              <p:cNvPr id="11" name="Picture 2" descr="Therapeutic Drug Monitoring and Pharmacogenetics">
                <a:extLst>
                  <a:ext uri="{FF2B5EF4-FFF2-40B4-BE49-F238E27FC236}">
                    <a16:creationId xmlns:a16="http://schemas.microsoft.com/office/drawing/2014/main" id="{7DCC7E75-5A86-4C0E-92B7-9C7EE760F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2324100" cy="19716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F17CF51-5F0B-4F57-83B9-A872CBBADA86}"/>
                  </a:ext>
                </a:extLst>
              </p:cNvPr>
              <p:cNvSpPr/>
              <p:nvPr/>
            </p:nvSpPr>
            <p:spPr>
              <a:xfrm>
                <a:off x="1219200" y="19812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734526-A607-4830-B8A6-35A7C61CC055}"/>
                  </a:ext>
                </a:extLst>
              </p:cNvPr>
              <p:cNvSpPr/>
              <p:nvPr/>
            </p:nvSpPr>
            <p:spPr>
              <a:xfrm>
                <a:off x="1219200" y="21336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5B44A8-49EC-4628-B8AB-C842C5D2201E}"/>
                  </a:ext>
                </a:extLst>
              </p:cNvPr>
              <p:cNvSpPr/>
              <p:nvPr/>
            </p:nvSpPr>
            <p:spPr>
              <a:xfrm>
                <a:off x="2590800" y="3568898"/>
                <a:ext cx="5715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2647E0CB-49DC-475A-9A0D-90CCE9BCFB0D}"/>
                </a:ext>
              </a:extLst>
            </p:cNvPr>
            <p:cNvSpPr txBox="1"/>
            <p:nvPr/>
          </p:nvSpPr>
          <p:spPr>
            <a:xfrm>
              <a:off x="8691794" y="1929533"/>
              <a:ext cx="639599" cy="369332"/>
            </a:xfrm>
            <a:prstGeom prst="rect">
              <a:avLst/>
            </a:prstGeom>
            <a:noFill/>
          </p:spPr>
          <p:txBody>
            <a:bodyPr wrap="none" lIns="0" tIns="0" rIns="0" bIns="0" rtlCol="0">
              <a:spAutoFit/>
            </a:bodyPr>
            <a:lstStyle/>
            <a:p>
              <a:pPr algn="l"/>
              <a:r>
                <a:rPr lang="en-US" sz="1200">
                  <a:solidFill>
                    <a:srgbClr val="203864"/>
                  </a:solidFill>
                  <a:latin typeface="Tahoma" panose="020B0604030504040204" pitchFamily="34" charset="0"/>
                  <a:ea typeface="Tahoma" panose="020B0604030504040204" pitchFamily="34" charset="0"/>
                  <a:cs typeface="Tahoma" panose="020B0604030504040204" pitchFamily="34" charset="0"/>
                </a:rPr>
                <a:t>Nguy cơ</a:t>
              </a:r>
              <a:br>
                <a:rPr lang="en-US" sz="1200">
                  <a:solidFill>
                    <a:srgbClr val="203864"/>
                  </a:solidFill>
                  <a:latin typeface="Tahoma" panose="020B0604030504040204" pitchFamily="34" charset="0"/>
                  <a:ea typeface="Tahoma" panose="020B0604030504040204" pitchFamily="34" charset="0"/>
                  <a:cs typeface="Tahoma" panose="020B0604030504040204" pitchFamily="34" charset="0"/>
                </a:rPr>
              </a:br>
              <a:r>
                <a:rPr lang="en-US" sz="1200">
                  <a:solidFill>
                    <a:srgbClr val="203864"/>
                  </a:solidFill>
                  <a:latin typeface="Tahoma" panose="020B0604030504040204" pitchFamily="34" charset="0"/>
                  <a:ea typeface="Tahoma" panose="020B0604030504040204" pitchFamily="34" charset="0"/>
                  <a:cs typeface="Tahoma" panose="020B0604030504040204" pitchFamily="34" charset="0"/>
                </a:rPr>
                <a:t>thải ghép</a:t>
              </a:r>
            </a:p>
          </p:txBody>
        </p:sp>
        <p:sp>
          <p:nvSpPr>
            <p:cNvPr id="16" name="TextBox 15">
              <a:extLst>
                <a:ext uri="{FF2B5EF4-FFF2-40B4-BE49-F238E27FC236}">
                  <a16:creationId xmlns:a16="http://schemas.microsoft.com/office/drawing/2014/main" id="{7C8B86FC-654A-45DD-A8B7-C2BC001C316E}"/>
                </a:ext>
              </a:extLst>
            </p:cNvPr>
            <p:cNvSpPr txBox="1"/>
            <p:nvPr/>
          </p:nvSpPr>
          <p:spPr>
            <a:xfrm>
              <a:off x="10315502" y="1944773"/>
              <a:ext cx="556243" cy="369332"/>
            </a:xfrm>
            <a:prstGeom prst="rect">
              <a:avLst/>
            </a:prstGeom>
            <a:solidFill>
              <a:schemeClr val="bg1"/>
            </a:solidFill>
          </p:spPr>
          <p:txBody>
            <a:bodyPr wrap="none" lIns="0" tIns="0" rIns="0" bIns="0" rtlCol="0">
              <a:spAutoFit/>
            </a:bodyPr>
            <a:lstStyle/>
            <a:p>
              <a:pPr algn="l"/>
              <a:r>
                <a:rPr lang="en-US" sz="1200">
                  <a:solidFill>
                    <a:srgbClr val="203864"/>
                  </a:solidFill>
                  <a:latin typeface="Tahoma" panose="020B0604030504040204" pitchFamily="34" charset="0"/>
                  <a:ea typeface="Tahoma" panose="020B0604030504040204" pitchFamily="34" charset="0"/>
                  <a:cs typeface="Tahoma" panose="020B0604030504040204" pitchFamily="34" charset="0"/>
                </a:rPr>
                <a:t>Nguy cơ</a:t>
              </a:r>
            </a:p>
            <a:p>
              <a:pPr algn="l"/>
              <a:r>
                <a:rPr lang="en-US" sz="1200">
                  <a:solidFill>
                    <a:srgbClr val="203864"/>
                  </a:solidFill>
                  <a:latin typeface="Tahoma" panose="020B0604030504040204" pitchFamily="34" charset="0"/>
                  <a:ea typeface="Tahoma" panose="020B0604030504040204" pitchFamily="34" charset="0"/>
                  <a:cs typeface="Tahoma" panose="020B0604030504040204" pitchFamily="34" charset="0"/>
                </a:rPr>
                <a:t>độc tính</a:t>
              </a:r>
            </a:p>
          </p:txBody>
        </p:sp>
      </p:grpSp>
      <p:grpSp>
        <p:nvGrpSpPr>
          <p:cNvPr id="18" name="Group 17">
            <a:extLst>
              <a:ext uri="{FF2B5EF4-FFF2-40B4-BE49-F238E27FC236}">
                <a16:creationId xmlns:a16="http://schemas.microsoft.com/office/drawing/2014/main" id="{A933EB7C-28A6-46EB-BD17-EC257DC3236A}"/>
              </a:ext>
            </a:extLst>
          </p:cNvPr>
          <p:cNvGrpSpPr/>
          <p:nvPr/>
        </p:nvGrpSpPr>
        <p:grpSpPr>
          <a:xfrm>
            <a:off x="990600" y="270224"/>
            <a:ext cx="2209800" cy="694372"/>
            <a:chOff x="990600" y="270224"/>
            <a:chExt cx="2209800" cy="694372"/>
          </a:xfrm>
        </p:grpSpPr>
        <p:sp>
          <p:nvSpPr>
            <p:cNvPr id="17" name="Rectangle 16">
              <a:extLst>
                <a:ext uri="{FF2B5EF4-FFF2-40B4-BE49-F238E27FC236}">
                  <a16:creationId xmlns:a16="http://schemas.microsoft.com/office/drawing/2014/main" id="{A0120D67-9F59-46C5-8E39-20A6566D4E80}"/>
                </a:ext>
              </a:extLst>
            </p:cNvPr>
            <p:cNvSpPr/>
            <p:nvPr/>
          </p:nvSpPr>
          <p:spPr>
            <a:xfrm>
              <a:off x="990600" y="270224"/>
              <a:ext cx="22098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a:extLst>
                <a:ext uri="{FF2B5EF4-FFF2-40B4-BE49-F238E27FC236}">
                  <a16:creationId xmlns:a16="http://schemas.microsoft.com/office/drawing/2014/main" id="{A28F9D5D-E150-4F30-898D-2FBF95DD21EB}"/>
                </a:ext>
              </a:extLst>
            </p:cNvPr>
            <p:cNvSpPr txBox="1"/>
            <p:nvPr/>
          </p:nvSpPr>
          <p:spPr>
            <a:xfrm>
              <a:off x="1211444" y="401967"/>
              <a:ext cx="1768113"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I. Giới thiệu</a:t>
              </a:r>
            </a:p>
          </p:txBody>
        </p:sp>
      </p:grpSp>
      <p:sp>
        <p:nvSpPr>
          <p:cNvPr id="8" name="TextBox 7">
            <a:extLst>
              <a:ext uri="{FF2B5EF4-FFF2-40B4-BE49-F238E27FC236}">
                <a16:creationId xmlns:a16="http://schemas.microsoft.com/office/drawing/2014/main" id="{472AC68C-EEC1-429B-BE86-700CB1F81E58}"/>
              </a:ext>
            </a:extLst>
          </p:cNvPr>
          <p:cNvSpPr txBox="1"/>
          <p:nvPr/>
        </p:nvSpPr>
        <p:spPr>
          <a:xfrm>
            <a:off x="6781800" y="1154078"/>
            <a:ext cx="4572000" cy="615553"/>
          </a:xfrm>
          <a:prstGeom prst="rect">
            <a:avLst/>
          </a:prstGeom>
          <a:noFill/>
        </p:spPr>
        <p:txBody>
          <a:bodyPr wrap="square" lIns="0" tIns="0" rIns="0" bIns="0" rtlCol="0">
            <a:spAutoFit/>
          </a:bodyPr>
          <a:lstStyle/>
          <a:p>
            <a:pPr algn="l"/>
            <a:r>
              <a:rPr lang="en-US" sz="2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Thuốc có nồng độ dao động lớn giữa các cá thể và trong cùng cá thể theo thời gian</a:t>
            </a:r>
          </a:p>
        </p:txBody>
      </p:sp>
      <p:pic>
        <p:nvPicPr>
          <p:cNvPr id="9" name="Picture 6" descr="Intra-patient variability in tacrolimus exposure: Causes, consequences for  clinical management - ScienceDirect">
            <a:extLst>
              <a:ext uri="{FF2B5EF4-FFF2-40B4-BE49-F238E27FC236}">
                <a16:creationId xmlns:a16="http://schemas.microsoft.com/office/drawing/2014/main" id="{DB94C532-D894-4855-8202-FFA077236C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837"/>
          <a:stretch/>
        </p:blipFill>
        <p:spPr bwMode="auto">
          <a:xfrm>
            <a:off x="6845065" y="2090855"/>
            <a:ext cx="4416041" cy="205768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19100C5-0F7B-4F5A-88D2-10BA333D9281}"/>
              </a:ext>
            </a:extLst>
          </p:cNvPr>
          <p:cNvSpPr txBox="1"/>
          <p:nvPr/>
        </p:nvSpPr>
        <p:spPr>
          <a:xfrm>
            <a:off x="990600" y="4977225"/>
            <a:ext cx="5107167" cy="307777"/>
          </a:xfrm>
          <a:prstGeom prst="rect">
            <a:avLst/>
          </a:prstGeom>
          <a:noFill/>
        </p:spPr>
        <p:txBody>
          <a:bodyPr wrap="none" lIns="0" tIns="0" rIns="0" bIns="0" rtlCol="0">
            <a:spAutoFit/>
          </a:bodyPr>
          <a:lstStyle/>
          <a:p>
            <a:pPr algn="l"/>
            <a:r>
              <a:rPr lang="en-US" sz="2000" b="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Nhiều yếu tố ảnh hưởng tới nồng độ Tacrolimus</a:t>
            </a:r>
          </a:p>
        </p:txBody>
      </p:sp>
      <p:sp>
        <p:nvSpPr>
          <p:cNvPr id="21" name="TextBox 20">
            <a:extLst>
              <a:ext uri="{FF2B5EF4-FFF2-40B4-BE49-F238E27FC236}">
                <a16:creationId xmlns:a16="http://schemas.microsoft.com/office/drawing/2014/main" id="{8C9286B8-62BA-4432-92E3-4A528D567454}"/>
              </a:ext>
            </a:extLst>
          </p:cNvPr>
          <p:cNvSpPr txBox="1"/>
          <p:nvPr/>
        </p:nvSpPr>
        <p:spPr>
          <a:xfrm>
            <a:off x="990600" y="5365120"/>
            <a:ext cx="3848682" cy="807080"/>
          </a:xfrm>
          <a:prstGeom prst="rect">
            <a:avLst/>
          </a:prstGeom>
          <a:noFill/>
        </p:spPr>
        <p:txBody>
          <a:bodyPr wrap="none" lIns="0" tIns="0" rIns="0" bIns="0" rtlCol="0">
            <a:spAutoFit/>
          </a:bodyPr>
          <a:lstStyle/>
          <a:p>
            <a:pPr algn="l">
              <a:lnSpc>
                <a:spcPct val="130000"/>
              </a:lnSpc>
            </a:pPr>
            <a:r>
              <a:rPr lang="en-US" sz="1400" b="1">
                <a:solidFill>
                  <a:srgbClr val="7F7F7F"/>
                </a:solidFill>
                <a:latin typeface="Tahoma" panose="020B0604030504040204" pitchFamily="34" charset="0"/>
                <a:ea typeface="Tahoma" panose="020B0604030504040204" pitchFamily="34" charset="0"/>
                <a:cs typeface="Tahoma" panose="020B0604030504040204" pitchFamily="34" charset="0"/>
              </a:rPr>
              <a:t>Yếu tố nhân khẩu học</a:t>
            </a: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HCT, weight, POD, ...</a:t>
            </a:r>
          </a:p>
          <a:p>
            <a:pPr algn="l">
              <a:lnSpc>
                <a:spcPct val="130000"/>
              </a:lnSpc>
            </a:pPr>
            <a:r>
              <a:rPr lang="en-US" sz="1400" b="1">
                <a:solidFill>
                  <a:srgbClr val="7F7F7F"/>
                </a:solidFill>
                <a:latin typeface="Tahoma" panose="020B0604030504040204" pitchFamily="34" charset="0"/>
                <a:ea typeface="Tahoma" panose="020B0604030504040204" pitchFamily="34" charset="0"/>
                <a:cs typeface="Tahoma" panose="020B0604030504040204" pitchFamily="34" charset="0"/>
              </a:rPr>
              <a:t>Gene</a:t>
            </a: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đa hình gen CYP3A4, CYP3A5</a:t>
            </a:r>
          </a:p>
          <a:p>
            <a:pPr algn="l">
              <a:lnSpc>
                <a:spcPct val="130000"/>
              </a:lnSpc>
            </a:pPr>
            <a:r>
              <a:rPr lang="en-US" sz="1400" b="1">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Tương tác thuốc</a:t>
            </a: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p:txBody>
      </p:sp>
      <p:pic>
        <p:nvPicPr>
          <p:cNvPr id="22" name="Picture 10" descr="Pharmaceuticals | Free Full-Text | Relationship between CYP3A5 Polymorphism  and Tacrolimus Blood Concentration Changes in Allogeneic Hematopoietic Stem  Cell Transplant Recipients during Continuous Infusion">
            <a:extLst>
              <a:ext uri="{FF2B5EF4-FFF2-40B4-BE49-F238E27FC236}">
                <a16:creationId xmlns:a16="http://schemas.microsoft.com/office/drawing/2014/main" id="{A5CFEDC4-1C9E-4D5B-B2AC-4060ECB0F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36" y="4768955"/>
            <a:ext cx="4105391" cy="208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A2163-29F9-4BDD-A6F1-3B7AAAFF836F}"/>
              </a:ext>
            </a:extLst>
          </p:cNvPr>
          <p:cNvSpPr txBox="1"/>
          <p:nvPr/>
        </p:nvSpPr>
        <p:spPr>
          <a:xfrm>
            <a:off x="1143000" y="840045"/>
            <a:ext cx="4161780" cy="430887"/>
          </a:xfrm>
          <a:prstGeom prst="rect">
            <a:avLst/>
          </a:prstGeom>
          <a:noFill/>
        </p:spPr>
        <p:txBody>
          <a:bodyPr wrap="none" lIns="0" tIns="0" rIns="0" bIns="0" rtlCol="0">
            <a:spAutoFit/>
          </a:bodyPr>
          <a:lstStyle/>
          <a:p>
            <a:pPr algn="l"/>
            <a:r>
              <a:rPr lang="en-US" sz="28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Giám sát điều trị Tacrolimus</a:t>
            </a:r>
          </a:p>
        </p:txBody>
      </p:sp>
      <p:sp>
        <p:nvSpPr>
          <p:cNvPr id="4" name="TextBox 3">
            <a:extLst>
              <a:ext uri="{FF2B5EF4-FFF2-40B4-BE49-F238E27FC236}">
                <a16:creationId xmlns:a16="http://schemas.microsoft.com/office/drawing/2014/main" id="{A8E0E7A3-6A71-47ED-AEA3-A099299DB735}"/>
              </a:ext>
            </a:extLst>
          </p:cNvPr>
          <p:cNvSpPr txBox="1"/>
          <p:nvPr/>
        </p:nvSpPr>
        <p:spPr>
          <a:xfrm>
            <a:off x="1143000" y="1644134"/>
            <a:ext cx="990849" cy="369332"/>
          </a:xfrm>
          <a:prstGeom prst="rect">
            <a:avLst/>
          </a:prstGeom>
          <a:noFill/>
        </p:spPr>
        <p:txBody>
          <a:bodyPr wrap="none" lIns="0" tIns="0" rIns="0" bIns="0" rtlCol="0">
            <a:spAutoFit/>
          </a:bodyPr>
          <a:lstStyle/>
          <a:p>
            <a:pPr algn="l"/>
            <a:r>
              <a:rPr lang="en-US" sz="24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Hiện tại</a:t>
            </a:r>
          </a:p>
        </p:txBody>
      </p:sp>
      <p:sp>
        <p:nvSpPr>
          <p:cNvPr id="5" name="TextBox 4">
            <a:extLst>
              <a:ext uri="{FF2B5EF4-FFF2-40B4-BE49-F238E27FC236}">
                <a16:creationId xmlns:a16="http://schemas.microsoft.com/office/drawing/2014/main" id="{736F4E74-C44A-4CBB-81F9-E1A22BB28B5D}"/>
              </a:ext>
            </a:extLst>
          </p:cNvPr>
          <p:cNvSpPr txBox="1"/>
          <p:nvPr/>
        </p:nvSpPr>
        <p:spPr>
          <a:xfrm>
            <a:off x="1143000" y="3244334"/>
            <a:ext cx="1134926" cy="369332"/>
          </a:xfrm>
          <a:prstGeom prst="rect">
            <a:avLst/>
          </a:prstGeom>
          <a:noFill/>
        </p:spPr>
        <p:txBody>
          <a:bodyPr wrap="none" lIns="0" tIns="0" rIns="0" bIns="0" rtlCol="0">
            <a:spAutoFit/>
          </a:bodyPr>
          <a:lstStyle/>
          <a:p>
            <a:pPr algn="l"/>
            <a:r>
              <a:rPr lang="en-US" sz="24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Mục tiêu</a:t>
            </a:r>
          </a:p>
        </p:txBody>
      </p:sp>
      <p:sp>
        <p:nvSpPr>
          <p:cNvPr id="7" name="TextBox 6">
            <a:extLst>
              <a:ext uri="{FF2B5EF4-FFF2-40B4-BE49-F238E27FC236}">
                <a16:creationId xmlns:a16="http://schemas.microsoft.com/office/drawing/2014/main" id="{C4471E43-3DC0-45AC-9032-FD6C37ECDC2A}"/>
              </a:ext>
            </a:extLst>
          </p:cNvPr>
          <p:cNvSpPr txBox="1"/>
          <p:nvPr/>
        </p:nvSpPr>
        <p:spPr>
          <a:xfrm>
            <a:off x="1371600" y="2080736"/>
            <a:ext cx="9753599" cy="738664"/>
          </a:xfrm>
          <a:prstGeom prst="rect">
            <a:avLst/>
          </a:prstGeom>
          <a:noFill/>
        </p:spPr>
        <p:txBody>
          <a:bodyPr wrap="square" lIns="0" tIns="0" rIns="0" bIns="0" rtlCol="0">
            <a:spAutoFit/>
          </a:bodyPr>
          <a:lstStyle/>
          <a:p>
            <a:pPr algn="l"/>
            <a:r>
              <a:rPr lang="en-US" sz="2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Chỉnh liều Tacrolimus dựa vào nồng độ thuốc ngày trước đó và theo kinh nghiệm bác sĩ</a:t>
            </a:r>
          </a:p>
        </p:txBody>
      </p:sp>
      <p:sp>
        <p:nvSpPr>
          <p:cNvPr id="8" name="TextBox 7">
            <a:extLst>
              <a:ext uri="{FF2B5EF4-FFF2-40B4-BE49-F238E27FC236}">
                <a16:creationId xmlns:a16="http://schemas.microsoft.com/office/drawing/2014/main" id="{4965E634-115A-4FFF-BD64-5E35FACB6B24}"/>
              </a:ext>
            </a:extLst>
          </p:cNvPr>
          <p:cNvSpPr txBox="1"/>
          <p:nvPr/>
        </p:nvSpPr>
        <p:spPr>
          <a:xfrm>
            <a:off x="1371600" y="3705999"/>
            <a:ext cx="9753599" cy="369332"/>
          </a:xfrm>
          <a:prstGeom prst="rect">
            <a:avLst/>
          </a:prstGeom>
          <a:noFill/>
        </p:spPr>
        <p:txBody>
          <a:bodyPr wrap="square" lIns="0" tIns="0" rIns="0" bIns="0" rtlCol="0">
            <a:spAutoFit/>
          </a:bodyPr>
          <a:lstStyle/>
          <a:p>
            <a:pPr algn="l"/>
            <a:r>
              <a:rPr lang="en-US" sz="2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Áp dụng mô hình hoá để dự đoán nồng độ Tacrolimus, từ đó đưa ra liều gợi ý</a:t>
            </a:r>
          </a:p>
        </p:txBody>
      </p:sp>
      <p:sp>
        <p:nvSpPr>
          <p:cNvPr id="9" name="TextBox 8">
            <a:extLst>
              <a:ext uri="{FF2B5EF4-FFF2-40B4-BE49-F238E27FC236}">
                <a16:creationId xmlns:a16="http://schemas.microsoft.com/office/drawing/2014/main" id="{0D0209F1-558C-4D8A-A9D7-010C814D6377}"/>
              </a:ext>
            </a:extLst>
          </p:cNvPr>
          <p:cNvSpPr txBox="1"/>
          <p:nvPr/>
        </p:nvSpPr>
        <p:spPr>
          <a:xfrm>
            <a:off x="1371600" y="4315599"/>
            <a:ext cx="9753599" cy="369332"/>
          </a:xfrm>
          <a:prstGeom prst="rect">
            <a:avLst/>
          </a:prstGeom>
          <a:noFill/>
        </p:spPr>
        <p:txBody>
          <a:bodyPr wrap="square" lIns="0" tIns="0" rIns="0" bIns="0" rtlCol="0">
            <a:spAutoFit/>
          </a:bodyPr>
          <a:lstStyle/>
          <a:p>
            <a:pPr algn="l"/>
            <a:r>
              <a:rPr lang="en-US" sz="2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Mô hình dược động học quần thể đã được xây dựng trên nhiều nghiên cứu</a:t>
            </a:r>
          </a:p>
        </p:txBody>
      </p:sp>
      <p:sp>
        <p:nvSpPr>
          <p:cNvPr id="10" name="TextBox 9">
            <a:extLst>
              <a:ext uri="{FF2B5EF4-FFF2-40B4-BE49-F238E27FC236}">
                <a16:creationId xmlns:a16="http://schemas.microsoft.com/office/drawing/2014/main" id="{641CFB74-F7CC-4AE9-888E-7A5DA6DCF00A}"/>
              </a:ext>
            </a:extLst>
          </p:cNvPr>
          <p:cNvSpPr txBox="1"/>
          <p:nvPr/>
        </p:nvSpPr>
        <p:spPr>
          <a:xfrm>
            <a:off x="1371600" y="4925199"/>
            <a:ext cx="9753599" cy="369332"/>
          </a:xfrm>
          <a:prstGeom prst="rect">
            <a:avLst/>
          </a:prstGeom>
          <a:noFill/>
        </p:spPr>
        <p:txBody>
          <a:bodyPr wrap="square" lIns="0" tIns="0" rIns="0" bIns="0" rtlCol="0">
            <a:spAutoFit/>
          </a:bodyPr>
          <a:lstStyle/>
          <a:p>
            <a:pPr algn="l"/>
            <a:r>
              <a:rPr lang="en-US" sz="2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Mô hình học máy mới được tiếp cận trong thời gian gần đây</a:t>
            </a:r>
          </a:p>
        </p:txBody>
      </p:sp>
    </p:spTree>
    <p:extLst>
      <p:ext uri="{BB962C8B-B14F-4D97-AF65-F5344CB8AC3E}">
        <p14:creationId xmlns:p14="http://schemas.microsoft.com/office/powerpoint/2010/main" val="370363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018147A-53CB-4706-8780-4DE41F9FFF0F}"/>
              </a:ext>
            </a:extLst>
          </p:cNvPr>
          <p:cNvGrpSpPr/>
          <p:nvPr/>
        </p:nvGrpSpPr>
        <p:grpSpPr>
          <a:xfrm>
            <a:off x="990600" y="270224"/>
            <a:ext cx="4572000" cy="694372"/>
            <a:chOff x="990600" y="270224"/>
            <a:chExt cx="4572000" cy="694372"/>
          </a:xfrm>
        </p:grpSpPr>
        <p:sp>
          <p:nvSpPr>
            <p:cNvPr id="4" name="Rectangle 3">
              <a:extLst>
                <a:ext uri="{FF2B5EF4-FFF2-40B4-BE49-F238E27FC236}">
                  <a16:creationId xmlns:a16="http://schemas.microsoft.com/office/drawing/2014/main" id="{6C1B8DE2-E839-473C-B798-A08D18078693}"/>
                </a:ext>
              </a:extLst>
            </p:cNvPr>
            <p:cNvSpPr/>
            <p:nvPr/>
          </p:nvSpPr>
          <p:spPr>
            <a:xfrm>
              <a:off x="990600" y="270224"/>
              <a:ext cx="4572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48A1D9F1-AAED-4E8D-B39D-52D5E5281D4E}"/>
                </a:ext>
              </a:extLst>
            </p:cNvPr>
            <p:cNvSpPr txBox="1"/>
            <p:nvPr/>
          </p:nvSpPr>
          <p:spPr>
            <a:xfrm>
              <a:off x="1192696" y="401967"/>
              <a:ext cx="416780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II. Phương pháp nghiên cứu</a:t>
              </a:r>
            </a:p>
          </p:txBody>
        </p:sp>
      </p:grpSp>
      <p:pic>
        <p:nvPicPr>
          <p:cNvPr id="6" name="Picture 5">
            <a:extLst>
              <a:ext uri="{FF2B5EF4-FFF2-40B4-BE49-F238E27FC236}">
                <a16:creationId xmlns:a16="http://schemas.microsoft.com/office/drawing/2014/main" id="{11FC1891-7BD8-4EE2-B260-ADD987F4E5A1}"/>
              </a:ext>
            </a:extLst>
          </p:cNvPr>
          <p:cNvPicPr/>
          <p:nvPr/>
        </p:nvPicPr>
        <p:blipFill>
          <a:blip r:embed="rId2"/>
          <a:stretch>
            <a:fillRect/>
          </a:stretch>
        </p:blipFill>
        <p:spPr>
          <a:xfrm>
            <a:off x="210695" y="2057400"/>
            <a:ext cx="11770608" cy="3581400"/>
          </a:xfrm>
          <a:prstGeom prst="rect">
            <a:avLst/>
          </a:prstGeom>
        </p:spPr>
      </p:pic>
    </p:spTree>
    <p:extLst>
      <p:ext uri="{BB962C8B-B14F-4D97-AF65-F5344CB8AC3E}">
        <p14:creationId xmlns:p14="http://schemas.microsoft.com/office/powerpoint/2010/main" val="350688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1</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3178755"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Thu thập dữ liệu</a:t>
            </a:r>
          </a:p>
        </p:txBody>
      </p:sp>
      <p:sp>
        <p:nvSpPr>
          <p:cNvPr id="8" name="TextBox 7">
            <a:extLst>
              <a:ext uri="{FF2B5EF4-FFF2-40B4-BE49-F238E27FC236}">
                <a16:creationId xmlns:a16="http://schemas.microsoft.com/office/drawing/2014/main" id="{4C4ADEDC-14AD-433C-84B9-429A36126FD9}"/>
              </a:ext>
            </a:extLst>
          </p:cNvPr>
          <p:cNvSpPr txBox="1"/>
          <p:nvPr/>
        </p:nvSpPr>
        <p:spPr>
          <a:xfrm>
            <a:off x="1058964" y="1371600"/>
            <a:ext cx="5570436" cy="369332"/>
          </a:xfrm>
          <a:prstGeom prst="rect">
            <a:avLst/>
          </a:prstGeom>
          <a:noFill/>
        </p:spPr>
        <p:txBody>
          <a:bodyPr wrap="none" lIns="0" tIns="0" rIns="0" bIns="0" rtlCol="0">
            <a:spAutoFit/>
          </a:bodyPr>
          <a:lstStyle/>
          <a:p>
            <a:pPr algn="l"/>
            <a:r>
              <a:rPr lang="en-US" sz="2400">
                <a:solidFill>
                  <a:srgbClr val="116B8B"/>
                </a:solidFill>
                <a:latin typeface="Calibri" panose="020F0502020204030204" pitchFamily="34" charset="0"/>
                <a:ea typeface="Calibri" panose="020F0502020204030204" pitchFamily="34" charset="0"/>
                <a:cs typeface="Calibri" panose="020F0502020204030204" pitchFamily="34" charset="0"/>
              </a:rPr>
              <a:t>Số lượng bệnh nhân dự kiến</a:t>
            </a:r>
            <a:r>
              <a:rPr lang="en-US" sz="24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en-US" sz="24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50 bệnh nhân</a:t>
            </a:r>
          </a:p>
        </p:txBody>
      </p:sp>
      <p:sp>
        <p:nvSpPr>
          <p:cNvPr id="11" name="TextBox 10">
            <a:extLst>
              <a:ext uri="{FF2B5EF4-FFF2-40B4-BE49-F238E27FC236}">
                <a16:creationId xmlns:a16="http://schemas.microsoft.com/office/drawing/2014/main" id="{3F602159-91BA-4A0A-AC85-57441CD473A5}"/>
              </a:ext>
            </a:extLst>
          </p:cNvPr>
          <p:cNvSpPr txBox="1"/>
          <p:nvPr/>
        </p:nvSpPr>
        <p:spPr>
          <a:xfrm>
            <a:off x="1058964" y="2057400"/>
            <a:ext cx="3258905" cy="369332"/>
          </a:xfrm>
          <a:prstGeom prst="rect">
            <a:avLst/>
          </a:prstGeom>
          <a:noFill/>
        </p:spPr>
        <p:txBody>
          <a:bodyPr wrap="none" lIns="0" tIns="0" rIns="0" bIns="0" rtlCol="0">
            <a:spAutoFit/>
          </a:bodyPr>
          <a:lstStyle/>
          <a:p>
            <a:pPr algn="l"/>
            <a:r>
              <a:rPr lang="en-US" sz="2400">
                <a:solidFill>
                  <a:srgbClr val="116B8B"/>
                </a:solidFill>
                <a:latin typeface="Calibri" panose="020F0502020204030204" pitchFamily="34" charset="0"/>
                <a:ea typeface="Calibri" panose="020F0502020204030204" pitchFamily="34" charset="0"/>
                <a:cs typeface="Calibri" panose="020F0502020204030204" pitchFamily="34" charset="0"/>
              </a:rPr>
              <a:t>Đặc điểm dữ liệu thu thập</a:t>
            </a:r>
          </a:p>
        </p:txBody>
      </p:sp>
      <p:sp>
        <p:nvSpPr>
          <p:cNvPr id="13" name="TextBox 12">
            <a:extLst>
              <a:ext uri="{FF2B5EF4-FFF2-40B4-BE49-F238E27FC236}">
                <a16:creationId xmlns:a16="http://schemas.microsoft.com/office/drawing/2014/main" id="{7C15C6B6-4A0E-4653-97BE-BEBAD2B0C472}"/>
              </a:ext>
            </a:extLst>
          </p:cNvPr>
          <p:cNvSpPr txBox="1"/>
          <p:nvPr/>
        </p:nvSpPr>
        <p:spPr>
          <a:xfrm>
            <a:off x="1524000" y="3429000"/>
            <a:ext cx="6225935" cy="307777"/>
          </a:xfrm>
          <a:prstGeom prst="rect">
            <a:avLst/>
          </a:prstGeom>
          <a:noFill/>
        </p:spPr>
        <p:txBody>
          <a:bodyPr wrap="non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Biến thay đổi theo thời gian (YTAH động - dynamic features)</a:t>
            </a:r>
          </a:p>
        </p:txBody>
      </p:sp>
      <p:sp>
        <p:nvSpPr>
          <p:cNvPr id="14" name="TextBox 13">
            <a:extLst>
              <a:ext uri="{FF2B5EF4-FFF2-40B4-BE49-F238E27FC236}">
                <a16:creationId xmlns:a16="http://schemas.microsoft.com/office/drawing/2014/main" id="{B4AFDA17-8C43-44C7-A19B-0F38FA4BC1DE}"/>
              </a:ext>
            </a:extLst>
          </p:cNvPr>
          <p:cNvSpPr txBox="1"/>
          <p:nvPr/>
        </p:nvSpPr>
        <p:spPr>
          <a:xfrm>
            <a:off x="1524000" y="2592288"/>
            <a:ext cx="5707203" cy="307777"/>
          </a:xfrm>
          <a:prstGeom prst="rect">
            <a:avLst/>
          </a:prstGeom>
          <a:noFill/>
        </p:spPr>
        <p:txBody>
          <a:bodyPr wrap="non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Biến cố định theo thời gian (YTAH tĩnh - static features)</a:t>
            </a:r>
          </a:p>
        </p:txBody>
      </p:sp>
      <p:sp>
        <p:nvSpPr>
          <p:cNvPr id="15" name="TextBox 14">
            <a:extLst>
              <a:ext uri="{FF2B5EF4-FFF2-40B4-BE49-F238E27FC236}">
                <a16:creationId xmlns:a16="http://schemas.microsoft.com/office/drawing/2014/main" id="{975CD5E3-33BE-4658-9B35-E90F5E4F289F}"/>
              </a:ext>
            </a:extLst>
          </p:cNvPr>
          <p:cNvSpPr txBox="1"/>
          <p:nvPr/>
        </p:nvSpPr>
        <p:spPr>
          <a:xfrm>
            <a:off x="1905000" y="2968823"/>
            <a:ext cx="3608488" cy="307777"/>
          </a:xfrm>
          <a:prstGeom prst="rect">
            <a:avLst/>
          </a:prstGeom>
          <a:noFill/>
        </p:spPr>
        <p:txBody>
          <a:bodyPr wrap="non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Giới tính, Gen của bệnh nhân, Tuổi</a:t>
            </a:r>
          </a:p>
        </p:txBody>
      </p:sp>
      <p:sp>
        <p:nvSpPr>
          <p:cNvPr id="16" name="TextBox 15">
            <a:extLst>
              <a:ext uri="{FF2B5EF4-FFF2-40B4-BE49-F238E27FC236}">
                <a16:creationId xmlns:a16="http://schemas.microsoft.com/office/drawing/2014/main" id="{E56771FE-BCA7-491B-81BB-BD52550EE8A1}"/>
              </a:ext>
            </a:extLst>
          </p:cNvPr>
          <p:cNvSpPr txBox="1"/>
          <p:nvPr/>
        </p:nvSpPr>
        <p:spPr>
          <a:xfrm>
            <a:off x="2023818" y="3807023"/>
            <a:ext cx="8875699" cy="307777"/>
          </a:xfrm>
          <a:prstGeom prst="rect">
            <a:avLst/>
          </a:prstGeom>
          <a:noFill/>
        </p:spPr>
        <p:txBody>
          <a:bodyPr wrap="non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Liều thuốc, cân nặng, các chỉ số hoá sinh, thuốc dùng kèm, </a:t>
            </a:r>
            <a:r>
              <a:rPr lang="en-US" sz="2000" b="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nồng độ Tacrolimus </a:t>
            </a:r>
            <a:r>
              <a:rPr lang="en-US" sz="2000" b="1" i="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(label)</a:t>
            </a:r>
            <a:endParaRPr lang="en-US" sz="2000" b="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C967BFE-612C-49F8-BBBE-2996DBE6FCAA}"/>
              </a:ext>
            </a:extLst>
          </p:cNvPr>
          <p:cNvSpPr txBox="1"/>
          <p:nvPr/>
        </p:nvSpPr>
        <p:spPr>
          <a:xfrm>
            <a:off x="1058964" y="4419600"/>
            <a:ext cx="3688317" cy="369332"/>
          </a:xfrm>
          <a:prstGeom prst="rect">
            <a:avLst/>
          </a:prstGeom>
          <a:noFill/>
        </p:spPr>
        <p:txBody>
          <a:bodyPr wrap="none" lIns="0" tIns="0" rIns="0" bIns="0" rtlCol="0">
            <a:spAutoFit/>
          </a:bodyPr>
          <a:lstStyle/>
          <a:p>
            <a:pPr algn="l"/>
            <a:r>
              <a:rPr lang="en-US" sz="2400">
                <a:solidFill>
                  <a:srgbClr val="116B8B"/>
                </a:solidFill>
                <a:latin typeface="Calibri" panose="020F0502020204030204" pitchFamily="34" charset="0"/>
                <a:ea typeface="Calibri" panose="020F0502020204030204" pitchFamily="34" charset="0"/>
                <a:cs typeface="Calibri" panose="020F0502020204030204" pitchFamily="34" charset="0"/>
              </a:rPr>
              <a:t>Dự kiến số lượng features</a:t>
            </a:r>
            <a:r>
              <a:rPr lang="en-US" sz="24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en-US" sz="24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40</a:t>
            </a:r>
          </a:p>
        </p:txBody>
      </p:sp>
      <p:sp>
        <p:nvSpPr>
          <p:cNvPr id="20" name="TextBox 19">
            <a:extLst>
              <a:ext uri="{FF2B5EF4-FFF2-40B4-BE49-F238E27FC236}">
                <a16:creationId xmlns:a16="http://schemas.microsoft.com/office/drawing/2014/main" id="{07DEE1A6-945A-4000-9905-0D911358DCDF}"/>
              </a:ext>
            </a:extLst>
          </p:cNvPr>
          <p:cNvSpPr txBox="1"/>
          <p:nvPr/>
        </p:nvSpPr>
        <p:spPr>
          <a:xfrm>
            <a:off x="1058964" y="5181600"/>
            <a:ext cx="4894994" cy="369332"/>
          </a:xfrm>
          <a:prstGeom prst="rect">
            <a:avLst/>
          </a:prstGeom>
          <a:noFill/>
        </p:spPr>
        <p:txBody>
          <a:bodyPr wrap="none" lIns="0" tIns="0" rIns="0" bIns="0" rtlCol="0">
            <a:spAutoFit/>
          </a:bodyPr>
          <a:lstStyle/>
          <a:p>
            <a:pPr algn="l"/>
            <a:r>
              <a:rPr lang="en-US" sz="2400">
                <a:solidFill>
                  <a:srgbClr val="116B8B"/>
                </a:solidFill>
                <a:latin typeface="Calibri" panose="020F0502020204030204" pitchFamily="34" charset="0"/>
                <a:ea typeface="Calibri" panose="020F0502020204030204" pitchFamily="34" charset="0"/>
                <a:cs typeface="Calibri" panose="020F0502020204030204" pitchFamily="34" charset="0"/>
              </a:rPr>
              <a:t>Cấu trúc dữ liệu</a:t>
            </a:r>
            <a:r>
              <a:rPr lang="en-US" sz="24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a:t>
            </a:r>
            <a:r>
              <a:rPr lang="en-US" sz="24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chi tiết trong file excel</a:t>
            </a:r>
          </a:p>
        </p:txBody>
      </p:sp>
      <p:sp>
        <p:nvSpPr>
          <p:cNvPr id="22" name="Diamond 21">
            <a:extLst>
              <a:ext uri="{FF2B5EF4-FFF2-40B4-BE49-F238E27FC236}">
                <a16:creationId xmlns:a16="http://schemas.microsoft.com/office/drawing/2014/main" id="{849310A5-A28A-42CF-AB09-DC28110E9DF8}"/>
              </a:ext>
            </a:extLst>
          </p:cNvPr>
          <p:cNvSpPr/>
          <p:nvPr/>
        </p:nvSpPr>
        <p:spPr>
          <a:xfrm>
            <a:off x="1143000" y="2628900"/>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49DE1102-772E-4DFD-984E-B12A730453F5}"/>
              </a:ext>
            </a:extLst>
          </p:cNvPr>
          <p:cNvSpPr/>
          <p:nvPr/>
        </p:nvSpPr>
        <p:spPr>
          <a:xfrm>
            <a:off x="1143000" y="3493532"/>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95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2</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3332964"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Tiền xử lý dữ liệu</a:t>
            </a:r>
          </a:p>
        </p:txBody>
      </p:sp>
      <p:sp>
        <p:nvSpPr>
          <p:cNvPr id="8" name="TextBox 7">
            <a:extLst>
              <a:ext uri="{FF2B5EF4-FFF2-40B4-BE49-F238E27FC236}">
                <a16:creationId xmlns:a16="http://schemas.microsoft.com/office/drawing/2014/main" id="{4C4ADEDC-14AD-433C-84B9-429A36126FD9}"/>
              </a:ext>
            </a:extLst>
          </p:cNvPr>
          <p:cNvSpPr txBox="1"/>
          <p:nvPr/>
        </p:nvSpPr>
        <p:spPr>
          <a:xfrm>
            <a:off x="1058964" y="1219200"/>
            <a:ext cx="2297745" cy="369332"/>
          </a:xfrm>
          <a:prstGeom prst="rect">
            <a:avLst/>
          </a:prstGeom>
          <a:noFill/>
        </p:spPr>
        <p:txBody>
          <a:bodyPr wrap="none" lIns="0" tIns="0" rIns="0" bIns="0" rtlCol="0">
            <a:spAutoFit/>
          </a:bodyPr>
          <a:lstStyle/>
          <a:p>
            <a:pPr algn="l"/>
            <a:r>
              <a:rPr lang="en-US" sz="2400">
                <a:solidFill>
                  <a:srgbClr val="116B8B"/>
                </a:solidFill>
                <a:latin typeface="Calibri" panose="020F0502020204030204" pitchFamily="34" charset="0"/>
                <a:ea typeface="Calibri" panose="020F0502020204030204" pitchFamily="34" charset="0"/>
                <a:cs typeface="Calibri" panose="020F0502020204030204" pitchFamily="34" charset="0"/>
              </a:rPr>
              <a:t>Sàng lọc các YTAH</a:t>
            </a:r>
            <a:r>
              <a:rPr lang="en-US" sz="24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a:t>
            </a:r>
            <a:endParaRPr lang="en-US" sz="24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F602159-91BA-4A0A-AC85-57441CD473A5}"/>
              </a:ext>
            </a:extLst>
          </p:cNvPr>
          <p:cNvSpPr txBox="1"/>
          <p:nvPr/>
        </p:nvSpPr>
        <p:spPr>
          <a:xfrm>
            <a:off x="1058964" y="3048000"/>
            <a:ext cx="1966885" cy="369332"/>
          </a:xfrm>
          <a:prstGeom prst="rect">
            <a:avLst/>
          </a:prstGeom>
          <a:noFill/>
        </p:spPr>
        <p:txBody>
          <a:bodyPr wrap="none" lIns="0" tIns="0" rIns="0" bIns="0" rtlCol="0">
            <a:spAutoFit/>
          </a:bodyPr>
          <a:lstStyle/>
          <a:p>
            <a:pPr algn="l"/>
            <a:r>
              <a:rPr lang="en-US" sz="2400">
                <a:solidFill>
                  <a:srgbClr val="116B8B"/>
                </a:solidFill>
                <a:latin typeface="Calibri" panose="020F0502020204030204" pitchFamily="34" charset="0"/>
                <a:ea typeface="Calibri" panose="020F0502020204030204" pitchFamily="34" charset="0"/>
                <a:cs typeface="Calibri" panose="020F0502020204030204" pitchFamily="34" charset="0"/>
              </a:rPr>
              <a:t>Biến đổi dữ liệu</a:t>
            </a:r>
          </a:p>
        </p:txBody>
      </p:sp>
      <p:sp>
        <p:nvSpPr>
          <p:cNvPr id="13" name="TextBox 12">
            <a:extLst>
              <a:ext uri="{FF2B5EF4-FFF2-40B4-BE49-F238E27FC236}">
                <a16:creationId xmlns:a16="http://schemas.microsoft.com/office/drawing/2014/main" id="{7C15C6B6-4A0E-4653-97BE-BEBAD2B0C472}"/>
              </a:ext>
            </a:extLst>
          </p:cNvPr>
          <p:cNvSpPr txBox="1"/>
          <p:nvPr/>
        </p:nvSpPr>
        <p:spPr>
          <a:xfrm>
            <a:off x="1524000" y="4103132"/>
            <a:ext cx="1754135" cy="307777"/>
          </a:xfrm>
          <a:prstGeom prst="rect">
            <a:avLst/>
          </a:prstGeom>
          <a:noFill/>
        </p:spPr>
        <p:txBody>
          <a:bodyPr wrap="none" lIns="0" tIns="0" rIns="0" bIns="0" rtlCol="0">
            <a:spAutoFit/>
          </a:bodyPr>
          <a:lstStyle/>
          <a:p>
            <a:pPr algn="l"/>
            <a:r>
              <a:rPr lang="en-US" sz="200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Với biến liên tục:</a:t>
            </a:r>
          </a:p>
        </p:txBody>
      </p:sp>
      <p:sp>
        <p:nvSpPr>
          <p:cNvPr id="14" name="TextBox 13">
            <a:extLst>
              <a:ext uri="{FF2B5EF4-FFF2-40B4-BE49-F238E27FC236}">
                <a16:creationId xmlns:a16="http://schemas.microsoft.com/office/drawing/2014/main" id="{B4AFDA17-8C43-44C7-A19B-0F38FA4BC1DE}"/>
              </a:ext>
            </a:extLst>
          </p:cNvPr>
          <p:cNvSpPr txBox="1"/>
          <p:nvPr/>
        </p:nvSpPr>
        <p:spPr>
          <a:xfrm>
            <a:off x="1524000" y="3582888"/>
            <a:ext cx="6246838" cy="307777"/>
          </a:xfrm>
          <a:prstGeom prst="rect">
            <a:avLst/>
          </a:prstGeom>
          <a:noFill/>
        </p:spPr>
        <p:txBody>
          <a:bodyPr wrap="none" lIns="0" tIns="0" rIns="0" bIns="0" rtlCol="0">
            <a:spAutoFit/>
          </a:bodyPr>
          <a:lstStyle/>
          <a:p>
            <a:pPr algn="l"/>
            <a:r>
              <a:rPr lang="en-US" sz="200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Với biến phân loại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mã hoá Encoding (ví dụ Nam = 1, Nữ = 2)</a:t>
            </a:r>
          </a:p>
        </p:txBody>
      </p:sp>
      <p:sp>
        <p:nvSpPr>
          <p:cNvPr id="16" name="TextBox 15">
            <a:extLst>
              <a:ext uri="{FF2B5EF4-FFF2-40B4-BE49-F238E27FC236}">
                <a16:creationId xmlns:a16="http://schemas.microsoft.com/office/drawing/2014/main" id="{E56771FE-BCA7-491B-81BB-BD52550EE8A1}"/>
              </a:ext>
            </a:extLst>
          </p:cNvPr>
          <p:cNvSpPr txBox="1"/>
          <p:nvPr/>
        </p:nvSpPr>
        <p:spPr>
          <a:xfrm>
            <a:off x="1658150" y="4489847"/>
            <a:ext cx="6202275" cy="660181"/>
          </a:xfrm>
          <a:prstGeom prst="rect">
            <a:avLst/>
          </a:prstGeom>
          <a:noFill/>
        </p:spPr>
        <p:txBody>
          <a:bodyPr wrap="none" lIns="0" tIns="0" rIns="0" bIns="0" rtlCol="0">
            <a:spAutoFit/>
          </a:bodyPr>
          <a:lstStyle/>
          <a:p>
            <a:pPr algn="l">
              <a:lnSpc>
                <a:spcPct val="110000"/>
              </a:lnSpc>
            </a:pP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Sử dụng </a:t>
            </a:r>
            <a:r>
              <a:rPr lang="en-US" sz="20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standardization</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cho biến phân phối chuẩn.</a:t>
            </a:r>
          </a:p>
          <a:p>
            <a:pPr algn="l">
              <a:lnSpc>
                <a:spcPct val="110000"/>
              </a:lnSpc>
            </a:pP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Sử dụng </a:t>
            </a:r>
            <a:r>
              <a:rPr lang="en-US" sz="20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normalization</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cho biến không có phân phối chuẩn.</a:t>
            </a:r>
            <a:endParaRPr lang="en-US" sz="200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Diamond 21">
            <a:extLst>
              <a:ext uri="{FF2B5EF4-FFF2-40B4-BE49-F238E27FC236}">
                <a16:creationId xmlns:a16="http://schemas.microsoft.com/office/drawing/2014/main" id="{849310A5-A28A-42CF-AB09-DC28110E9DF8}"/>
              </a:ext>
            </a:extLst>
          </p:cNvPr>
          <p:cNvSpPr/>
          <p:nvPr/>
        </p:nvSpPr>
        <p:spPr>
          <a:xfrm>
            <a:off x="1143000" y="3619500"/>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49DE1102-772E-4DFD-984E-B12A730453F5}"/>
              </a:ext>
            </a:extLst>
          </p:cNvPr>
          <p:cNvSpPr/>
          <p:nvPr/>
        </p:nvSpPr>
        <p:spPr>
          <a:xfrm>
            <a:off x="1143000" y="4167664"/>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461B7D7-F1BC-42A7-B2A5-F84958F03E81}"/>
              </a:ext>
            </a:extLst>
          </p:cNvPr>
          <p:cNvSpPr txBox="1"/>
          <p:nvPr/>
        </p:nvSpPr>
        <p:spPr>
          <a:xfrm>
            <a:off x="1371600" y="2070556"/>
            <a:ext cx="8297838" cy="707886"/>
          </a:xfrm>
          <a:prstGeom prst="rect">
            <a:avLst/>
          </a:prstGeom>
          <a:noFill/>
        </p:spPr>
        <p:txBody>
          <a:bodyPr wrap="square">
            <a:spAutoFit/>
          </a:bodyPr>
          <a:lstStyle/>
          <a:p>
            <a:r>
              <a:rPr lang="en-US" sz="2000" b="1" i="1">
                <a:solidFill>
                  <a:srgbClr val="C00000"/>
                </a:solidFill>
                <a:latin typeface="Calibri" panose="020F0502020204030204" pitchFamily="34" charset="0"/>
                <a:ea typeface="Calibri" panose="020F0502020204030204" pitchFamily="34" charset="0"/>
                <a:cs typeface="Calibri" panose="020F0502020204030204" pitchFamily="34" charset="0"/>
              </a:rPr>
              <a:t>Câu hỏi: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có cần sàng lọc các features để giảm thiểu dữ liệu? sàng lọc bằng cách nào tối ưu nhất (PCA, LASSO, ...)?</a:t>
            </a:r>
            <a:endParaRPr lang="en-US" sz="2000"/>
          </a:p>
        </p:txBody>
      </p:sp>
      <p:sp>
        <p:nvSpPr>
          <p:cNvPr id="3" name="TextBox 2">
            <a:extLst>
              <a:ext uri="{FF2B5EF4-FFF2-40B4-BE49-F238E27FC236}">
                <a16:creationId xmlns:a16="http://schemas.microsoft.com/office/drawing/2014/main" id="{4E0088CD-6E95-41F0-97CB-B66BFA026DBD}"/>
              </a:ext>
            </a:extLst>
          </p:cNvPr>
          <p:cNvSpPr txBox="1"/>
          <p:nvPr/>
        </p:nvSpPr>
        <p:spPr>
          <a:xfrm>
            <a:off x="1433849" y="1658778"/>
            <a:ext cx="9465668" cy="307777"/>
          </a:xfrm>
          <a:prstGeom prst="rect">
            <a:avLst/>
          </a:prstGeom>
          <a:noFill/>
        </p:spPr>
        <p:txBody>
          <a:bodyPr wrap="non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Tất cả các features được đưa vào huấn luyện, với mục đích không bỏ sót bất kỳ yếu tố nào</a:t>
            </a:r>
          </a:p>
        </p:txBody>
      </p:sp>
      <p:pic>
        <p:nvPicPr>
          <p:cNvPr id="21" name="Picture 20" descr="Feature Scaling in Machine Learning: Python Examples">
            <a:extLst>
              <a:ext uri="{FF2B5EF4-FFF2-40B4-BE49-F238E27FC236}">
                <a16:creationId xmlns:a16="http://schemas.microsoft.com/office/drawing/2014/main" id="{588AE7E0-55AE-43DF-B5A2-3760C4716690}"/>
              </a:ext>
            </a:extLst>
          </p:cNvPr>
          <p:cNvPicPr/>
          <p:nvPr/>
        </p:nvPicPr>
        <p:blipFill rotWithShape="1">
          <a:blip r:embed="rId2">
            <a:extLst>
              <a:ext uri="{28A0092B-C50C-407E-A947-70E740481C1C}">
                <a14:useLocalDpi xmlns:a14="http://schemas.microsoft.com/office/drawing/2010/main" val="0"/>
              </a:ext>
            </a:extLst>
          </a:blip>
          <a:srcRect l="4255" t="3594" r="59982" b="73273"/>
          <a:stretch/>
        </p:blipFill>
        <p:spPr bwMode="auto">
          <a:xfrm>
            <a:off x="1972068" y="5334000"/>
            <a:ext cx="1781175" cy="681990"/>
          </a:xfrm>
          <a:prstGeom prst="rect">
            <a:avLst/>
          </a:prstGeom>
          <a:noFill/>
          <a:ln>
            <a:noFill/>
          </a:ln>
          <a:extLst>
            <a:ext uri="{53640926-AAD7-44D8-BBD7-CCE9431645EC}">
              <a14:shadowObscured xmlns:a14="http://schemas.microsoft.com/office/drawing/2010/main"/>
            </a:ext>
          </a:extLst>
        </p:spPr>
      </p:pic>
      <p:pic>
        <p:nvPicPr>
          <p:cNvPr id="24" name="Picture 23" descr="Feature Scaling in Machine Learning: Python Examples">
            <a:extLst>
              <a:ext uri="{FF2B5EF4-FFF2-40B4-BE49-F238E27FC236}">
                <a16:creationId xmlns:a16="http://schemas.microsoft.com/office/drawing/2014/main" id="{E3838342-FAAB-496F-B6E5-0834959A9379}"/>
              </a:ext>
            </a:extLst>
          </p:cNvPr>
          <p:cNvPicPr/>
          <p:nvPr/>
        </p:nvPicPr>
        <p:blipFill rotWithShape="1">
          <a:blip r:embed="rId2">
            <a:extLst>
              <a:ext uri="{28A0092B-C50C-407E-A947-70E740481C1C}">
                <a14:useLocalDpi xmlns:a14="http://schemas.microsoft.com/office/drawing/2010/main" val="0"/>
              </a:ext>
            </a:extLst>
          </a:blip>
          <a:srcRect l="52249" t="3594" r="1219" b="73273"/>
          <a:stretch/>
        </p:blipFill>
        <p:spPr bwMode="auto">
          <a:xfrm>
            <a:off x="5028445" y="5346065"/>
            <a:ext cx="2276475" cy="6699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7553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3</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3321422"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Phân chia dữ liệu</a:t>
            </a:r>
          </a:p>
        </p:txBody>
      </p:sp>
      <p:sp>
        <p:nvSpPr>
          <p:cNvPr id="3" name="TextBox 2">
            <a:extLst>
              <a:ext uri="{FF2B5EF4-FFF2-40B4-BE49-F238E27FC236}">
                <a16:creationId xmlns:a16="http://schemas.microsoft.com/office/drawing/2014/main" id="{4E0088CD-6E95-41F0-97CB-B66BFA026DBD}"/>
              </a:ext>
            </a:extLst>
          </p:cNvPr>
          <p:cNvSpPr txBox="1"/>
          <p:nvPr/>
        </p:nvSpPr>
        <p:spPr>
          <a:xfrm>
            <a:off x="1433849" y="1673853"/>
            <a:ext cx="9234151" cy="660181"/>
          </a:xfrm>
          <a:prstGeom prst="rect">
            <a:avLst/>
          </a:prstGeom>
          <a:noFill/>
        </p:spPr>
        <p:txBody>
          <a:bodyPr wrap="square" lIns="0" tIns="0" rIns="0" bIns="0" rtlCol="0">
            <a:spAutoFit/>
          </a:bodyPr>
          <a:lstStyle/>
          <a:p>
            <a:pPr algn="l">
              <a:lnSpc>
                <a:spcPct val="110000"/>
              </a:lnSpc>
            </a:pPr>
            <a:r>
              <a:rPr lang="vi-VN"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Với dự kiến cỡ mẫu thu thập được khoảng 50 bệnh nhân, bộ dữ liệu được phân chia ngẫu nhiên theo số lượng bệnh nhân thành 2 phần</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18" name="TextBox 17">
            <a:extLst>
              <a:ext uri="{FF2B5EF4-FFF2-40B4-BE49-F238E27FC236}">
                <a16:creationId xmlns:a16="http://schemas.microsoft.com/office/drawing/2014/main" id="{3963CA37-DEDE-478E-96B5-DE12CE708A0A}"/>
              </a:ext>
            </a:extLst>
          </p:cNvPr>
          <p:cNvSpPr txBox="1"/>
          <p:nvPr/>
        </p:nvSpPr>
        <p:spPr>
          <a:xfrm>
            <a:off x="1973978" y="2438400"/>
            <a:ext cx="4998075" cy="307777"/>
          </a:xfrm>
          <a:prstGeom prst="rect">
            <a:avLst/>
          </a:prstGeom>
          <a:noFill/>
        </p:spPr>
        <p:txBody>
          <a:bodyPr wrap="squar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70% là bộ dữ liệu huấn luyện </a:t>
            </a:r>
            <a:r>
              <a:rPr lang="en-US" sz="2000" i="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(training dataset)</a:t>
            </a:r>
            <a:endPar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7BBE39C-8B94-4F7D-991D-C8B1B5D6442D}"/>
              </a:ext>
            </a:extLst>
          </p:cNvPr>
          <p:cNvSpPr txBox="1"/>
          <p:nvPr/>
        </p:nvSpPr>
        <p:spPr>
          <a:xfrm>
            <a:off x="1973977" y="2856341"/>
            <a:ext cx="5150476" cy="307777"/>
          </a:xfrm>
          <a:prstGeom prst="rect">
            <a:avLst/>
          </a:prstGeom>
          <a:noFill/>
        </p:spPr>
        <p:txBody>
          <a:bodyPr wrap="square" lIns="0" tIns="0" rIns="0" bIns="0" rtlCol="0">
            <a:spAutoFit/>
          </a:bodyPr>
          <a:lstStyle/>
          <a:p>
            <a:pPr algn="l"/>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30% là bộ dữ liệu kiểm định </a:t>
            </a:r>
            <a:r>
              <a:rPr lang="en-US" sz="2000" i="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(validation dataset)</a:t>
            </a:r>
            <a:endPar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D24E9FB7-408F-401F-9A48-BB3026EC50A0}"/>
              </a:ext>
            </a:extLst>
          </p:cNvPr>
          <p:cNvSpPr txBox="1"/>
          <p:nvPr/>
        </p:nvSpPr>
        <p:spPr>
          <a:xfrm>
            <a:off x="1381687" y="3297237"/>
            <a:ext cx="8297838" cy="400110"/>
          </a:xfrm>
          <a:prstGeom prst="rect">
            <a:avLst/>
          </a:prstGeom>
          <a:noFill/>
        </p:spPr>
        <p:txBody>
          <a:bodyPr wrap="square">
            <a:spAutoFit/>
          </a:bodyPr>
          <a:lstStyle/>
          <a:p>
            <a:r>
              <a:rPr lang="en-US" sz="2000" b="1" i="1">
                <a:solidFill>
                  <a:srgbClr val="C00000"/>
                </a:solidFill>
                <a:latin typeface="Calibri" panose="020F0502020204030204" pitchFamily="34" charset="0"/>
                <a:ea typeface="Calibri" panose="020F0502020204030204" pitchFamily="34" charset="0"/>
                <a:cs typeface="Calibri" panose="020F0502020204030204" pitchFamily="34" charset="0"/>
              </a:rPr>
              <a:t>Câu hỏi:</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có cần bộ dữ liệu kiểm tra </a:t>
            </a:r>
            <a:r>
              <a:rPr lang="en-US" sz="2000" i="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(test dataset) </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không?</a:t>
            </a:r>
            <a:endParaRPr lang="en-US" sz="2000"/>
          </a:p>
        </p:txBody>
      </p:sp>
      <p:sp>
        <p:nvSpPr>
          <p:cNvPr id="26" name="TextBox 25">
            <a:extLst>
              <a:ext uri="{FF2B5EF4-FFF2-40B4-BE49-F238E27FC236}">
                <a16:creationId xmlns:a16="http://schemas.microsoft.com/office/drawing/2014/main" id="{203F21D3-ECC1-44EF-A2A5-7AA3F5F5A8FD}"/>
              </a:ext>
            </a:extLst>
          </p:cNvPr>
          <p:cNvSpPr txBox="1"/>
          <p:nvPr/>
        </p:nvSpPr>
        <p:spPr>
          <a:xfrm>
            <a:off x="1433849" y="4106665"/>
            <a:ext cx="9234151" cy="660181"/>
          </a:xfrm>
          <a:prstGeom prst="rect">
            <a:avLst/>
          </a:prstGeom>
          <a:noFill/>
        </p:spPr>
        <p:txBody>
          <a:bodyPr wrap="square" lIns="0" tIns="0" rIns="0" bIns="0" rtlCol="0">
            <a:spAutoFit/>
          </a:bodyPr>
          <a:lstStyle/>
          <a:p>
            <a:pPr>
              <a:lnSpc>
                <a:spcPct val="110000"/>
              </a:lnSpc>
            </a:pPr>
            <a:r>
              <a:rPr lang="en-US" sz="200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Áp dụng 5-fold-cross-validation</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tức lặp lại quá trình phân chia 5 lần. </a:t>
            </a:r>
            <a:r>
              <a:rPr lang="en-SG"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Sau 5 lần, tính trung bình các kết quả thu được từ mỗi lần để có kết quả cuối cùng.</a:t>
            </a:r>
            <a:endPar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Diamond 26">
            <a:extLst>
              <a:ext uri="{FF2B5EF4-FFF2-40B4-BE49-F238E27FC236}">
                <a16:creationId xmlns:a16="http://schemas.microsoft.com/office/drawing/2014/main" id="{21010521-4B31-4115-AB71-10C0E7363C48}"/>
              </a:ext>
            </a:extLst>
          </p:cNvPr>
          <p:cNvSpPr/>
          <p:nvPr/>
        </p:nvSpPr>
        <p:spPr>
          <a:xfrm>
            <a:off x="1018134" y="1726737"/>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id="{71AAE4A6-BB6B-4A6D-8AD6-019E727DF2D1}"/>
              </a:ext>
            </a:extLst>
          </p:cNvPr>
          <p:cNvSpPr/>
          <p:nvPr/>
        </p:nvSpPr>
        <p:spPr>
          <a:xfrm>
            <a:off x="1018134" y="4174098"/>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717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4</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6184322"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Huấn luyện mô hình LSTM - FNN</a:t>
            </a:r>
          </a:p>
        </p:txBody>
      </p:sp>
      <p:sp>
        <p:nvSpPr>
          <p:cNvPr id="3" name="TextBox 2">
            <a:extLst>
              <a:ext uri="{FF2B5EF4-FFF2-40B4-BE49-F238E27FC236}">
                <a16:creationId xmlns:a16="http://schemas.microsoft.com/office/drawing/2014/main" id="{4E0088CD-6E95-41F0-97CB-B66BFA026DBD}"/>
              </a:ext>
            </a:extLst>
          </p:cNvPr>
          <p:cNvSpPr txBox="1"/>
          <p:nvPr/>
        </p:nvSpPr>
        <p:spPr>
          <a:xfrm>
            <a:off x="1433849" y="1295400"/>
            <a:ext cx="9234151" cy="998735"/>
          </a:xfrm>
          <a:prstGeom prst="rect">
            <a:avLst/>
          </a:prstGeom>
          <a:noFill/>
        </p:spPr>
        <p:txBody>
          <a:bodyPr wrap="square" lIns="0" tIns="0" rIns="0" bIns="0" rtlCol="0">
            <a:spAutoFit/>
          </a:bodyPr>
          <a:lstStyle/>
          <a:p>
            <a:pPr algn="l">
              <a:lnSpc>
                <a:spcPct val="110000"/>
              </a:lnSpc>
            </a:pPr>
            <a:r>
              <a:rPr lang="vi-VN"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Với bộ dữ liệu có các thuộc tính biến đổi theo thời gian</a:t>
            </a:r>
            <a:r>
              <a:rPr lang="vi-VN" sz="2000" i="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(time-series data) </a:t>
            </a:r>
            <a:r>
              <a:rPr lang="vi-VN"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cùng với đầu ra là nồng độ Tac cũng biến đổi theo thời gian, LSTM – FNN là mô hình học máy được áp dụng để phân tích các yếu tố ảnh hưởng lên nồng độ Tac. </a:t>
            </a:r>
            <a:endPar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203F21D3-ECC1-44EF-A2A5-7AA3F5F5A8FD}"/>
              </a:ext>
            </a:extLst>
          </p:cNvPr>
          <p:cNvSpPr txBox="1"/>
          <p:nvPr/>
        </p:nvSpPr>
        <p:spPr>
          <a:xfrm>
            <a:off x="1433849" y="2438400"/>
            <a:ext cx="9234151" cy="660181"/>
          </a:xfrm>
          <a:prstGeom prst="rect">
            <a:avLst/>
          </a:prstGeom>
          <a:noFill/>
        </p:spPr>
        <p:txBody>
          <a:bodyPr wrap="square" lIns="0" tIns="0" rIns="0" bIns="0" rtlCol="0">
            <a:spAutoFit/>
          </a:bodyPr>
          <a:lstStyle/>
          <a:p>
            <a:pPr>
              <a:lnSpc>
                <a:spcPct val="110000"/>
              </a:lnSpc>
            </a:pPr>
            <a:r>
              <a:rPr lang="vi-VN" sz="2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Nguyên lý chung:</a:t>
            </a:r>
            <a:r>
              <a:rPr lang="vi-VN"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dữ liệu bệnh nhân trong các ngày trước đó được sử dụng để tiên đoán giá trị nồng độ </a:t>
            </a:r>
            <a:r>
              <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thuốc</a:t>
            </a:r>
            <a:r>
              <a:rPr lang="vi-VN"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cho ngày tiếp theo. </a:t>
            </a:r>
            <a:endParaRPr lang="en-US" sz="20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Diamond 26">
            <a:extLst>
              <a:ext uri="{FF2B5EF4-FFF2-40B4-BE49-F238E27FC236}">
                <a16:creationId xmlns:a16="http://schemas.microsoft.com/office/drawing/2014/main" id="{21010521-4B31-4115-AB71-10C0E7363C48}"/>
              </a:ext>
            </a:extLst>
          </p:cNvPr>
          <p:cNvSpPr/>
          <p:nvPr/>
        </p:nvSpPr>
        <p:spPr>
          <a:xfrm>
            <a:off x="1018134" y="1348284"/>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id="{71AAE4A6-BB6B-4A6D-8AD6-019E727DF2D1}"/>
              </a:ext>
            </a:extLst>
          </p:cNvPr>
          <p:cNvSpPr/>
          <p:nvPr/>
        </p:nvSpPr>
        <p:spPr>
          <a:xfrm>
            <a:off x="1018134" y="2505833"/>
            <a:ext cx="228600" cy="228600"/>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162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CA0317D-C40C-4DD2-A563-3F80CBCEA8E0}"/>
              </a:ext>
            </a:extLst>
          </p:cNvPr>
          <p:cNvGrpSpPr/>
          <p:nvPr/>
        </p:nvGrpSpPr>
        <p:grpSpPr>
          <a:xfrm>
            <a:off x="995809" y="280035"/>
            <a:ext cx="1524000" cy="694372"/>
            <a:chOff x="990600" y="270224"/>
            <a:chExt cx="1524000" cy="694372"/>
          </a:xfrm>
        </p:grpSpPr>
        <p:sp>
          <p:nvSpPr>
            <p:cNvPr id="4" name="Rectangle 3">
              <a:extLst>
                <a:ext uri="{FF2B5EF4-FFF2-40B4-BE49-F238E27FC236}">
                  <a16:creationId xmlns:a16="http://schemas.microsoft.com/office/drawing/2014/main" id="{9BED48F2-A386-468D-9D0C-4DA41A941289}"/>
                </a:ext>
              </a:extLst>
            </p:cNvPr>
            <p:cNvSpPr/>
            <p:nvPr/>
          </p:nvSpPr>
          <p:spPr>
            <a:xfrm>
              <a:off x="990600" y="270224"/>
              <a:ext cx="1524000" cy="6943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FC82C137-66F4-47B5-B5FE-79831E7795DE}"/>
                </a:ext>
              </a:extLst>
            </p:cNvPr>
            <p:cNvSpPr txBox="1"/>
            <p:nvPr/>
          </p:nvSpPr>
          <p:spPr>
            <a:xfrm>
              <a:off x="1213991" y="401967"/>
              <a:ext cx="1077218" cy="430887"/>
            </a:xfrm>
            <a:prstGeom prst="rect">
              <a:avLst/>
            </a:prstGeom>
            <a:noFill/>
          </p:spPr>
          <p:txBody>
            <a:bodyPr wrap="none" lIns="0" tIns="0" rIns="0" bIns="0" rtlCol="0">
              <a:spAutoFit/>
            </a:bodyPr>
            <a:lstStyle/>
            <a:p>
              <a:pPr algn="l"/>
              <a:r>
                <a:rPr lang="en-US" sz="2800" b="1">
                  <a:solidFill>
                    <a:schemeClr val="bg1"/>
                  </a:solidFill>
                  <a:latin typeface="Calibri" panose="020F0502020204030204" pitchFamily="34" charset="0"/>
                  <a:ea typeface="Calibri" panose="020F0502020204030204" pitchFamily="34" charset="0"/>
                  <a:cs typeface="Calibri" panose="020F0502020204030204" pitchFamily="34" charset="0"/>
                </a:rPr>
                <a:t>Bước 4</a:t>
              </a:r>
            </a:p>
          </p:txBody>
        </p:sp>
      </p:grpSp>
      <p:sp>
        <p:nvSpPr>
          <p:cNvPr id="7" name="TextBox 6">
            <a:extLst>
              <a:ext uri="{FF2B5EF4-FFF2-40B4-BE49-F238E27FC236}">
                <a16:creationId xmlns:a16="http://schemas.microsoft.com/office/drawing/2014/main" id="{A8576246-936F-452F-85B6-0DB32FC21A46}"/>
              </a:ext>
            </a:extLst>
          </p:cNvPr>
          <p:cNvSpPr txBox="1"/>
          <p:nvPr/>
        </p:nvSpPr>
        <p:spPr>
          <a:xfrm>
            <a:off x="2743200" y="350222"/>
            <a:ext cx="6184322" cy="553998"/>
          </a:xfrm>
          <a:prstGeom prst="rect">
            <a:avLst/>
          </a:prstGeom>
          <a:noFill/>
        </p:spPr>
        <p:txBody>
          <a:bodyPr wrap="none" lIns="0" tIns="0" rIns="0" bIns="0" rtlCol="0">
            <a:spAutoFit/>
          </a:bodyPr>
          <a:lstStyle/>
          <a:p>
            <a:pPr algn="l"/>
            <a:r>
              <a:rPr lang="en-US" sz="3600" b="1">
                <a:solidFill>
                  <a:srgbClr val="116B8B"/>
                </a:solidFill>
                <a:latin typeface="Calibri" panose="020F0502020204030204" pitchFamily="34" charset="0"/>
                <a:ea typeface="Calibri" panose="020F0502020204030204" pitchFamily="34" charset="0"/>
                <a:cs typeface="Calibri" panose="020F0502020204030204" pitchFamily="34" charset="0"/>
              </a:rPr>
              <a:t>Huấn luyện mô hình LSTM - FNN</a:t>
            </a:r>
          </a:p>
        </p:txBody>
      </p:sp>
      <p:pic>
        <p:nvPicPr>
          <p:cNvPr id="10" name="Picture 9">
            <a:extLst>
              <a:ext uri="{FF2B5EF4-FFF2-40B4-BE49-F238E27FC236}">
                <a16:creationId xmlns:a16="http://schemas.microsoft.com/office/drawing/2014/main" id="{EBC224BB-396F-4D23-90CA-30D183A01A9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525616"/>
            <a:ext cx="8976565" cy="5048885"/>
          </a:xfrm>
          <a:prstGeom prst="rect">
            <a:avLst/>
          </a:prstGeom>
        </p:spPr>
      </p:pic>
      <p:sp>
        <p:nvSpPr>
          <p:cNvPr id="12" name="TextBox 11">
            <a:extLst>
              <a:ext uri="{FF2B5EF4-FFF2-40B4-BE49-F238E27FC236}">
                <a16:creationId xmlns:a16="http://schemas.microsoft.com/office/drawing/2014/main" id="{6E2AD514-6C81-4FA1-B4B2-6EFF43F9712E}"/>
              </a:ext>
            </a:extLst>
          </p:cNvPr>
          <p:cNvSpPr txBox="1"/>
          <p:nvPr/>
        </p:nvSpPr>
        <p:spPr>
          <a:xfrm>
            <a:off x="8534400" y="4191000"/>
            <a:ext cx="3429000" cy="1993494"/>
          </a:xfrm>
          <a:prstGeom prst="rect">
            <a:avLst/>
          </a:prstGeom>
          <a:noFill/>
        </p:spPr>
        <p:txBody>
          <a:bodyPr wrap="square">
            <a:spAutoFit/>
          </a:bodyPr>
          <a:lstStyle/>
          <a:p>
            <a:pPr marL="457200">
              <a:lnSpc>
                <a:spcPct val="130000"/>
              </a:lnSpc>
            </a:pPr>
            <a:r>
              <a:rPr lang="en-US" sz="1200" i="1">
                <a:effectLst/>
                <a:latin typeface="Calibri" panose="020F0502020204030204" pitchFamily="34" charset="0"/>
                <a:ea typeface="Calibri" panose="020F0502020204030204" pitchFamily="34" charset="0"/>
                <a:cs typeface="Calibri" panose="020F0502020204030204" pitchFamily="34" charset="0"/>
              </a:rPr>
              <a:t>Chú thích: </a:t>
            </a:r>
          </a:p>
          <a:p>
            <a:pPr marL="457200">
              <a:lnSpc>
                <a:spcPct val="130000"/>
              </a:lnSpc>
            </a:pP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I</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1</a:t>
            </a: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 I</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2</a:t>
            </a: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,…I</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t</a:t>
            </a:r>
            <a:r>
              <a:rPr lang="en-US" sz="1200" i="1">
                <a:effectLst/>
                <a:latin typeface="Calibri" panose="020F0502020204030204" pitchFamily="34" charset="0"/>
                <a:ea typeface="Calibri" panose="020F0502020204030204" pitchFamily="34" charset="0"/>
                <a:cs typeface="Calibri" panose="020F0502020204030204" pitchFamily="34" charset="0"/>
              </a:rPr>
              <a:t>: dữ liệu yếu tố ảnh hưởng động của bệnh nhân tại ngày từ 1, 2, …, t kể từ ngày uống Tac đầu tiên. </a:t>
            </a: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457200">
              <a:lnSpc>
                <a:spcPct val="130000"/>
              </a:lnSpc>
            </a:pP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h</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1</a:t>
            </a: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 h</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2</a:t>
            </a: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,…,h</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t</a:t>
            </a:r>
            <a:r>
              <a:rPr lang="en-US" sz="1200" i="1">
                <a:effectLst/>
                <a:latin typeface="Calibri" panose="020F0502020204030204" pitchFamily="34" charset="0"/>
                <a:ea typeface="Calibri" panose="020F0502020204030204" pitchFamily="34" charset="0"/>
                <a:cs typeface="Calibri" panose="020F0502020204030204" pitchFamily="34" charset="0"/>
              </a:rPr>
              <a:t>: trạng thái ẩn (hidden state) của lớp LSTM</a:t>
            </a: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457200">
              <a:lnSpc>
                <a:spcPct val="130000"/>
              </a:lnSpc>
            </a:pP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O</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t</a:t>
            </a:r>
            <a:r>
              <a:rPr lang="en-US" sz="1200" i="1">
                <a:effectLst/>
                <a:latin typeface="Calibri" panose="020F0502020204030204" pitchFamily="34" charset="0"/>
                <a:ea typeface="Calibri" panose="020F0502020204030204" pitchFamily="34" charset="0"/>
                <a:cs typeface="Calibri" panose="020F0502020204030204" pitchFamily="34" charset="0"/>
              </a:rPr>
              <a:t>: đầu ra của lớp LSTM, </a:t>
            </a:r>
          </a:p>
          <a:p>
            <a:pPr marL="457200">
              <a:lnSpc>
                <a:spcPct val="130000"/>
              </a:lnSpc>
            </a:pPr>
            <a:r>
              <a:rPr lang="en-US" sz="1200" i="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Conc</a:t>
            </a:r>
            <a:r>
              <a:rPr lang="en-US" sz="1200" i="1" baseline="-2500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t</a:t>
            </a:r>
            <a:r>
              <a:rPr lang="en-US" sz="1200" i="1">
                <a:effectLst/>
                <a:latin typeface="Calibri" panose="020F0502020204030204" pitchFamily="34" charset="0"/>
                <a:ea typeface="Calibri" panose="020F0502020204030204" pitchFamily="34" charset="0"/>
                <a:cs typeface="Calibri" panose="020F0502020204030204" pitchFamily="34" charset="0"/>
              </a:rPr>
              <a:t>: nồng độ Tac dự đoán tại ngày thứ t</a:t>
            </a:r>
            <a:endParaRPr lang="en-US" sz="160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389F20B-DA4C-4F7E-8B13-62C64F2703C7}"/>
              </a:ext>
            </a:extLst>
          </p:cNvPr>
          <p:cNvPicPr>
            <a:picLocks noChangeAspect="1"/>
          </p:cNvPicPr>
          <p:nvPr/>
        </p:nvPicPr>
        <p:blipFill>
          <a:blip r:embed="rId3"/>
          <a:stretch>
            <a:fillRect/>
          </a:stretch>
        </p:blipFill>
        <p:spPr>
          <a:xfrm>
            <a:off x="4953000" y="280035"/>
            <a:ext cx="6848387" cy="3656301"/>
          </a:xfrm>
          <a:prstGeom prst="rect">
            <a:avLst/>
          </a:prstGeom>
          <a:ln w="19050">
            <a:solidFill>
              <a:schemeClr val="tx2">
                <a:lumMod val="75000"/>
              </a:schemeClr>
            </a:solidFill>
          </a:ln>
        </p:spPr>
      </p:pic>
      <p:pic>
        <p:nvPicPr>
          <p:cNvPr id="13" name="Picture 12">
            <a:extLst>
              <a:ext uri="{FF2B5EF4-FFF2-40B4-BE49-F238E27FC236}">
                <a16:creationId xmlns:a16="http://schemas.microsoft.com/office/drawing/2014/main" id="{8241ED5E-EA03-4C91-8506-EEE42C23373D}"/>
              </a:ext>
            </a:extLst>
          </p:cNvPr>
          <p:cNvPicPr>
            <a:picLocks noChangeAspect="1"/>
          </p:cNvPicPr>
          <p:nvPr/>
        </p:nvPicPr>
        <p:blipFill>
          <a:blip r:embed="rId4"/>
          <a:stretch>
            <a:fillRect/>
          </a:stretch>
        </p:blipFill>
        <p:spPr>
          <a:xfrm>
            <a:off x="4343400" y="3993296"/>
            <a:ext cx="6403517" cy="2861240"/>
          </a:xfrm>
          <a:prstGeom prst="rect">
            <a:avLst/>
          </a:prstGeom>
          <a:ln w="19050">
            <a:solidFill>
              <a:schemeClr val="tx2">
                <a:lumMod val="75000"/>
              </a:schemeClr>
            </a:solidFill>
          </a:ln>
        </p:spPr>
      </p:pic>
    </p:spTree>
    <p:extLst>
      <p:ext uri="{BB962C8B-B14F-4D97-AF65-F5344CB8AC3E}">
        <p14:creationId xmlns:p14="http://schemas.microsoft.com/office/powerpoint/2010/main" val="853715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Office Theme">
  <a:themeElements>
    <a:clrScheme name="9Slide - 2021">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BD45"/>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4C410E64-73D4-4894-A16A-B0A564A2C1B3}" vid="{BD11DD77-7AB8-40E7-98B4-F754939C4E0E}"/>
    </a:ext>
  </a:extLst>
</a:theme>
</file>

<file path=docProps/app.xml><?xml version="1.0" encoding="utf-8"?>
<Properties xmlns="http://schemas.openxmlformats.org/officeDocument/2006/extended-properties" xmlns:vt="http://schemas.openxmlformats.org/officeDocument/2006/docPropsVTypes">
  <Template>9Slide.vn</Template>
  <TotalTime>3302</TotalTime>
  <Words>971</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#9Slide02 Noi dung dai</vt:lpstr>
      <vt:lpstr>#9Slide02 Tieu de dai</vt:lpstr>
      <vt:lpstr>Arial</vt:lpstr>
      <vt:lpstr>Calibri</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ADMIN</dc:creator>
  <cp:keywords>9Slide</cp:keywords>
  <dc:description>9Slide.vn</dc:description>
  <cp:lastModifiedBy>Vũ Dương Anh Minh</cp:lastModifiedBy>
  <cp:revision>18</cp:revision>
  <dcterms:created xsi:type="dcterms:W3CDTF">2024-10-04T08:32:12Z</dcterms:created>
  <dcterms:modified xsi:type="dcterms:W3CDTF">2024-10-06T15:34:29Z</dcterms:modified>
  <cp:category>9Slide.vn</cp:category>
  <cp:contentStatus>9Slide</cp:contentStatus>
</cp:coreProperties>
</file>