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1" r:id="rId2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8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D3ABBF-81F6-B972-A1E2-9F65205D9A44}" name="Nguyen Duc Anh 20172937" initials="N2" userId="S::anh.nd172937@sis.hust.edu.vn::cc6153c1-f1e4-4bb6-a09e-828fd556f0c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AE3"/>
    <a:srgbClr val="0034CB"/>
    <a:srgbClr val="C91B9B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0219" autoAdjust="0"/>
  </p:normalViewPr>
  <p:slideViewPr>
    <p:cSldViewPr snapToGrid="0">
      <p:cViewPr>
        <p:scale>
          <a:sx n="39" d="100"/>
          <a:sy n="39" d="100"/>
        </p:scale>
        <p:origin x="20" y="-3340"/>
      </p:cViewPr>
      <p:guideLst>
        <p:guide orient="horz" pos="13478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5DFB7-41E3-4F4E-8D38-7CF3FE0CF7C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093D5-EB02-435A-8D50-F5D5732F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093D5-EB02-435A-8D50-F5D5732F38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9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4583-68AD-478E-B8B8-C0F52B0869F3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F712-A174-4CBF-928E-0F2E17C04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1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BBBDCB-654D-7F2F-5C9F-3B222686A98C}"/>
              </a:ext>
            </a:extLst>
          </p:cNvPr>
          <p:cNvSpPr/>
          <p:nvPr/>
        </p:nvSpPr>
        <p:spPr>
          <a:xfrm>
            <a:off x="14463023" y="6208229"/>
            <a:ext cx="14925589" cy="23588695"/>
          </a:xfrm>
          <a:prstGeom prst="roundRect">
            <a:avLst>
              <a:gd name="adj" fmla="val 681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EF56CA-65D3-EAB8-1099-D5ECDAC2B6FC}"/>
              </a:ext>
            </a:extLst>
          </p:cNvPr>
          <p:cNvSpPr/>
          <p:nvPr/>
        </p:nvSpPr>
        <p:spPr>
          <a:xfrm>
            <a:off x="14806866" y="15402116"/>
            <a:ext cx="5623835" cy="56763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BF98EF4-2977-485E-8233-3F8D0FB0E120}"/>
              </a:ext>
            </a:extLst>
          </p:cNvPr>
          <p:cNvSpPr/>
          <p:nvPr/>
        </p:nvSpPr>
        <p:spPr>
          <a:xfrm>
            <a:off x="23452509" y="15426441"/>
            <a:ext cx="5644516" cy="56980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05CFAC6-F630-FF54-71FB-D2B0B7543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68164" y="22089862"/>
            <a:ext cx="7354163" cy="6668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1" y="745723"/>
            <a:ext cx="3555177" cy="4572000"/>
          </a:xfrm>
          <a:prstGeom prst="rect">
            <a:avLst/>
          </a:prstGeom>
        </p:spPr>
      </p:pic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574965" y="745723"/>
            <a:ext cx="20969288" cy="132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4" tIns="45694" rIns="91384" bIns="45694">
            <a:spAutoFit/>
          </a:bodyPr>
          <a:lstStyle>
            <a:lvl1pPr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HỘI NGHỊ KHOA HỌC SINH VIÊN KHOA TOÁN - CƠ - TIN HỌC </a:t>
            </a:r>
          </a:p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NĂM 2023</a:t>
            </a:r>
          </a:p>
        </p:txBody>
      </p:sp>
      <p:pic>
        <p:nvPicPr>
          <p:cNvPr id="1026" name="Picture 2" descr="C:\Users\Admin\Downloads\17342966_747553338744199_154824684781870353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45"/>
          <a:stretch/>
        </p:blipFill>
        <p:spPr bwMode="auto">
          <a:xfrm>
            <a:off x="23470403" y="614672"/>
            <a:ext cx="5747197" cy="32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183514" y="3877908"/>
            <a:ext cx="5525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TOÁN-CƠ-TIN HỌC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4097881" y="2093004"/>
            <a:ext cx="20531432" cy="40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4" tIns="45694" rIns="91384" bIns="45694">
            <a:spAutoFit/>
          </a:bodyPr>
          <a:lstStyle>
            <a:lvl1pPr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952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vi-VN" altLang="en-US" sz="5400" b="1" dirty="0">
                <a:solidFill>
                  <a:srgbClr val="C60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chiến lược sạc thích ứng cho mạng cảm biến sạc lại </a:t>
            </a:r>
          </a:p>
          <a:p>
            <a:pPr algn="ctr" eaLnBrk="1" hangingPunct="1"/>
            <a:r>
              <a:rPr lang="vi-VN" altLang="en-US" sz="5400" b="1" dirty="0">
                <a:solidFill>
                  <a:srgbClr val="C60C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dây sử dụng kết hợp hệ thống logic mờ và học tăng cường</a:t>
            </a:r>
          </a:p>
          <a:p>
            <a:pPr algn="ctr" eaLnBrk="1" hangingPunct="1"/>
            <a:r>
              <a:rPr lang="en-US" altLang="en-US" sz="3600" b="1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3600" b="1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3600" b="1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en-US" sz="3600" b="1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 Phương Trang_K65A6</a:t>
            </a:r>
          </a:p>
          <a:p>
            <a:pPr algn="ctr" eaLnBrk="1" hangingPunct="1"/>
            <a:r>
              <a:rPr lang="en-US" altLang="en-US" sz="4000" b="1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altLang="en-US" sz="3600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3600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Tin </a:t>
            </a:r>
            <a:r>
              <a:rPr lang="en-US" altLang="en-US" sz="3600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altLang="en-US" sz="3600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altLang="en-US" sz="3600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ĐHQGHN</a:t>
            </a:r>
            <a:endParaRPr lang="en-US" altLang="en-US" sz="3600" b="1" dirty="0">
              <a:solidFill>
                <a:srgbClr val="0034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3600" b="1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3600" b="1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3600" b="1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3600" b="1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en-US" sz="3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ThS. Trần Thị Hương</a:t>
            </a:r>
            <a:br>
              <a:rPr lang="en-US" altLang="en-US" sz="3600" b="1" dirty="0">
                <a:solidFill>
                  <a:srgbClr val="0034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600" dirty="0">
              <a:solidFill>
                <a:srgbClr val="0034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04056" y="0"/>
            <a:ext cx="1763220" cy="145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b="1" dirty="0">
                <a:solidFill>
                  <a:schemeClr val="tx1"/>
                </a:solidFill>
              </a:rPr>
              <a:t>PP.40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F17FA8-304B-BE07-1A10-51E9070928A7}"/>
              </a:ext>
            </a:extLst>
          </p:cNvPr>
          <p:cNvSpPr/>
          <p:nvPr/>
        </p:nvSpPr>
        <p:spPr>
          <a:xfrm>
            <a:off x="878661" y="6208229"/>
            <a:ext cx="13385130" cy="23588695"/>
          </a:xfrm>
          <a:prstGeom prst="roundRect">
            <a:avLst>
              <a:gd name="adj" fmla="val 748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3F5289-4449-ED68-5131-9778ED4F861F}"/>
              </a:ext>
            </a:extLst>
          </p:cNvPr>
          <p:cNvSpPr/>
          <p:nvPr/>
        </p:nvSpPr>
        <p:spPr>
          <a:xfrm>
            <a:off x="854958" y="37867382"/>
            <a:ext cx="28530708" cy="4359997"/>
          </a:xfrm>
          <a:prstGeom prst="roundRect">
            <a:avLst>
              <a:gd name="adj" fmla="val 724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E4FC09-5E41-D42D-A629-1808E1905B20}"/>
              </a:ext>
            </a:extLst>
          </p:cNvPr>
          <p:cNvSpPr txBox="1"/>
          <p:nvPr/>
        </p:nvSpPr>
        <p:spPr>
          <a:xfrm>
            <a:off x="2881429" y="5931065"/>
            <a:ext cx="9497395" cy="7386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Thiết kế chiến lược sạc và mục tiêu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ECE0D-CC5A-4F67-7A4E-281C257957A1}"/>
              </a:ext>
            </a:extLst>
          </p:cNvPr>
          <p:cNvSpPr txBox="1"/>
          <p:nvPr/>
        </p:nvSpPr>
        <p:spPr>
          <a:xfrm>
            <a:off x="15090098" y="5911610"/>
            <a:ext cx="13688689" cy="7386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Chiến lược đề xuất kết hợp logic mờ và học tăng cường  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6FEA7-111B-C1AF-48A0-52D58EB677A6}"/>
              </a:ext>
            </a:extLst>
          </p:cNvPr>
          <p:cNvSpPr txBox="1"/>
          <p:nvPr/>
        </p:nvSpPr>
        <p:spPr>
          <a:xfrm>
            <a:off x="1112121" y="6948599"/>
            <a:ext cx="129308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950" b="1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Giới thiệu: Mạng </a:t>
            </a:r>
            <a:r>
              <a:rPr lang="vi" sz="3950" b="1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cảm biến sạc </a:t>
            </a:r>
            <a:r>
              <a:rPr lang="vi-VN" sz="3950" b="1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lại </a:t>
            </a:r>
            <a:r>
              <a:rPr lang="vi" sz="3950" b="1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không dây </a:t>
            </a:r>
            <a:r>
              <a:rPr lang="vi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(WRSN) </a:t>
            </a:r>
            <a:r>
              <a:rPr lang="vi-VN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là một công nghệ quan trọng trong lĩnh vực IoT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được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vi-VN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áp dụng vào giám sát quân sự, thành phố thông minh,... 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Trong WRSN,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chiến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lược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sạc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của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vi-VN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các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thiết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bị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sạc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đóng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vai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trò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quyết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định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tới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950" spc="-85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hiệu</a:t>
            </a:r>
            <a:r>
              <a:rPr lang="en-US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vi-VN" sz="395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suất của mạng</a:t>
            </a:r>
            <a:endParaRPr lang="en-US" sz="395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95740-7A3D-B475-215E-3CA2CF8ADC46}"/>
              </a:ext>
            </a:extLst>
          </p:cNvPr>
          <p:cNvSpPr txBox="1"/>
          <p:nvPr/>
        </p:nvSpPr>
        <p:spPr>
          <a:xfrm>
            <a:off x="1156000" y="20470221"/>
            <a:ext cx="12687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Mục tiêu: </a:t>
            </a:r>
            <a:r>
              <a:rPr lang="vi-VN" sz="40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Xây dựng chiến lược sạc cho MC </a:t>
            </a:r>
          </a:p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Tối đa số lượng nút hoạt động trên ngưỡng an toàn   </a:t>
            </a:r>
          </a:p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Tối đa năng lượng MC dùng sạc cho cảm biến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0EBF3-F097-1DDB-6D33-54B09D6BFC78}"/>
              </a:ext>
            </a:extLst>
          </p:cNvPr>
          <p:cNvSpPr txBox="1"/>
          <p:nvPr/>
        </p:nvSpPr>
        <p:spPr>
          <a:xfrm>
            <a:off x="2525881" y="17009420"/>
            <a:ext cx="123870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800" i="1" dirty="0">
                <a:latin typeface="+mj-lt"/>
              </a:rPr>
              <a:t>Hình 1: Mô hình mạng cảm biến sạc lại không dây </a:t>
            </a:r>
            <a:endParaRPr lang="en-US" sz="3800" i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0AFB69-8C5A-D668-9ECB-F5693203A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105"/>
          <a:stretch/>
        </p:blipFill>
        <p:spPr>
          <a:xfrm>
            <a:off x="1083975" y="9667516"/>
            <a:ext cx="13035574" cy="7227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9B960F-DD43-75CA-CBC3-924FD73C01AB}"/>
                  </a:ext>
                </a:extLst>
              </p:cNvPr>
              <p:cNvSpPr txBox="1"/>
              <p:nvPr/>
            </p:nvSpPr>
            <p:spPr>
              <a:xfrm>
                <a:off x="1275743" y="17757785"/>
                <a:ext cx="1238703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sz="4000" b="1" spc="-85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Một số định nghĩa: </a:t>
                </a:r>
              </a:p>
              <a:p>
                <a:pPr marL="742950" indent="-742950" algn="just">
                  <a:buAutoNum type="arabicPeriod"/>
                </a:pPr>
                <a:r>
                  <a:rPr lang="vi-VN" sz="4000" b="1" spc="-85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Vòng sạc (T): </a:t>
                </a:r>
                <a:r>
                  <a:rPr lang="vi-VN" sz="4000" spc="-85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một chu trình xác định trước </a:t>
                </a:r>
                <a:r>
                  <a:rPr lang="vi-VN" sz="4000" spc="-85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vi-VN" sz="4000" spc="-85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 MC đi từ BS (ở trung tâm mạng) tới sạc các nút và quay lại BS </a:t>
                </a:r>
              </a:p>
              <a:p>
                <a:pPr marL="742950" indent="-742950" algn="just">
                  <a:buAutoNum type="arabicPeriod"/>
                </a:pPr>
                <a:r>
                  <a:rPr lang="vi-VN" sz="4000" b="1" spc="-85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Nút chết: </a:t>
                </a:r>
                <a:r>
                  <a:rPr lang="vi-VN" sz="4000" spc="-85" dirty="0">
                    <a:latin typeface="Times New Roman" panose="02020603050405020304" pitchFamily="18" charset="0"/>
                    <a:ea typeface="+mn-lt"/>
                    <a:cs typeface="Times New Roman" panose="02020603050405020304" pitchFamily="18" charset="0"/>
                  </a:rPr>
                  <a:t>nút có năng lượng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4000" i="1" spc="-85" smtClean="0">
                            <a:latin typeface="Cambria Math" panose="02040503050406030204" pitchFamily="18" charset="0"/>
                            <a:ea typeface="+mn-l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4000" i="1" spc="-85">
                            <a:latin typeface="Cambria Math" panose="02040503050406030204" pitchFamily="18" charset="0"/>
                            <a:ea typeface="+mn-lt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4000" i="1" spc="-85">
                            <a:latin typeface="Cambria Math" panose="02040503050406030204" pitchFamily="18" charset="0"/>
                            <a:ea typeface="+mn-lt"/>
                            <a:cs typeface="Times New Roman" panose="02020603050405020304" pitchFamily="18" charset="0"/>
                          </a:rPr>
                          <m:t>th</m:t>
                        </m:r>
                      </m:sub>
                    </m:sSub>
                  </m:oMath>
                </a14:m>
                <a:endPara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9B960F-DD43-75CA-CBC3-924FD73C0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43" y="17757785"/>
                <a:ext cx="12387038" cy="2554545"/>
              </a:xfrm>
              <a:prstGeom prst="rect">
                <a:avLst/>
              </a:prstGeom>
              <a:blipFill>
                <a:blip r:embed="rId7"/>
                <a:stretch>
                  <a:fillRect l="-1722" t="-4296" r="-1772" b="-9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706B1B3C-E161-31A6-1919-AD2770F82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0115" y="22482206"/>
            <a:ext cx="11640436" cy="62489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903E52-A640-6D4E-8071-4B5396402815}"/>
              </a:ext>
            </a:extLst>
          </p:cNvPr>
          <p:cNvSpPr txBox="1"/>
          <p:nvPr/>
        </p:nvSpPr>
        <p:spPr>
          <a:xfrm>
            <a:off x="1823150" y="28751302"/>
            <a:ext cx="123870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800" i="1" dirty="0">
                <a:latin typeface="+mj-lt"/>
              </a:rPr>
              <a:t>Hình 2: Sơ đồ xây dựng chiến lược sạc thích ứng cho MC</a:t>
            </a:r>
            <a:endParaRPr lang="en-US" sz="3800" i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9D2DA3-E52B-F9A7-AD2A-FAC12AB8BA24}"/>
              </a:ext>
            </a:extLst>
          </p:cNvPr>
          <p:cNvSpPr txBox="1"/>
          <p:nvPr/>
        </p:nvSpPr>
        <p:spPr>
          <a:xfrm>
            <a:off x="14811319" y="6926018"/>
            <a:ext cx="139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</a:t>
            </a:r>
            <a:r>
              <a:rPr lang="vi-VN" sz="40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Sử dụng logic mờ xác định ngưỡng năng lượng (NL) an toàn 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F8CC972-31D7-187F-D135-EAA49ACA979E}"/>
              </a:ext>
            </a:extLst>
          </p:cNvPr>
          <p:cNvGrpSpPr/>
          <p:nvPr/>
        </p:nvGrpSpPr>
        <p:grpSpPr>
          <a:xfrm>
            <a:off x="14767565" y="7848067"/>
            <a:ext cx="10798441" cy="5458158"/>
            <a:chOff x="14831065" y="8486693"/>
            <a:chExt cx="10798441" cy="54581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659DD0F-4A3A-FB1B-20B0-DB4A9E9BB6C7}"/>
                    </a:ext>
                  </a:extLst>
                </p:cNvPr>
                <p:cNvSpPr txBox="1"/>
                <p:nvPr/>
              </p:nvSpPr>
              <p:spPr>
                <a:xfrm>
                  <a:off x="14897567" y="9129496"/>
                  <a:ext cx="3658635" cy="10064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vi-VN" sz="3200" i="1" smtClean="0">
                            <a:latin typeface="Cambria Math" panose="02040503050406030204" pitchFamily="18" charset="0"/>
                          </a:rPr>
                          <m:t>𝑈𝐹</m:t>
                        </m:r>
                        <m:d>
                          <m:dPr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  = </m:t>
                        </m:r>
                        <m:f>
                          <m:fPr>
                            <m:ctrlPr>
                              <a:rPr lang="vi-V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vi-V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vi-VN" sz="3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vi-V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659DD0F-4A3A-FB1B-20B0-DB4A9E9BB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7567" y="9129496"/>
                  <a:ext cx="3658635" cy="1006439"/>
                </a:xfrm>
                <a:prstGeom prst="rect">
                  <a:avLst/>
                </a:prstGeom>
                <a:blipFill>
                  <a:blip r:embed="rId9"/>
                  <a:stretch>
                    <a:fillRect b="-84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886B0E-5B29-691A-D9B4-5A8501BFA5B5}"/>
                    </a:ext>
                  </a:extLst>
                </p:cNvPr>
                <p:cNvSpPr txBox="1"/>
                <p:nvPr/>
              </p:nvSpPr>
              <p:spPr>
                <a:xfrm>
                  <a:off x="14870366" y="11017700"/>
                  <a:ext cx="4174412" cy="10351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vi-VN" sz="3200" i="1" smtClean="0">
                            <a:latin typeface="Cambria Math" panose="02040503050406030204" pitchFamily="18" charset="0"/>
                          </a:rPr>
                          <m:t>𝐸𝑆𝑅</m:t>
                        </m:r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)= </m:t>
                        </m:r>
                        <m:f>
                          <m:fPr>
                            <m:ctrlPr>
                              <a:rPr lang="vi-V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vi-V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vi-V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vi-V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886B0E-5B29-691A-D9B4-5A8501BFA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0366" y="11017700"/>
                  <a:ext cx="4174412" cy="10351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8678C6D-6245-0CFC-83BC-31D7E0CC6923}"/>
                    </a:ext>
                  </a:extLst>
                </p:cNvPr>
                <p:cNvSpPr txBox="1"/>
                <p:nvPr/>
              </p:nvSpPr>
              <p:spPr>
                <a:xfrm>
                  <a:off x="14917218" y="12852629"/>
                  <a:ext cx="4147211" cy="10922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vi-VN" sz="3200" i="1" smtClean="0">
                            <a:latin typeface="Cambria Math" panose="02040503050406030204" pitchFamily="18" charset="0"/>
                          </a:rPr>
                          <m:t>𝐸𝑅</m:t>
                        </m:r>
                        <m:d>
                          <m:dPr>
                            <m:ctrlP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vi-VN" sz="3200" b="0" i="1" smtClean="0">
                            <a:latin typeface="Cambria Math" panose="02040503050406030204" pitchFamily="18" charset="0"/>
                          </a:rPr>
                          <m:t>   = </m:t>
                        </m:r>
                        <m:f>
                          <m:fPr>
                            <m:ctrlPr>
                              <a:rPr lang="vi-V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vi-V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𝑀𝐶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vi-V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vi-VN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  <m:t> . </m:t>
                            </m:r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den>
                        </m:f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8678C6D-6245-0CFC-83BC-31D7E0CC6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7218" y="12852629"/>
                  <a:ext cx="4147211" cy="10922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829039-2A39-D1DE-C748-67E9253ECACC}"/>
                </a:ext>
              </a:extLst>
            </p:cNvPr>
            <p:cNvSpPr txBox="1"/>
            <p:nvPr/>
          </p:nvSpPr>
          <p:spPr>
            <a:xfrm>
              <a:off x="14831065" y="8486693"/>
              <a:ext cx="107984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3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 số tốc độ sạc </a:t>
              </a:r>
              <a:endParaRPr lang="en-US" sz="3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9FAE6D-37AF-E57E-CC28-066E679DB0BE}"/>
                </a:ext>
              </a:extLst>
            </p:cNvPr>
            <p:cNvSpPr txBox="1"/>
            <p:nvPr/>
          </p:nvSpPr>
          <p:spPr>
            <a:xfrm>
              <a:off x="14831065" y="10302686"/>
              <a:ext cx="107984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3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 số tiêu thụ NL </a:t>
              </a:r>
              <a:endParaRPr lang="en-US" sz="3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287472-5698-DF72-957D-4F490B4398C8}"/>
                </a:ext>
              </a:extLst>
            </p:cNvPr>
            <p:cNvSpPr txBox="1"/>
            <p:nvPr/>
          </p:nvSpPr>
          <p:spPr>
            <a:xfrm>
              <a:off x="14831065" y="12142354"/>
              <a:ext cx="107984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3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 số đáp ứng NL </a:t>
              </a:r>
              <a:endParaRPr lang="en-US" sz="3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0" name="Picture 49" descr="Diagram&#10;&#10;Description automatically generated">
            <a:extLst>
              <a:ext uri="{FF2B5EF4-FFF2-40B4-BE49-F238E27FC236}">
                <a16:creationId xmlns:a16="http://schemas.microsoft.com/office/drawing/2014/main" id="{EDCCC62F-A3FC-634A-32BC-99EC95A88B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485" y="8197657"/>
            <a:ext cx="4696146" cy="44968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88B11FC-5EC5-BD43-C565-1E0A9BD6BE95}"/>
              </a:ext>
            </a:extLst>
          </p:cNvPr>
          <p:cNvSpPr txBox="1"/>
          <p:nvPr/>
        </p:nvSpPr>
        <p:spPr>
          <a:xfrm>
            <a:off x="19057578" y="7728040"/>
            <a:ext cx="125408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fuzzification</a:t>
            </a:r>
            <a:endParaRPr lang="en-US" sz="3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B9ADD2-2DE3-0322-9A41-9DCA83266D3B}"/>
              </a:ext>
            </a:extLst>
          </p:cNvPr>
          <p:cNvSpPr txBox="1"/>
          <p:nvPr/>
        </p:nvSpPr>
        <p:spPr>
          <a:xfrm>
            <a:off x="21684626" y="12791373"/>
            <a:ext cx="125408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 luận </a:t>
            </a:r>
            <a:r>
              <a:rPr lang="vi-V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(27 luật)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2EB246-A78C-26D4-DFD5-51C6A06F7E77}"/>
              </a:ext>
            </a:extLst>
          </p:cNvPr>
          <p:cNvSpPr txBox="1"/>
          <p:nvPr/>
        </p:nvSpPr>
        <p:spPr>
          <a:xfrm>
            <a:off x="24184996" y="8293538"/>
            <a:ext cx="125408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defuzzification</a:t>
            </a:r>
            <a:endParaRPr lang="en-US" sz="3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AB7A887-0E41-3042-2DE9-3E34FB722E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49136" y="8305687"/>
            <a:ext cx="4634162" cy="441979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278168-B948-D410-6097-5FAE66E6336E}"/>
              </a:ext>
            </a:extLst>
          </p:cNvPr>
          <p:cNvCxnSpPr>
            <a:cxnSpLocks/>
          </p:cNvCxnSpPr>
          <p:nvPr/>
        </p:nvCxnSpPr>
        <p:spPr>
          <a:xfrm flipH="1" flipV="1">
            <a:off x="20749558" y="12732597"/>
            <a:ext cx="883456" cy="40646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C5506-AA77-138B-CFDB-E14A69A6B742}"/>
              </a:ext>
            </a:extLst>
          </p:cNvPr>
          <p:cNvCxnSpPr>
            <a:cxnSpLocks/>
          </p:cNvCxnSpPr>
          <p:nvPr/>
        </p:nvCxnSpPr>
        <p:spPr>
          <a:xfrm flipH="1">
            <a:off x="25397758" y="12725479"/>
            <a:ext cx="883456" cy="40646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7390B4F-F255-EB04-4184-CC2E07FC9656}"/>
              </a:ext>
            </a:extLst>
          </p:cNvPr>
          <p:cNvSpPr txBox="1"/>
          <p:nvPr/>
        </p:nvSpPr>
        <p:spPr>
          <a:xfrm>
            <a:off x="27135993" y="7820372"/>
            <a:ext cx="36586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hệ số </a:t>
            </a:r>
            <a:r>
              <a:rPr lang="el-GR" sz="32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3200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BA26456-3D2C-9E82-5FF8-D33D19612C6B}"/>
              </a:ext>
            </a:extLst>
          </p:cNvPr>
          <p:cNvSpPr txBox="1"/>
          <p:nvPr/>
        </p:nvSpPr>
        <p:spPr>
          <a:xfrm>
            <a:off x="21819691" y="7845056"/>
            <a:ext cx="365863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từng biến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74CF2F54-96FD-BF4F-79D6-0FA4E96B07CB}"/>
                  </a:ext>
                </a:extLst>
              </p:cNvPr>
              <p:cNvSpPr txBox="1"/>
              <p:nvPr/>
            </p:nvSpPr>
            <p:spPr>
              <a:xfrm>
                <a:off x="15406431" y="13584317"/>
                <a:ext cx="14282638" cy="690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4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vi-V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Ngưỡng NL an toàn: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4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vi-V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vi-VN" sz="4000" i="1">
                            <a:latin typeface="Cambria Math" panose="02040503050406030204" pitchFamily="18" charset="0"/>
                          </a:rPr>
                          <m:t>𝑠𝑓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4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vi-V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vi-VN" sz="4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vi-VN" sz="4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vi-VN" sz="4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vi-VN" sz="40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4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vi-V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vi-VN" sz="4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vi-VN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vi-V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vi-VN" sz="4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vi-VN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74CF2F54-96FD-BF4F-79D6-0FA4E96B0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431" y="13584317"/>
                <a:ext cx="14282638" cy="690061"/>
              </a:xfrm>
              <a:prstGeom prst="rect">
                <a:avLst/>
              </a:prstGeom>
              <a:blipFill>
                <a:blip r:embed="rId14"/>
                <a:stretch>
                  <a:fillRect l="-2134" t="-22807" b="-3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TextBox 1028">
            <a:extLst>
              <a:ext uri="{FF2B5EF4-FFF2-40B4-BE49-F238E27FC236}">
                <a16:creationId xmlns:a16="http://schemas.microsoft.com/office/drawing/2014/main" id="{810664C4-4D4F-EEEA-0A4F-DB170D05D441}"/>
              </a:ext>
            </a:extLst>
          </p:cNvPr>
          <p:cNvSpPr txBox="1"/>
          <p:nvPr/>
        </p:nvSpPr>
        <p:spPr>
          <a:xfrm>
            <a:off x="14812811" y="14536339"/>
            <a:ext cx="139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</a:t>
            </a:r>
            <a:r>
              <a:rPr lang="en-US" sz="40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r>
              <a:rPr lang="vi-VN" sz="40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Xây dựng đồ thị trạng thái bằng cách rời rạc hóa thời gian (TG)  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5754DCF4-A33C-1177-DE91-B4CF42D62CCD}"/>
              </a:ext>
            </a:extLst>
          </p:cNvPr>
          <p:cNvSpPr txBox="1"/>
          <p:nvPr/>
        </p:nvSpPr>
        <p:spPr>
          <a:xfrm>
            <a:off x="14812811" y="21303909"/>
            <a:ext cx="139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</a:t>
            </a:r>
            <a:r>
              <a:rPr lang="en-US" sz="40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r>
              <a:rPr lang="vi-VN" sz="40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Mô hình MDP và sử dụng Monte Carlo tree search  </a:t>
            </a:r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91234A8C-7E2B-DE0B-6331-1E4C03BECC93}"/>
              </a:ext>
            </a:extLst>
          </p:cNvPr>
          <p:cNvSpPr/>
          <p:nvPr/>
        </p:nvSpPr>
        <p:spPr>
          <a:xfrm>
            <a:off x="878661" y="29963675"/>
            <a:ext cx="28509952" cy="7745816"/>
          </a:xfrm>
          <a:prstGeom prst="roundRect">
            <a:avLst>
              <a:gd name="adj" fmla="val 7245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5E362B1-0E90-987C-D185-7DAEBF62BE8C}"/>
              </a:ext>
            </a:extLst>
          </p:cNvPr>
          <p:cNvSpPr txBox="1"/>
          <p:nvPr/>
        </p:nvSpPr>
        <p:spPr>
          <a:xfrm>
            <a:off x="1856958" y="29645142"/>
            <a:ext cx="8644073" cy="7386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Kết quả thực nghiệm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5" name="Picture 1034" descr="Chart, line chart&#10;&#10;Description automatically generated">
            <a:extLst>
              <a:ext uri="{FF2B5EF4-FFF2-40B4-BE49-F238E27FC236}">
                <a16:creationId xmlns:a16="http://schemas.microsoft.com/office/drawing/2014/main" id="{45876BF6-89FD-4609-B03E-5DF4270439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487" y="30806345"/>
            <a:ext cx="7987804" cy="5452350"/>
          </a:xfrm>
          <a:prstGeom prst="rect">
            <a:avLst/>
          </a:prstGeom>
        </p:spPr>
      </p:pic>
      <p:pic>
        <p:nvPicPr>
          <p:cNvPr id="1037" name="Picture 1036" descr="Chart, line chart&#10;&#10;Description automatically generated">
            <a:extLst>
              <a:ext uri="{FF2B5EF4-FFF2-40B4-BE49-F238E27FC236}">
                <a16:creationId xmlns:a16="http://schemas.microsoft.com/office/drawing/2014/main" id="{55EA8EAE-3385-B593-C563-7D575D4AAB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07" y="30879776"/>
            <a:ext cx="7794720" cy="5345580"/>
          </a:xfrm>
          <a:prstGeom prst="rect">
            <a:avLst/>
          </a:prstGeom>
        </p:spPr>
      </p:pic>
      <p:pic>
        <p:nvPicPr>
          <p:cNvPr id="1039" name="Picture 1038" descr="Chart&#10;&#10;Description automatically generated with low confidence">
            <a:extLst>
              <a:ext uri="{FF2B5EF4-FFF2-40B4-BE49-F238E27FC236}">
                <a16:creationId xmlns:a16="http://schemas.microsoft.com/office/drawing/2014/main" id="{F1C2FD7B-E9EA-7910-44E3-BA91DDEDB1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14" y="30840924"/>
            <a:ext cx="7987804" cy="5366352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BA83A3B5-5826-A0B6-5874-E9B7A836439D}"/>
              </a:ext>
            </a:extLst>
          </p:cNvPr>
          <p:cNvSpPr txBox="1"/>
          <p:nvPr/>
        </p:nvSpPr>
        <p:spPr>
          <a:xfrm>
            <a:off x="1400194" y="36215408"/>
            <a:ext cx="91570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800" i="1" dirty="0">
                <a:latin typeface="+mj-lt"/>
              </a:rPr>
              <a:t>Hình 4: Xác định hệ số cắt tỉa tối ưu (∆ = 0,8)</a:t>
            </a:r>
            <a:endParaRPr lang="en-US" sz="3800" i="1" dirty="0">
              <a:latin typeface="+mj-lt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72085CC-8FFB-8696-5D63-C1C9CDC82BDD}"/>
              </a:ext>
            </a:extLst>
          </p:cNvPr>
          <p:cNvSpPr txBox="1"/>
          <p:nvPr/>
        </p:nvSpPr>
        <p:spPr>
          <a:xfrm>
            <a:off x="9310180" y="36178737"/>
            <a:ext cx="123870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800" i="1" dirty="0">
                <a:latin typeface="+mj-lt"/>
              </a:rPr>
              <a:t>Hình 5: Tác động của tổng số nút  </a:t>
            </a:r>
          </a:p>
          <a:p>
            <a:pPr algn="ctr"/>
            <a:r>
              <a:rPr lang="vi-VN" sz="3800" i="1" dirty="0">
                <a:latin typeface="+mj-lt"/>
              </a:rPr>
              <a:t>trong mạng tới tỷ lệ nút chết</a:t>
            </a:r>
          </a:p>
          <a:p>
            <a:pPr algn="ctr"/>
            <a:endParaRPr lang="en-US" sz="3800" i="1" dirty="0">
              <a:latin typeface="+mj-lt"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F76E9D15-FE4A-3A20-87C8-2A715D69A39A}"/>
              </a:ext>
            </a:extLst>
          </p:cNvPr>
          <p:cNvSpPr txBox="1"/>
          <p:nvPr/>
        </p:nvSpPr>
        <p:spPr>
          <a:xfrm>
            <a:off x="21612281" y="36191366"/>
            <a:ext cx="68286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800" i="1" dirty="0">
                <a:latin typeface="+mj-lt"/>
              </a:rPr>
              <a:t>Hình 6: Tác động của tốc độ sạc </a:t>
            </a:r>
          </a:p>
          <a:p>
            <a:pPr algn="ctr"/>
            <a:r>
              <a:rPr lang="vi-VN" sz="3800" i="1" dirty="0">
                <a:latin typeface="+mj-lt"/>
              </a:rPr>
              <a:t>tới tỷ lệ nút chết</a:t>
            </a:r>
          </a:p>
          <a:p>
            <a:pPr algn="ctr"/>
            <a:endParaRPr lang="en-US" sz="3800" i="1" dirty="0">
              <a:latin typeface="+mj-lt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988E457-C7FB-051C-4264-21B58435C2B4}"/>
              </a:ext>
            </a:extLst>
          </p:cNvPr>
          <p:cNvSpPr txBox="1"/>
          <p:nvPr/>
        </p:nvSpPr>
        <p:spPr>
          <a:xfrm>
            <a:off x="1856958" y="37395326"/>
            <a:ext cx="8644073" cy="7386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Kết luận và tài liệu tham khảo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AC6C6BE-740D-A0E7-BD83-FDBB9CA68ABD}"/>
              </a:ext>
            </a:extLst>
          </p:cNvPr>
          <p:cNvSpPr txBox="1"/>
          <p:nvPr/>
        </p:nvSpPr>
        <p:spPr>
          <a:xfrm>
            <a:off x="12487934" y="30153507"/>
            <a:ext cx="174952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80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 sánh thuật toán đề xuất </a:t>
            </a:r>
            <a:r>
              <a:rPr lang="vi-VN" sz="3800" b="1" spc="-85" dirty="0">
                <a:solidFill>
                  <a:srgbClr val="C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RL-Graph</a:t>
            </a:r>
            <a:r>
              <a:rPr lang="vi-VN" sz="3800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với 2 công trình liên quan INMA và HFLGA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6701A48B-5FAB-B029-2A2C-3CD7C27C5755}"/>
              </a:ext>
            </a:extLst>
          </p:cNvPr>
          <p:cNvSpPr txBox="1"/>
          <p:nvPr/>
        </p:nvSpPr>
        <p:spPr>
          <a:xfrm>
            <a:off x="1833066" y="38375958"/>
            <a:ext cx="995888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spc="-8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Kết luận: </a:t>
            </a:r>
          </a:p>
          <a:p>
            <a:r>
              <a:rPr lang="vi-VN" sz="3800" dirty="0">
                <a:latin typeface="+mj-lt"/>
                <a:ea typeface="Calibri" panose="020F0502020204030204" pitchFamily="34" charset="0"/>
                <a:cs typeface="Arial"/>
              </a:rPr>
              <a:t>Thuật toán RL-Graph tối thiểu sự cạn kiệt năng lượng trong WRSN. Qua nhiều thử nghiệm và đánh giá đã chứng minh kết quả RL-Graph vượt trội nhiều thuật toán đã có. Kiến nghị hướng tới mô hình sạc đa điểm cho mạng cỡ lớn. </a:t>
            </a:r>
            <a:endParaRPr lang="en-US" sz="3800" dirty="0">
              <a:latin typeface="+mj-lt"/>
              <a:ea typeface="Calibri" panose="020F0502020204030204" pitchFamily="34" charset="0"/>
              <a:cs typeface="Arial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7A52634-1960-858F-3976-70D6D1F9205D}"/>
              </a:ext>
            </a:extLst>
          </p:cNvPr>
          <p:cNvSpPr txBox="1"/>
          <p:nvPr/>
        </p:nvSpPr>
        <p:spPr>
          <a:xfrm>
            <a:off x="11931704" y="38398928"/>
            <a:ext cx="1728589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spc="-85" dirty="0">
                <a:latin typeface="+mj-lt"/>
                <a:ea typeface="+mn-lt"/>
                <a:cs typeface="Times New Roman" panose="02020603050405020304" pitchFamily="18" charset="0"/>
              </a:rPr>
              <a:t>Tài liệu tham khảo: </a:t>
            </a:r>
          </a:p>
          <a:p>
            <a:r>
              <a:rPr lang="vi-VN" sz="3700" b="1" dirty="0">
                <a:latin typeface="+mj-lt"/>
                <a:ea typeface="Calibri" panose="020F0502020204030204" pitchFamily="34" charset="0"/>
                <a:cs typeface="Times New Roman"/>
              </a:rPr>
              <a:t>[1] </a:t>
            </a:r>
            <a:r>
              <a:rPr lang="vi-VN" sz="3700" dirty="0">
                <a:latin typeface="+mj-lt"/>
                <a:ea typeface="Calibri" panose="020F0502020204030204" pitchFamily="34" charset="0"/>
                <a:cs typeface="Times New Roman"/>
              </a:rPr>
              <a:t>J.Zhu, Y.Feng, M.Liu, G.Chen, and Y.Huang, “Adaptive online mobile charging for node failure avoidance in WRSNs” Computer Communications, vol.126, pp.28–37, 2018</a:t>
            </a:r>
            <a:r>
              <a:rPr lang="en-US" sz="3700" dirty="0">
                <a:latin typeface="+mj-lt"/>
                <a:ea typeface="Calibri" panose="020F0502020204030204" pitchFamily="34" charset="0"/>
                <a:cs typeface="Times New Roman"/>
              </a:rPr>
              <a:t>.</a:t>
            </a:r>
            <a:endParaRPr lang="vi-VN" sz="3700" dirty="0">
              <a:latin typeface="+mj-lt"/>
              <a:ea typeface="Calibri" panose="020F0502020204030204" pitchFamily="34" charset="0"/>
              <a:cs typeface="Times New Roman"/>
            </a:endParaRPr>
          </a:p>
          <a:p>
            <a:r>
              <a:rPr lang="vi" sz="3700" b="1" dirty="0">
                <a:latin typeface="+mj-lt"/>
                <a:ea typeface="Calibri" panose="020F0502020204030204" pitchFamily="34" charset="0"/>
                <a:cs typeface="Arial"/>
              </a:rPr>
              <a:t>[</a:t>
            </a:r>
            <a:r>
              <a:rPr lang="vi-VN" sz="3700" b="1" dirty="0">
                <a:latin typeface="+mj-lt"/>
                <a:ea typeface="Calibri" panose="020F0502020204030204" pitchFamily="34" charset="0"/>
                <a:cs typeface="Arial"/>
              </a:rPr>
              <a:t>2</a:t>
            </a:r>
            <a:r>
              <a:rPr lang="vi" sz="3700" b="1" dirty="0">
                <a:latin typeface="+mj-lt"/>
                <a:ea typeface="Calibri" panose="020F0502020204030204" pitchFamily="34" charset="0"/>
                <a:cs typeface="Arial"/>
              </a:rPr>
              <a:t>] </a:t>
            </a:r>
            <a:r>
              <a:rPr lang="vi" sz="3700" dirty="0">
                <a:latin typeface="+mj-lt"/>
                <a:ea typeface="Calibri" panose="020F0502020204030204" pitchFamily="34" charset="0"/>
                <a:cs typeface="Arial"/>
              </a:rPr>
              <a:t>T.T.Huong, N.N.Bao, N.M.Hai, H.T.T.Binh, et </a:t>
            </a:r>
            <a:r>
              <a:rPr lang="vi-VN" sz="3700" dirty="0">
                <a:latin typeface="+mj-lt"/>
                <a:ea typeface="Calibri" panose="020F0502020204030204" pitchFamily="34" charset="0"/>
                <a:cs typeface="Arial"/>
              </a:rPr>
              <a:t>al.</a:t>
            </a:r>
            <a:r>
              <a:rPr lang="vi" sz="3700" dirty="0">
                <a:latin typeface="+mj-lt"/>
                <a:ea typeface="Calibri" panose="020F0502020204030204" pitchFamily="34" charset="0"/>
                <a:cs typeface="Arial"/>
              </a:rPr>
              <a:t>, “Effective partial charging scheme for minimizing the energy </a:t>
            </a:r>
            <a:r>
              <a:rPr lang="vi-VN" sz="3700" dirty="0">
                <a:latin typeface="+mj-lt"/>
                <a:ea typeface="Calibri" panose="020F0502020204030204" pitchFamily="34" charset="0"/>
                <a:cs typeface="Arial"/>
              </a:rPr>
              <a:t>depletion</a:t>
            </a:r>
            <a:r>
              <a:rPr lang="vi" sz="3700" dirty="0">
                <a:latin typeface="+mj-lt"/>
                <a:ea typeface="Calibri" panose="020F0502020204030204" pitchFamily="34" charset="0"/>
                <a:cs typeface="Arial"/>
              </a:rPr>
              <a:t> and charging cost in </a:t>
            </a:r>
            <a:r>
              <a:rPr lang="vi-VN" sz="3700" dirty="0">
                <a:latin typeface="+mj-lt"/>
                <a:ea typeface="Calibri" panose="020F0502020204030204" pitchFamily="34" charset="0"/>
                <a:cs typeface="Arial"/>
              </a:rPr>
              <a:t>WRSNs</a:t>
            </a:r>
            <a:r>
              <a:rPr lang="vi" sz="3700" dirty="0">
                <a:latin typeface="+mj-lt"/>
                <a:ea typeface="Calibri" panose="020F0502020204030204" pitchFamily="34" charset="0"/>
                <a:cs typeface="Arial"/>
              </a:rPr>
              <a:t>” in 2021 IEEE Congress on Evolutionary Computation (CEC), pp. 217–224, IEEE, 2021. </a:t>
            </a:r>
            <a:endParaRPr lang="vi-VN" sz="3700" dirty="0">
              <a:latin typeface="+mj-lt"/>
              <a:ea typeface="+mn-lt"/>
              <a:cs typeface="Arial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6485B39B-8C91-DEDC-A128-387556102F39}"/>
              </a:ext>
            </a:extLst>
          </p:cNvPr>
          <p:cNvSpPr txBox="1"/>
          <p:nvPr/>
        </p:nvSpPr>
        <p:spPr>
          <a:xfrm>
            <a:off x="23967694" y="7701923"/>
            <a:ext cx="125408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defuzzification</a:t>
            </a:r>
            <a:endParaRPr lang="en-US" sz="3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B74CD-1D56-9E5C-95E5-3F6F1794B240}"/>
                  </a:ext>
                </a:extLst>
              </p:cNvPr>
              <p:cNvSpPr/>
              <p:nvPr/>
            </p:nvSpPr>
            <p:spPr>
              <a:xfrm>
                <a:off x="14912623" y="22147126"/>
                <a:ext cx="6720391" cy="6524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vi-VN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 tiêu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đường đi trên đồ thị để MC đi sạc mà tối đa số lượng nút sống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vi-VN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Trạng thái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Trạng thái cuối trong tập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 </a:t>
                </a:r>
                <a:r>
                  <a:rPr lang="vi-VN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đỉnh MC đang sạc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vi-VN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 động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 tới đỉnh trong tập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3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3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vi-VN" sz="3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vi-VN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(tập đỉnh ngoài ST nhưng nối với đỉnh cuối ST)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vi-VN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 thưởng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 khi tới sạc đỉnh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B74CD-1D56-9E5C-95E5-3F6F1794B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2623" y="22147126"/>
                <a:ext cx="6720391" cy="6524863"/>
              </a:xfrm>
              <a:prstGeom prst="rect">
                <a:avLst/>
              </a:prstGeom>
              <a:blipFill>
                <a:blip r:embed="rId18"/>
                <a:stretch>
                  <a:fillRect l="-2720" t="-1589" r="-1995" b="-2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592FCB-4DE3-7F95-AD2E-F54C36AC13FF}"/>
                  </a:ext>
                </a:extLst>
              </p:cNvPr>
              <p:cNvSpPr txBox="1"/>
              <p:nvPr/>
            </p:nvSpPr>
            <p:spPr>
              <a:xfrm>
                <a:off x="15471065" y="28790290"/>
                <a:ext cx="1315203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800" i="1" dirty="0">
                    <a:latin typeface="+mj-lt"/>
                  </a:rPr>
                  <a:t>Hình 3: Sử dụng Monte Carlo với chiến </a:t>
                </a:r>
                <a:r>
                  <a:rPr lang="vi-VN" sz="3800" dirty="0">
                    <a:latin typeface="+mj-lt"/>
                  </a:rPr>
                  <a:t>lược </a:t>
                </a:r>
                <a14:m>
                  <m:oMath xmlns:m="http://schemas.openxmlformats.org/officeDocument/2006/math">
                    <m:r>
                      <a:rPr lang="vi-VN" sz="3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vi-VN" sz="3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vi-VN" sz="3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greedy</m:t>
                    </m:r>
                  </m:oMath>
                </a14:m>
                <a:r>
                  <a:rPr lang="vi-VN" sz="3800" dirty="0">
                    <a:latin typeface="+mj-lt"/>
                  </a:rPr>
                  <a:t> </a:t>
                </a:r>
                <a:r>
                  <a:rPr lang="vi-VN" sz="3800" i="1" dirty="0">
                    <a:latin typeface="+mj-lt"/>
                  </a:rPr>
                  <a:t>để tối ưu </a:t>
                </a:r>
                <a:endParaRPr lang="en-US" sz="3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592FCB-4DE3-7F95-AD2E-F54C36AC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065" y="28790290"/>
                <a:ext cx="13152030" cy="677108"/>
              </a:xfrm>
              <a:prstGeom prst="rect">
                <a:avLst/>
              </a:prstGeom>
              <a:blipFill>
                <a:blip r:embed="rId19"/>
                <a:stretch>
                  <a:fillRect l="-1530" t="-16216" r="-1484" b="-34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857012-0B5C-AE4D-CF6C-C99F9009F48B}"/>
                  </a:ext>
                </a:extLst>
              </p:cNvPr>
              <p:cNvSpPr/>
              <p:nvPr/>
            </p:nvSpPr>
            <p:spPr>
              <a:xfrm>
                <a:off x="14941033" y="19729838"/>
                <a:ext cx="32573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857012-0B5C-AE4D-CF6C-C99F9009F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033" y="19729838"/>
                <a:ext cx="325731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DFDA54-6642-3C72-94A6-BA4024B260AA}"/>
                  </a:ext>
                </a:extLst>
              </p:cNvPr>
              <p:cNvSpPr/>
              <p:nvPr/>
            </p:nvSpPr>
            <p:spPr>
              <a:xfrm>
                <a:off x="15279625" y="19724772"/>
                <a:ext cx="3576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DFDA54-6642-3C72-94A6-BA4024B26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625" y="19724772"/>
                <a:ext cx="357696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B54012-0CE1-3B2D-3E51-FB5A3F1DF26F}"/>
                  </a:ext>
                </a:extLst>
              </p:cNvPr>
              <p:cNvSpPr/>
              <p:nvPr/>
            </p:nvSpPr>
            <p:spPr>
              <a:xfrm>
                <a:off x="19118652" y="19681460"/>
                <a:ext cx="5766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B54012-0CE1-3B2D-3E51-FB5A3F1DF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8652" y="19681460"/>
                <a:ext cx="576696" cy="584775"/>
              </a:xfrm>
              <a:prstGeom prst="rect">
                <a:avLst/>
              </a:prstGeom>
              <a:blipFill>
                <a:blip r:embed="rId22"/>
                <a:stretch>
                  <a:fillRect r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8852C7A-1D06-DB4D-9180-9702CFD9AE75}"/>
                  </a:ext>
                </a:extLst>
              </p:cNvPr>
              <p:cNvSpPr/>
              <p:nvPr/>
            </p:nvSpPr>
            <p:spPr>
              <a:xfrm>
                <a:off x="19888512" y="19491092"/>
                <a:ext cx="4028620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vi-V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vi-V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vi-VN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vi-V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vi-V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vi-V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vi-VN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8852C7A-1D06-DB4D-9180-9702CFD9A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512" y="19491092"/>
                <a:ext cx="4028620" cy="10831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BE8CB16-A623-2C46-F3CE-215A968D1602}"/>
                  </a:ext>
                </a:extLst>
              </p:cNvPr>
              <p:cNvSpPr/>
              <p:nvPr/>
            </p:nvSpPr>
            <p:spPr>
              <a:xfrm>
                <a:off x="16286153" y="19720045"/>
                <a:ext cx="460097" cy="581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BE8CB16-A623-2C46-F3CE-215A968D1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6153" y="19720045"/>
                <a:ext cx="460097" cy="581012"/>
              </a:xfrm>
              <a:prstGeom prst="rect">
                <a:avLst/>
              </a:prstGeom>
              <a:blipFill>
                <a:blip r:embed="rId24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D35D595-8BB4-36A1-CBC2-290CA79F3A13}"/>
                  </a:ext>
                </a:extLst>
              </p:cNvPr>
              <p:cNvSpPr/>
              <p:nvPr/>
            </p:nvSpPr>
            <p:spPr>
              <a:xfrm>
                <a:off x="16649926" y="19693771"/>
                <a:ext cx="2045068" cy="598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vi-V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1)∆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D35D595-8BB4-36A1-CBC2-290CA79F3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9926" y="19693771"/>
                <a:ext cx="2045068" cy="59890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A2E411-3B7D-8F6D-CB46-BD0E3958A858}"/>
              </a:ext>
            </a:extLst>
          </p:cNvPr>
          <p:cNvCxnSpPr>
            <a:cxnSpLocks/>
          </p:cNvCxnSpPr>
          <p:nvPr/>
        </p:nvCxnSpPr>
        <p:spPr bwMode="auto">
          <a:xfrm flipV="1">
            <a:off x="16988358" y="18842462"/>
            <a:ext cx="142153" cy="6920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444D00-5DAF-8F7A-0C17-2449B59F7994}"/>
                  </a:ext>
                </a:extLst>
              </p:cNvPr>
              <p:cNvSpPr/>
              <p:nvPr/>
            </p:nvSpPr>
            <p:spPr bwMode="auto">
              <a:xfrm>
                <a:off x="15324633" y="16645917"/>
                <a:ext cx="4563879" cy="23893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kumimoji="0" lang="en-US" sz="3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kumimoji="0" lang="en-US" sz="3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A444D00-5DAF-8F7A-0C17-2449B59F7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24633" y="16645917"/>
                <a:ext cx="4563879" cy="2389392"/>
              </a:xfrm>
              <a:prstGeom prst="rect">
                <a:avLst/>
              </a:prstGeom>
              <a:blipFill>
                <a:blip r:embed="rId26"/>
                <a:stretch>
                  <a:fillRect t="-2538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457BAF-7C5C-D44C-6C0E-88C76F7AA1BF}"/>
                  </a:ext>
                </a:extLst>
              </p:cNvPr>
              <p:cNvSpPr txBox="1"/>
              <p:nvPr/>
            </p:nvSpPr>
            <p:spPr>
              <a:xfrm>
                <a:off x="15314896" y="17326880"/>
                <a:ext cx="4944089" cy="164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vi-V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TG MC tới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∆, 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+1)∆</m:t>
                        </m:r>
                      </m:e>
                    </m:d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TG MC sạc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457BAF-7C5C-D44C-6C0E-88C76F7AA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4896" y="17326880"/>
                <a:ext cx="4944089" cy="1649234"/>
              </a:xfrm>
              <a:prstGeom prst="rect">
                <a:avLst/>
              </a:prstGeom>
              <a:blipFill>
                <a:blip r:embed="rId27"/>
                <a:stretch>
                  <a:fillRect l="-3083" t="-5166" b="-10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6F7197-5C7B-E8D3-3161-027D148AA72C}"/>
              </a:ext>
            </a:extLst>
          </p:cNvPr>
          <p:cNvCxnSpPr>
            <a:cxnSpLocks/>
          </p:cNvCxnSpPr>
          <p:nvPr/>
        </p:nvCxnSpPr>
        <p:spPr bwMode="auto">
          <a:xfrm>
            <a:off x="15356092" y="17226577"/>
            <a:ext cx="452021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A96351BC-15A9-CA69-F7AC-3FD6A2C4663C}"/>
                  </a:ext>
                </a:extLst>
              </p:cNvPr>
              <p:cNvSpPr txBox="1"/>
              <p:nvPr/>
            </p:nvSpPr>
            <p:spPr>
              <a:xfrm>
                <a:off x="18871385" y="17009420"/>
                <a:ext cx="7740119" cy="1526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∆+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3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3200" dirty="0"/>
                                <m:t> 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∆)</m:t>
                      </m:r>
                      <m:r>
                        <m:rPr>
                          <m:nor/>
                        </m:rPr>
                        <a:rPr lang="en-US" sz="3200" dirty="0"/>
                        <m:t> = </m:t>
                      </m:r>
                      <m:r>
                        <m:rPr>
                          <m:sty m:val="p"/>
                        </m:rPr>
                        <a:rPr lang="vi-VN" sz="3200" i="1" dirty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</m:oMath>
                  </m:oMathPara>
                </a14:m>
                <a:endParaRPr lang="en-US" sz="3200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A96351BC-15A9-CA69-F7AC-3FD6A2C4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1385" y="17009420"/>
                <a:ext cx="7740119" cy="152657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88D2EBC-6BC1-5134-F410-B25322A522C4}"/>
                  </a:ext>
                </a:extLst>
              </p:cNvPr>
              <p:cNvSpPr/>
              <p:nvPr/>
            </p:nvSpPr>
            <p:spPr bwMode="auto">
              <a:xfrm>
                <a:off x="25547090" y="16478090"/>
                <a:ext cx="2739697" cy="25877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vi-V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Đỉnh</a:t>
                </a:r>
                <a:r>
                  <a:rPr kumimoji="0" lang="en-US" sz="32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vi-V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vi-V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kumimoji="0" lang="en-US" sz="320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88D2EBC-6BC1-5134-F410-B25322A52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47090" y="16478090"/>
                <a:ext cx="2739697" cy="25877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F69F33-B264-C083-21ED-FC4ECD49A4B6}"/>
                  </a:ext>
                </a:extLst>
              </p:cNvPr>
              <p:cNvSpPr txBox="1"/>
              <p:nvPr/>
            </p:nvSpPr>
            <p:spPr>
              <a:xfrm>
                <a:off x="25575049" y="17171022"/>
                <a:ext cx="2865292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vi-V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vi-VN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∆, (</m:t>
                        </m:r>
                        <m:r>
                          <m:rPr>
                            <m:sty m:val="p"/>
                          </m:rPr>
                          <a:rPr lang="vi-V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+1)∆</m:t>
                        </m:r>
                      </m:e>
                    </m:d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vi-VN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vi-VN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F69F33-B264-C083-21ED-FC4ECD49A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5049" y="17171022"/>
                <a:ext cx="2865292" cy="185486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CE9D383B-51DD-1E01-810D-E045CEF93C8F}"/>
              </a:ext>
            </a:extLst>
          </p:cNvPr>
          <p:cNvCxnSpPr>
            <a:cxnSpLocks/>
          </p:cNvCxnSpPr>
          <p:nvPr/>
        </p:nvCxnSpPr>
        <p:spPr>
          <a:xfrm flipH="1">
            <a:off x="19889259" y="16819858"/>
            <a:ext cx="5653431" cy="1139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D1DBDE-D6F9-BE6E-FB16-564A2A3FB26C}"/>
                  </a:ext>
                </a:extLst>
              </p:cNvPr>
              <p:cNvSpPr txBox="1"/>
              <p:nvPr/>
            </p:nvSpPr>
            <p:spPr>
              <a:xfrm>
                <a:off x="16970272" y="15706492"/>
                <a:ext cx="142826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Nút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D1DBDE-D6F9-BE6E-FB16-564A2A3F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0272" y="15706492"/>
                <a:ext cx="14282638" cy="553998"/>
              </a:xfrm>
              <a:prstGeom prst="rect">
                <a:avLst/>
              </a:prstGeom>
              <a:blipFill>
                <a:blip r:embed="rId31"/>
                <a:stretch>
                  <a:fillRect l="-1963" t="-27778" b="-4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04AEB5-C65B-244C-1F40-BD78388C32DD}"/>
                  </a:ext>
                </a:extLst>
              </p:cNvPr>
              <p:cNvSpPr txBox="1"/>
              <p:nvPr/>
            </p:nvSpPr>
            <p:spPr>
              <a:xfrm>
                <a:off x="25893042" y="15696316"/>
                <a:ext cx="14282638" cy="605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Nút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vi-VN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04AEB5-C65B-244C-1F40-BD78388C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042" y="15696316"/>
                <a:ext cx="14282638" cy="605294"/>
              </a:xfrm>
              <a:prstGeom prst="rect">
                <a:avLst/>
              </a:prstGeom>
              <a:blipFill>
                <a:blip r:embed="rId32"/>
                <a:stretch>
                  <a:fillRect l="-1964" t="-24242" b="-35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D1A2EF-93B1-B832-9DF1-40ABD6198AFD}"/>
              </a:ext>
            </a:extLst>
          </p:cNvPr>
          <p:cNvCxnSpPr>
            <a:cxnSpLocks/>
          </p:cNvCxnSpPr>
          <p:nvPr/>
        </p:nvCxnSpPr>
        <p:spPr bwMode="auto">
          <a:xfrm>
            <a:off x="25540991" y="17222366"/>
            <a:ext cx="2745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978879-D830-4386-3BF6-88827AF7265E}"/>
              </a:ext>
            </a:extLst>
          </p:cNvPr>
          <p:cNvCxnSpPr>
            <a:cxnSpLocks/>
          </p:cNvCxnSpPr>
          <p:nvPr/>
        </p:nvCxnSpPr>
        <p:spPr>
          <a:xfrm flipH="1">
            <a:off x="14893032" y="19528064"/>
            <a:ext cx="596132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611443-356C-260F-EACA-C77A52F268AF}"/>
              </a:ext>
            </a:extLst>
          </p:cNvPr>
          <p:cNvCxnSpPr>
            <a:cxnSpLocks/>
          </p:cNvCxnSpPr>
          <p:nvPr/>
        </p:nvCxnSpPr>
        <p:spPr>
          <a:xfrm>
            <a:off x="15119364" y="19310876"/>
            <a:ext cx="0" cy="423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87DADEDB-24DF-79B1-4E6D-40D6E2A7BAC9}"/>
              </a:ext>
            </a:extLst>
          </p:cNvPr>
          <p:cNvCxnSpPr/>
          <p:nvPr/>
        </p:nvCxnSpPr>
        <p:spPr>
          <a:xfrm>
            <a:off x="15473656" y="19306582"/>
            <a:ext cx="0" cy="423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A92D62E-015B-F190-9DC5-3BB935A5CF03}"/>
              </a:ext>
            </a:extLst>
          </p:cNvPr>
          <p:cNvCxnSpPr/>
          <p:nvPr/>
        </p:nvCxnSpPr>
        <p:spPr>
          <a:xfrm>
            <a:off x="16697896" y="19288100"/>
            <a:ext cx="0" cy="423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E71A18AF-5486-A5C0-E956-E764FB1310C1}"/>
              </a:ext>
            </a:extLst>
          </p:cNvPr>
          <p:cNvCxnSpPr/>
          <p:nvPr/>
        </p:nvCxnSpPr>
        <p:spPr>
          <a:xfrm>
            <a:off x="17208329" y="19284548"/>
            <a:ext cx="0" cy="423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B37AB48D-88A3-37A1-5251-A119C651A90F}"/>
              </a:ext>
            </a:extLst>
          </p:cNvPr>
          <p:cNvCxnSpPr/>
          <p:nvPr/>
        </p:nvCxnSpPr>
        <p:spPr>
          <a:xfrm>
            <a:off x="19599354" y="19322840"/>
            <a:ext cx="0" cy="423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EAC3E511-1E80-16F2-1CCC-AB56AB8092EF}"/>
              </a:ext>
            </a:extLst>
          </p:cNvPr>
          <p:cNvCxnSpPr/>
          <p:nvPr/>
        </p:nvCxnSpPr>
        <p:spPr>
          <a:xfrm>
            <a:off x="20199473" y="19321150"/>
            <a:ext cx="0" cy="4233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AA2232-F158-F559-AF0E-7171BC540524}"/>
                  </a:ext>
                </a:extLst>
              </p:cNvPr>
              <p:cNvSpPr/>
              <p:nvPr/>
            </p:nvSpPr>
            <p:spPr>
              <a:xfrm>
                <a:off x="21942077" y="24624298"/>
                <a:ext cx="6798023" cy="4088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7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75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vi-VN" sz="27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vi-VN" sz="275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vi-VN" sz="275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vi-VN" sz="275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sz="27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27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sz="27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sz="2750" i="1">
                              <a:latin typeface="Cambria Math" panose="02040503050406030204" pitchFamily="18" charset="0"/>
                            </a:rPr>
                            <m:t>𝑙𝑎𝑠𝑡</m:t>
                          </m:r>
                        </m:sup>
                        <m:e>
                          <m:sSup>
                            <m:sSupPr>
                              <m:ctrlPr>
                                <a:rPr lang="vi-VN" sz="275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7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vi-VN" sz="27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vi-VN" sz="275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vi-VN" sz="27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7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vi-VN" sz="27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vi-VN" sz="27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75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sz="275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27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sz="2750" b="0" i="1" dirty="0"/>
              </a:p>
              <a:p>
                <a:r>
                  <a:rPr lang="vi-VN" sz="27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 = 1 ... last:</a:t>
                </a:r>
              </a:p>
              <a:p>
                <a:r>
                  <a:rPr lang="vi-VN" sz="27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75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vi-VN" sz="27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sz="27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+= 1</a:t>
                </a:r>
              </a:p>
              <a:p>
                <a:r>
                  <a:rPr lang="vi-VN" sz="27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75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vi-VN" sz="27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vi-VN" sz="27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75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7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vi-VN" sz="27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27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27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vi-VN" sz="27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vi-VN" sz="27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vi-VN" sz="275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vi-VN" sz="27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vi-VN" sz="27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7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sz="275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vi-VN" sz="27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vi-VN" sz="275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vi-VN" sz="27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75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vi-VN" sz="2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vi-VN" sz="2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vi-VN" sz="275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vi-VN" sz="2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vi-VN" sz="275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vi-VN" sz="27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7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FOR</a:t>
                </a:r>
              </a:p>
              <a:p>
                <a:r>
                  <a:rPr lang="vi-VN" sz="27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+= 1; </a:t>
                </a:r>
                <a14:m>
                  <m:oMath xmlns:m="http://schemas.openxmlformats.org/officeDocument/2006/math">
                    <m:r>
                      <a:rPr lang="vi-VN" sz="275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vi-VN" sz="27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vi-VN" sz="27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sz="27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27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sqrt</m:t>
                        </m:r>
                        <m:r>
                          <a:rPr lang="vi-VN" sz="27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sz="275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vi-VN" sz="27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vi-VN" sz="275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7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k == 30000: break.</a:t>
                </a:r>
                <a:endParaRPr lang="en-US" sz="27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AA2232-F158-F559-AF0E-7171BC540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077" y="24624298"/>
                <a:ext cx="6798023" cy="4088299"/>
              </a:xfrm>
              <a:prstGeom prst="rect">
                <a:avLst/>
              </a:prstGeom>
              <a:blipFill>
                <a:blip r:embed="rId33"/>
                <a:stretch>
                  <a:fillRect l="-1703" b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60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5898</TotalTime>
  <Words>800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Long Tran</dc:creator>
  <cp:lastModifiedBy>Trang Ngo</cp:lastModifiedBy>
  <cp:revision>97</cp:revision>
  <dcterms:created xsi:type="dcterms:W3CDTF">2014-04-02T06:20:16Z</dcterms:created>
  <dcterms:modified xsi:type="dcterms:W3CDTF">2023-04-12T06:44:58Z</dcterms:modified>
</cp:coreProperties>
</file>