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30267275" cy="42794238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0160" y="7003440"/>
            <a:ext cx="25726680" cy="148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080" y="10013760"/>
            <a:ext cx="27240120" cy="248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7F3F18-2B12-42D7-ADCB-17D7AF126B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CD17F0C-852F-4F74-A0BB-EE5B94FF2D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E6AC5C7-40BA-4018-A43E-CAD8260BF3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C3035E-45FC-4298-9D45-8E3083FC81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6F4D8F-C2FB-4D07-9F02-1CA41A22E0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70160" y="7003440"/>
            <a:ext cx="25726680" cy="148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513080" y="10013760"/>
            <a:ext cx="27240120" cy="248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6D62C4-376C-4D24-A80A-7E4AB86D95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FAE6BA6-BB70-4D93-8FD7-6AC6321752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70160" y="7003440"/>
            <a:ext cx="25726680" cy="148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513080" y="10013760"/>
            <a:ext cx="13293000" cy="248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5471000" y="10013760"/>
            <a:ext cx="13293000" cy="248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46FCE6C-B050-4F87-AAB4-96991F1D1A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CFD01D7-180C-4C48-9DBC-0D313EE5DD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270160" y="7003440"/>
            <a:ext cx="25726680" cy="148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3093C88-FF45-4983-8973-2BA3724CAD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CA182BE-3997-4B7B-A7DE-2893F38364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160" y="7003440"/>
            <a:ext cx="25726680" cy="1489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3026880">
              <a:lnSpc>
                <a:spcPct val="90000"/>
              </a:lnSpc>
              <a:buNone/>
            </a:pPr>
            <a:r>
              <a:rPr b="0" lang="en-US" sz="19860" spc="-1" strike="noStrike">
                <a:solidFill>
                  <a:schemeClr val="dk1"/>
                </a:solidFill>
                <a:latin typeface="Calibri Light"/>
              </a:rPr>
              <a:t>Click to edit </a:t>
            </a:r>
            <a:r>
              <a:rPr b="0" lang="en-US" sz="19860" spc="-1" strike="noStrike">
                <a:solidFill>
                  <a:schemeClr val="dk1"/>
                </a:solidFill>
                <a:latin typeface="Calibri Light"/>
              </a:rPr>
              <a:t>Master title </a:t>
            </a:r>
            <a:r>
              <a:rPr b="0" lang="en-US" sz="19860" spc="-1" strike="noStrike">
                <a:solidFill>
                  <a:schemeClr val="dk1"/>
                </a:solidFill>
                <a:latin typeface="Calibri Light"/>
              </a:rPr>
              <a:t>style</a:t>
            </a:r>
            <a:endParaRPr b="0" lang="en-US" sz="198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8D24E6D7-C680-43B1-91C2-FF675047EC98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084760" y="2853000"/>
            <a:ext cx="9761760" cy="998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026880">
              <a:lnSpc>
                <a:spcPct val="90000"/>
              </a:lnSpc>
              <a:buNone/>
            </a:pPr>
            <a:r>
              <a:rPr b="0" lang="en-US" sz="1059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105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867480" y="6161760"/>
            <a:ext cx="15322320" cy="3041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756720" indent="-756720" defTabSz="3026880">
              <a:lnSpc>
                <a:spcPct val="90000"/>
              </a:lnSpc>
              <a:spcBef>
                <a:spcPts val="33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59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0590" spc="-1" strike="noStrike">
              <a:solidFill>
                <a:schemeClr val="dk1"/>
              </a:solidFill>
              <a:latin typeface="Calibri"/>
            </a:endParaRPr>
          </a:p>
          <a:p>
            <a:pPr lvl="1" marL="227016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27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  <a:p>
            <a:pPr lvl="2" marL="378360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95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  <a:p>
            <a:pPr lvl="3" marL="529668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619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6619" spc="-1" strike="noStrike">
              <a:solidFill>
                <a:schemeClr val="dk1"/>
              </a:solidFill>
              <a:latin typeface="Calibri"/>
            </a:endParaRPr>
          </a:p>
          <a:p>
            <a:pPr lvl="4" marL="681012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619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661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084760" y="12838320"/>
            <a:ext cx="9761760" cy="2378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026880">
              <a:lnSpc>
                <a:spcPct val="90000"/>
              </a:lnSpc>
              <a:spcBef>
                <a:spcPts val="3311"/>
              </a:spcBef>
              <a:buNone/>
              <a:tabLst>
                <a:tab algn="l" pos="0"/>
              </a:tabLst>
            </a:pPr>
            <a:r>
              <a:rPr b="0" lang="en-US" sz="53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5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439CAB35-3E9A-4CB5-B7F1-95532733E3E8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84760" y="2853000"/>
            <a:ext cx="9761760" cy="998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026880">
              <a:lnSpc>
                <a:spcPct val="90000"/>
              </a:lnSpc>
              <a:buNone/>
            </a:pPr>
            <a:r>
              <a:rPr b="0" lang="en-US" sz="1059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105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867480" y="6161760"/>
            <a:ext cx="15322320" cy="3041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35067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90" spc="-1" strike="noStrike">
                <a:solidFill>
                  <a:schemeClr val="dk1"/>
                </a:solidFill>
                <a:latin typeface="Calibri"/>
              </a:rPr>
              <a:t>Click icon to add picture</a:t>
            </a:r>
            <a:endParaRPr b="0" lang="en-US" sz="105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084760" y="12838320"/>
            <a:ext cx="9761760" cy="2378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026880">
              <a:lnSpc>
                <a:spcPct val="90000"/>
              </a:lnSpc>
              <a:spcBef>
                <a:spcPts val="3311"/>
              </a:spcBef>
              <a:buNone/>
              <a:tabLst>
                <a:tab algn="l" pos="0"/>
              </a:tabLst>
            </a:pPr>
            <a:r>
              <a:rPr b="0" lang="en-US" sz="53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5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7D311DA8-29FA-4CE5-B553-EB302A5353FF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80800" y="2278440"/>
            <a:ext cx="26105040" cy="82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3026880">
              <a:lnSpc>
                <a:spcPct val="90000"/>
              </a:lnSpc>
              <a:buNone/>
            </a:pPr>
            <a:r>
              <a:rPr b="0" lang="en-US" sz="1456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145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080800" y="11391840"/>
            <a:ext cx="26105040" cy="271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756720" indent="-756720" defTabSz="3026880">
              <a:lnSpc>
                <a:spcPct val="90000"/>
              </a:lnSpc>
              <a:spcBef>
                <a:spcPts val="33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2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  <a:p>
            <a:pPr lvl="1" marL="227016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95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  <a:p>
            <a:pPr lvl="2" marL="378360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619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6619" spc="-1" strike="noStrike">
              <a:solidFill>
                <a:schemeClr val="dk1"/>
              </a:solidFill>
              <a:latin typeface="Calibri"/>
            </a:endParaRPr>
          </a:p>
          <a:p>
            <a:pPr lvl="3" marL="529668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  <a:p>
            <a:pPr lvl="4" marL="681012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B27202BB-DA7C-4642-B03B-22C4173F0E9E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660120" y="2278440"/>
            <a:ext cx="6526080" cy="3626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3026880">
              <a:lnSpc>
                <a:spcPct val="90000"/>
              </a:lnSpc>
              <a:buNone/>
            </a:pPr>
            <a:r>
              <a:rPr b="0" lang="en-US" sz="1456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145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080800" y="2278440"/>
            <a:ext cx="19200600" cy="3626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756720" indent="-756720" defTabSz="3026880">
              <a:lnSpc>
                <a:spcPct val="90000"/>
              </a:lnSpc>
              <a:spcBef>
                <a:spcPts val="33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2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  <a:p>
            <a:pPr lvl="1" marL="227016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95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  <a:p>
            <a:pPr lvl="2" marL="378360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619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6619" spc="-1" strike="noStrike">
              <a:solidFill>
                <a:schemeClr val="dk1"/>
              </a:solidFill>
              <a:latin typeface="Calibri"/>
            </a:endParaRPr>
          </a:p>
          <a:p>
            <a:pPr lvl="3" marL="529668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  <a:p>
            <a:pPr lvl="4" marL="681012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DAA512C6-70E2-4DC9-8F43-57C4BD27E5E5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080800" y="2278440"/>
            <a:ext cx="26105040" cy="82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3026880">
              <a:lnSpc>
                <a:spcPct val="90000"/>
              </a:lnSpc>
              <a:buNone/>
            </a:pPr>
            <a:r>
              <a:rPr b="0" lang="en-US" sz="1456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145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080800" y="11391840"/>
            <a:ext cx="26105040" cy="271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756720" indent="-756720" defTabSz="3026880">
              <a:lnSpc>
                <a:spcPct val="90000"/>
              </a:lnSpc>
              <a:spcBef>
                <a:spcPts val="33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2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  <a:p>
            <a:pPr lvl="1" marL="227016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95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  <a:p>
            <a:pPr lvl="2" marL="378360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619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6619" spc="-1" strike="noStrike">
              <a:solidFill>
                <a:schemeClr val="dk1"/>
              </a:solidFill>
              <a:latin typeface="Calibri"/>
            </a:endParaRPr>
          </a:p>
          <a:p>
            <a:pPr lvl="3" marL="529668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  <a:p>
            <a:pPr lvl="4" marL="681012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7476BE65-D71A-4DFB-A0A3-27F3F3283FB1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64960" y="10668960"/>
            <a:ext cx="26105040" cy="1780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026880">
              <a:lnSpc>
                <a:spcPct val="90000"/>
              </a:lnSpc>
              <a:buNone/>
            </a:pPr>
            <a:r>
              <a:rPr b="0" lang="en-US" sz="1986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198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064960" y="28638360"/>
            <a:ext cx="26105040" cy="9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026880">
              <a:lnSpc>
                <a:spcPct val="90000"/>
              </a:lnSpc>
              <a:spcBef>
                <a:spcPts val="3311"/>
              </a:spcBef>
              <a:buNone/>
              <a:tabLst>
                <a:tab algn="l" pos="0"/>
              </a:tabLst>
            </a:pPr>
            <a:r>
              <a:rPr b="0" lang="en-US" sz="79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8B1F1FA0-7873-4EF7-8A24-2DC9FF9C89ED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080800" y="2278440"/>
            <a:ext cx="26105040" cy="82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3026880">
              <a:lnSpc>
                <a:spcPct val="90000"/>
              </a:lnSpc>
              <a:buNone/>
            </a:pPr>
            <a:r>
              <a:rPr b="0" lang="en-US" sz="1456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145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080800" y="11391840"/>
            <a:ext cx="12863160" cy="271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756720" indent="-756720" defTabSz="3026880">
              <a:lnSpc>
                <a:spcPct val="90000"/>
              </a:lnSpc>
              <a:spcBef>
                <a:spcPts val="33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2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  <a:p>
            <a:pPr lvl="1" marL="227016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95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  <a:p>
            <a:pPr lvl="2" marL="378360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619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6619" spc="-1" strike="noStrike">
              <a:solidFill>
                <a:schemeClr val="dk1"/>
              </a:solidFill>
              <a:latin typeface="Calibri"/>
            </a:endParaRPr>
          </a:p>
          <a:p>
            <a:pPr lvl="3" marL="529668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  <a:p>
            <a:pPr lvl="4" marL="681012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322680" y="11391840"/>
            <a:ext cx="12863160" cy="271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756720" indent="-756720" defTabSz="3026880">
              <a:lnSpc>
                <a:spcPct val="90000"/>
              </a:lnSpc>
              <a:spcBef>
                <a:spcPts val="33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2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  <a:p>
            <a:pPr lvl="1" marL="227016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95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  <a:p>
            <a:pPr lvl="2" marL="378360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619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6619" spc="-1" strike="noStrike">
              <a:solidFill>
                <a:schemeClr val="dk1"/>
              </a:solidFill>
              <a:latin typeface="Calibri"/>
            </a:endParaRPr>
          </a:p>
          <a:p>
            <a:pPr lvl="3" marL="529668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  <a:p>
            <a:pPr lvl="4" marL="681012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C8EEE36A-2522-461D-9176-BC2E5AC0CFB6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084760" y="2278440"/>
            <a:ext cx="26105040" cy="82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3026880">
              <a:lnSpc>
                <a:spcPct val="90000"/>
              </a:lnSpc>
              <a:buNone/>
            </a:pPr>
            <a:r>
              <a:rPr b="0" lang="en-US" sz="1456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145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084760" y="10490400"/>
            <a:ext cx="12804120" cy="514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026880">
              <a:lnSpc>
                <a:spcPct val="90000"/>
              </a:lnSpc>
              <a:spcBef>
                <a:spcPts val="3311"/>
              </a:spcBef>
              <a:buNone/>
              <a:tabLst>
                <a:tab algn="l" pos="0"/>
              </a:tabLst>
            </a:pPr>
            <a:r>
              <a:rPr b="1" lang="en-US" sz="79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084760" y="15631920"/>
            <a:ext cx="12804120" cy="2299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756720" indent="-756720" defTabSz="3026880">
              <a:lnSpc>
                <a:spcPct val="90000"/>
              </a:lnSpc>
              <a:spcBef>
                <a:spcPts val="33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2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  <a:p>
            <a:pPr lvl="1" marL="227016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95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  <a:p>
            <a:pPr lvl="2" marL="378360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619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6619" spc="-1" strike="noStrike">
              <a:solidFill>
                <a:schemeClr val="dk1"/>
              </a:solidFill>
              <a:latin typeface="Calibri"/>
            </a:endParaRPr>
          </a:p>
          <a:p>
            <a:pPr lvl="3" marL="529668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  <a:p>
            <a:pPr lvl="4" marL="681012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5322680" y="10490400"/>
            <a:ext cx="12867120" cy="514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026880">
              <a:lnSpc>
                <a:spcPct val="90000"/>
              </a:lnSpc>
              <a:spcBef>
                <a:spcPts val="3311"/>
              </a:spcBef>
              <a:buNone/>
              <a:tabLst>
                <a:tab algn="l" pos="0"/>
              </a:tabLst>
            </a:pPr>
            <a:r>
              <a:rPr b="1" lang="en-US" sz="79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5322680" y="15631920"/>
            <a:ext cx="12867120" cy="2299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756720" indent="-756720" defTabSz="3026880">
              <a:lnSpc>
                <a:spcPct val="90000"/>
              </a:lnSpc>
              <a:spcBef>
                <a:spcPts val="33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2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  <a:p>
            <a:pPr lvl="1" marL="227016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95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7950" spc="-1" strike="noStrike">
              <a:solidFill>
                <a:schemeClr val="dk1"/>
              </a:solidFill>
              <a:latin typeface="Calibri"/>
            </a:endParaRPr>
          </a:p>
          <a:p>
            <a:pPr lvl="2" marL="378360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619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6619" spc="-1" strike="noStrike">
              <a:solidFill>
                <a:schemeClr val="dk1"/>
              </a:solidFill>
              <a:latin typeface="Calibri"/>
            </a:endParaRPr>
          </a:p>
          <a:p>
            <a:pPr lvl="3" marL="529668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  <a:p>
            <a:pPr lvl="4" marL="6810120" indent="-756720" defTabSz="3026880">
              <a:lnSpc>
                <a:spcPct val="90000"/>
              </a:lnSpc>
              <a:spcBef>
                <a:spcPts val="165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6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59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B432447D-0691-4DD8-A733-FF2C11DF88D6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080800" y="2278440"/>
            <a:ext cx="26105040" cy="82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3026880">
              <a:lnSpc>
                <a:spcPct val="90000"/>
              </a:lnSpc>
              <a:buNone/>
            </a:pPr>
            <a:r>
              <a:rPr b="0" lang="en-US" sz="1456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145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C3A6364C-3294-4CA0-B8D8-DF2569AF80CD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208080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350676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10026000" y="39664080"/>
            <a:ext cx="1021500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21376440" y="39664080"/>
            <a:ext cx="6809760" cy="22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3506760">
              <a:lnSpc>
                <a:spcPct val="100000"/>
              </a:lnSpc>
              <a:buNone/>
              <a:def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3506760">
              <a:lnSpc>
                <a:spcPct val="100000"/>
              </a:lnSpc>
              <a:buNone/>
            </a:pPr>
            <a:fld id="{E517F117-1953-4A21-8028-F2BE7A0F3C55}" type="slidenum">
              <a:rPr b="0" lang="en-US" sz="397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" descr=""/>
          <p:cNvPicPr/>
          <p:nvPr/>
        </p:nvPicPr>
        <p:blipFill>
          <a:blip r:embed="rId1"/>
          <a:stretch/>
        </p:blipFill>
        <p:spPr>
          <a:xfrm>
            <a:off x="878760" y="745560"/>
            <a:ext cx="3554640" cy="4571640"/>
          </a:xfrm>
          <a:prstGeom prst="rect">
            <a:avLst/>
          </a:prstGeom>
          <a:ln w="0">
            <a:noFill/>
          </a:ln>
        </p:spPr>
      </p:pic>
      <p:sp>
        <p:nvSpPr>
          <p:cNvPr id="66" name="Text Box 40"/>
          <p:cNvSpPr/>
          <p:nvPr/>
        </p:nvSpPr>
        <p:spPr>
          <a:xfrm>
            <a:off x="4480560" y="2093040"/>
            <a:ext cx="20531160" cy="31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2952720">
              <a:lnSpc>
                <a:spcPct val="100000"/>
              </a:lnSpc>
            </a:pPr>
            <a:r>
              <a:rPr b="1" lang="en-US" sz="5400" spc="-1" strike="noStrike">
                <a:solidFill>
                  <a:srgbClr val="c60c30"/>
                </a:solidFill>
                <a:latin typeface="Times New Roman"/>
              </a:rPr>
              <a:t>TÊN BÁO CÁO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  <a:p>
            <a:pPr algn="ctr" defTabSz="2952720">
              <a:lnSpc>
                <a:spcPct val="100000"/>
              </a:lnSpc>
            </a:pPr>
            <a:r>
              <a:rPr b="1" lang="en-US" sz="3600" spc="-1" strike="noStrike">
                <a:solidFill>
                  <a:srgbClr val="003478"/>
                </a:solidFill>
                <a:latin typeface="Times New Roman"/>
              </a:rPr>
              <a:t>Sinh viên: Họ và tên_Lớp (Ví dụ: Nguyễn Văn A_K64A2)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 defTabSz="2952720">
              <a:lnSpc>
                <a:spcPct val="100000"/>
              </a:lnSpc>
            </a:pPr>
            <a:r>
              <a:rPr b="1" lang="en-US" sz="4000" spc="-1" strike="noStrike">
                <a:solidFill>
                  <a:srgbClr val="003478"/>
                </a:solidFill>
                <a:latin typeface="Times New Roman"/>
              </a:rPr>
              <a:t> </a:t>
            </a:r>
            <a:r>
              <a:rPr b="0" lang="en-US" sz="3600" spc="-1" strike="noStrike">
                <a:solidFill>
                  <a:srgbClr val="003478"/>
                </a:solidFill>
                <a:latin typeface="Times New Roman"/>
              </a:rPr>
              <a:t>Khoa Toán - Cơ - Tin học, Trường Đại học Khoa học Tự nhiên, ĐHQGHN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 defTabSz="2952720">
              <a:lnSpc>
                <a:spcPct val="100000"/>
              </a:lnSpc>
            </a:pPr>
            <a:r>
              <a:rPr b="1" lang="en-US" sz="3600" spc="-1" strike="noStrike">
                <a:solidFill>
                  <a:srgbClr val="003478"/>
                </a:solidFill>
                <a:latin typeface="Times New Roman"/>
              </a:rPr>
              <a:t>Người hướng dẫn: </a:t>
            </a:r>
            <a:r>
              <a:rPr b="1" i="1" lang="en-US" sz="3600" spc="-1" strike="noStrike">
                <a:solidFill>
                  <a:srgbClr val="ff0000"/>
                </a:solidFill>
                <a:latin typeface="Times New Roman"/>
              </a:rPr>
              <a:t>Xem hướng dẫn bên dưới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Box 40"/>
          <p:cNvSpPr/>
          <p:nvPr/>
        </p:nvSpPr>
        <p:spPr>
          <a:xfrm>
            <a:off x="4042800" y="745560"/>
            <a:ext cx="2096892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295272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Times New Roman"/>
              </a:rPr>
              <a:t>HỘI NGHỊ KHOA HỌC SINH VIÊN KHOA TOÁN - CƠ - TIN HỌC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295272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Times New Roman"/>
              </a:rPr>
              <a:t>NĂM 2024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tangle 1"/>
          <p:cNvSpPr/>
          <p:nvPr/>
        </p:nvSpPr>
        <p:spPr>
          <a:xfrm>
            <a:off x="28504080" y="0"/>
            <a:ext cx="1762920" cy="1453320"/>
          </a:xfrm>
          <a:prstGeom prst="rect">
            <a:avLst/>
          </a:prstGeom>
          <a:solidFill>
            <a:schemeClr val="bg1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3506760">
              <a:lnSpc>
                <a:spcPct val="100000"/>
              </a:lnSpc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Mã số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2" descr="C:\Users\Admin\Downloads\17342966_747553338744199_1548246847818703537_n.jpg"/>
          <p:cNvPicPr/>
          <p:nvPr/>
        </p:nvPicPr>
        <p:blipFill>
          <a:blip r:embed="rId2"/>
          <a:srcRect l="0" t="0" r="0" b="28347"/>
          <a:stretch/>
        </p:blipFill>
        <p:spPr>
          <a:xfrm>
            <a:off x="22704840" y="614520"/>
            <a:ext cx="5746680" cy="3275640"/>
          </a:xfrm>
          <a:prstGeom prst="rect">
            <a:avLst/>
          </a:prstGeom>
          <a:ln w="0">
            <a:noFill/>
          </a:ln>
        </p:spPr>
      </p:pic>
      <p:sp>
        <p:nvSpPr>
          <p:cNvPr id="70" name="TextBox 9"/>
          <p:cNvSpPr/>
          <p:nvPr/>
        </p:nvSpPr>
        <p:spPr>
          <a:xfrm>
            <a:off x="23290560" y="3877920"/>
            <a:ext cx="552492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3506760">
              <a:lnSpc>
                <a:spcPct val="100000"/>
              </a:lnSpc>
            </a:pPr>
            <a:r>
              <a:rPr b="1" lang="en-US" sz="48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TOÁN-CƠ-TIN HỌC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11"/>
          <p:cNvSpPr/>
          <p:nvPr/>
        </p:nvSpPr>
        <p:spPr>
          <a:xfrm>
            <a:off x="6827760" y="15149520"/>
            <a:ext cx="16512840" cy="61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3506760">
              <a:lnSpc>
                <a:spcPct val="100000"/>
              </a:lnSpc>
            </a:pPr>
            <a:r>
              <a:rPr b="1" lang="en-US" sz="5000" spc="-1" strike="noStrike">
                <a:solidFill>
                  <a:schemeClr val="dk1"/>
                </a:solidFill>
                <a:latin typeface="Arial"/>
              </a:rPr>
              <a:t>Trình bày vắn tắt về công trình nghiên cứu, bao gồm: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</a:rPr>
              <a:t>- Đặt vấn đề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</a:rPr>
              <a:t>- Mục tiêu nghiên cứu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</a:rPr>
              <a:t>- Phương pháp nghiên cứu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</a:rPr>
              <a:t>- Kết quả và thảo luận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</a:rPr>
              <a:t>- Kết luận và kiến nghị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</a:rPr>
              <a:t>- Công bố khoa học từ kết quả nghiên cứu (nếu có)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</a:rPr>
              <a:t>- Tài liệu tham khảo chính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4"/>
          <p:cNvSpPr/>
          <p:nvPr/>
        </p:nvSpPr>
        <p:spPr>
          <a:xfrm>
            <a:off x="4729680" y="24369840"/>
            <a:ext cx="23722200" cy="85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3506760">
              <a:lnSpc>
                <a:spcPct val="100000"/>
              </a:lnSpc>
              <a:spcBef>
                <a:spcPts val="1199"/>
              </a:spcBef>
            </a:pPr>
            <a:r>
              <a:rPr b="1" i="1" lang="en-US" sz="4800" spc="-1" strike="noStrike">
                <a:solidFill>
                  <a:srgbClr val="0d54f1"/>
                </a:solidFill>
                <a:latin typeface="Calibri"/>
              </a:rPr>
              <a:t>Một số chú ý khi trình bày báo cáo: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  <a:spcBef>
                <a:spcPts val="1199"/>
              </a:spcBef>
            </a:pPr>
            <a:r>
              <a:rPr b="0" i="1" lang="en-US" sz="4800" spc="-1" strike="noStrike">
                <a:solidFill>
                  <a:srgbClr val="0034cb"/>
                </a:solidFill>
                <a:latin typeface="Calibri"/>
              </a:rPr>
              <a:t>- Không tự ý điều chỉnh phần header và footer.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  <a:spcBef>
                <a:spcPts val="1199"/>
              </a:spcBef>
            </a:pPr>
            <a:r>
              <a:rPr b="0" i="1" lang="en-US" sz="4800" spc="-1" strike="noStrike">
                <a:solidFill>
                  <a:srgbClr val="0034cb"/>
                </a:solidFill>
                <a:latin typeface="Calibri"/>
              </a:rPr>
              <a:t>- Mã số của Poster là mã số trong danh sách.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  <a:spcBef>
                <a:spcPts val="1199"/>
              </a:spcBef>
            </a:pPr>
            <a:r>
              <a:rPr b="0" i="1" lang="en-US" sz="4800" spc="-1" strike="noStrike">
                <a:solidFill>
                  <a:srgbClr val="0034cb"/>
                </a:solidFill>
                <a:latin typeface="Calibri"/>
              </a:rPr>
              <a:t>- Cách để thông tin cán bộ hướng dẫn: 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algn="ctr" defTabSz="3506760">
              <a:lnSpc>
                <a:spcPct val="100000"/>
              </a:lnSpc>
            </a:pPr>
            <a:r>
              <a:rPr b="0" i="1" lang="en-US" sz="4800" spc="-1" strike="noStrike">
                <a:solidFill>
                  <a:srgbClr val="0034cb"/>
                </a:solidFill>
                <a:latin typeface="Calibri"/>
              </a:rPr>
              <a:t>(1) Cán bộ trong Trường ĐHKHTN: </a:t>
            </a:r>
            <a:r>
              <a:rPr b="0" i="1" lang="en-US" sz="4800" spc="-1" strike="noStrike">
                <a:solidFill>
                  <a:srgbClr val="0034cb"/>
                </a:solidFill>
                <a:latin typeface="Calibri"/>
              </a:rPr>
              <a:t>Chức danh, học vị, họ và tên (Ví dụ: GS.TS. Nguyễn Văn A)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r>
              <a:rPr b="0" i="1" lang="en-US" sz="4800" spc="-1" strike="noStrike">
                <a:solidFill>
                  <a:srgbClr val="0034cb"/>
                </a:solidFill>
                <a:latin typeface="Calibri"/>
              </a:rPr>
              <a:t>  </a:t>
            </a:r>
            <a:r>
              <a:rPr b="0" i="1" lang="en-US" sz="4800" spc="-1" strike="noStrike">
                <a:solidFill>
                  <a:srgbClr val="0034cb"/>
                </a:solidFill>
                <a:latin typeface="Calibri"/>
              </a:rPr>
              <a:t>(2)  Cán bộ ngoài Trường ĐHKHTN: Chức danh, học vị, họ và tên, cơ quan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r>
              <a:rPr b="0" i="1" lang="en-US" sz="4800" spc="-1" strike="noStrike">
                <a:solidFill>
                  <a:srgbClr val="0034cb"/>
                </a:solidFill>
                <a:latin typeface="Calibri"/>
              </a:rPr>
              <a:t>         </a:t>
            </a:r>
            <a:r>
              <a:rPr b="0" i="1" lang="en-US" sz="4800" spc="-1" strike="noStrike">
                <a:solidFill>
                  <a:srgbClr val="0034cb"/>
                </a:solidFill>
                <a:latin typeface="Calibri"/>
              </a:rPr>
              <a:t>(Ví dụ: GS.TS. Nguyễn Văn A, Trường Đại học B; Nguyễn Văn B, Công ty X)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defTabSz="3506760">
              <a:lnSpc>
                <a:spcPct val="100000"/>
              </a:lnSpc>
            </a:pPr>
            <a:br>
              <a:rPr sz="48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Application>LibreOffice/24.2.2.2$Linux_X86_64 LibreOffice_project/420$Build-2</Application>
  <AppVersion>15.0000</AppVersion>
  <Words>239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2014-04-02T06:20:16Z</dcterms:created>
  <dc:creator>Duc Long Tran</dc:creator>
  <dc:description/>
  <dc:language>en-US</dc:language>
  <cp:lastModifiedBy>KienND</cp:lastModifiedBy>
  <dcterms:modified xsi:type="dcterms:W3CDTF">2024-04-04T09:27:46Z</dcterms:modified>
  <cp:revision>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