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8" r:id="rId6"/>
    <p:sldId id="262" r:id="rId7"/>
    <p:sldId id="265" r:id="rId8"/>
    <p:sldId id="266" r:id="rId9"/>
    <p:sldId id="267" r:id="rId10"/>
    <p:sldId id="263" r:id="rId11"/>
    <p:sldId id="256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8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615" autoAdjust="0"/>
    <p:restoredTop sz="86431" autoAdjust="0"/>
  </p:normalViewPr>
  <p:slideViewPr>
    <p:cSldViewPr>
      <p:cViewPr varScale="1">
        <p:scale>
          <a:sx n="56" d="100"/>
          <a:sy n="56" d="100"/>
        </p:scale>
        <p:origin x="-14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10861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6096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33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6968-DB3A-414B-937D-67683E669A6E}" type="datetimeFigureOut">
              <a:rPr lang="en-US" smtClean="0"/>
              <a:t>15/04/2012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246C-2576-4995-8B95-0D7B99B899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Cây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6019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Cây là đồ thị vô hướng, liên thông và không có chu trình.</a:t>
            </a:r>
          </a:p>
          <a:p>
            <a:pPr algn="l"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Giả sử T= &lt;V, E&gt; là đồ thị vô hướng n đỉnh. Khi đó những khẳng định sau là tương đương: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là một cây;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không có chu trình và có n-1 cạnh;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liên thông và có đúng n-1 cạnh;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liên thông và mỗi cạnh của nó đều là cầu;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Giữa hai đỉnh bất kỳ của T được nối với nhau bởi đúng một đường đi đơn; </a:t>
            </a:r>
          </a:p>
          <a:p>
            <a:pPr lvl="1" algn="l">
              <a:buFont typeface="Arial" pitchFamily="34" charset="0"/>
              <a:buChar char="•"/>
            </a:pPr>
            <a:r>
              <a:rPr lang="vi-VN" sz="2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không chứa chu trình nhưng nếu thêm vào nó một cạnh ta thu được đúng một chu trình.</a:t>
            </a:r>
            <a:endParaRPr lang="en-US" sz="24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4414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BFS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của đồ thị sau dựa vào thuật toán BFS: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46482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46482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56388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46482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56388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86800" y="4648200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46482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56388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86800" y="4648200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3962400"/>
            <a:ext cx="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Thuật toán Kruskal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6019800"/>
          </a:xfrm>
        </p:spPr>
        <p:txBody>
          <a:bodyPr>
            <a:no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nhỏ nhất của đồ thị: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 smtClean="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 smtClean="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 smtClean="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 smtClean="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 smtClean="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Trọng số của cây khung: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</a:rPr>
              <a:t> 1 + 2 + 3 + 3 + 3 + 4+ 4 = 19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817" y="762000"/>
            <a:ext cx="383918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1752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(a,b)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(c,d)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(d,f)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(a,g)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(h,f)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(b,h)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(g,h)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(e,g)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(c,e)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7</a:t>
                      </a:r>
                      <a:endParaRPr lang="en-US" b="1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(a,c)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8</a:t>
                      </a:r>
                      <a:endParaRPr lang="en-US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600200"/>
          <a:ext cx="10668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900" y="3733800"/>
            <a:ext cx="3924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477000" y="3962400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0" y="39624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46482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5638800"/>
            <a:ext cx="3124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86800" y="4648200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3962400"/>
            <a:ext cx="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24800" y="5638800"/>
            <a:ext cx="7620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Thuật toán Kruskal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594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 T = Ø; tsT = 0;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Sắp xếp danh sách cạnh theo thứ tự tăng dần của trọng số;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 for i = 1 → n </a:t>
            </a: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index [i] =  i;</a:t>
            </a:r>
            <a:r>
              <a:rPr lang="en-US" sz="2400" smtClean="0">
                <a:solidFill>
                  <a:schemeClr val="tx1"/>
                </a:solidFill>
              </a:rPr>
              <a:t> j = 1;</a:t>
            </a:r>
            <a:endParaRPr lang="en-US" sz="2400" smtClean="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 while (|T|&lt;n-1 and j≤m )</a:t>
            </a:r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  {</a:t>
            </a: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if (index[dau[j]] ≠ </a:t>
            </a:r>
            <a:r>
              <a:rPr lang="en-US" sz="2400" smtClean="0">
                <a:solidFill>
                  <a:schemeClr val="tx1"/>
                </a:solidFill>
              </a:rPr>
              <a:t>index[cuoi[j]])</a:t>
            </a:r>
            <a:endParaRPr lang="en-US" sz="240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400" smtClean="0">
                <a:solidFill>
                  <a:schemeClr val="tx1"/>
                </a:solidFill>
              </a:rPr>
              <a:t>              {             T = T U {(dau[j], cuoi[j])}; tsT = tsT + ts [j];</a:t>
            </a:r>
          </a:p>
          <a:p>
            <a:pPr marL="457200" indent="-457200"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		d = </a:t>
            </a:r>
            <a:r>
              <a:rPr lang="en-US" sz="2400" smtClean="0">
                <a:solidFill>
                  <a:schemeClr val="tx1"/>
                </a:solidFill>
              </a:rPr>
              <a:t>index[dau[j]] ;</a:t>
            </a:r>
            <a:endParaRPr lang="en-US" sz="240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		for i = 1→ n </a:t>
            </a:r>
          </a:p>
          <a:p>
            <a:pPr marL="457200" indent="-457200"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			if (index[i]=</a:t>
            </a:r>
            <a:r>
              <a:rPr lang="en-US" sz="2400" smtClean="0">
                <a:solidFill>
                  <a:schemeClr val="tx1"/>
                </a:solidFill>
              </a:rPr>
              <a:t>index[cuoi[j]] ) index[i] = d;</a:t>
            </a:r>
          </a:p>
          <a:p>
            <a:pPr marL="457200" indent="-457200"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	}</a:t>
            </a:r>
          </a:p>
          <a:p>
            <a:pPr marL="457200" indent="-457200"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	j++;</a:t>
            </a:r>
          </a:p>
          <a:p>
            <a:pPr marL="457200" indent="-457200" algn="l"/>
            <a:r>
              <a:rPr lang="en-US" sz="2400" smtClean="0">
                <a:solidFill>
                  <a:schemeClr val="tx1"/>
                </a:solidFill>
              </a:rPr>
              <a:t>}</a:t>
            </a:r>
          </a:p>
          <a:p>
            <a:pPr marL="457200" indent="-457200" algn="l"/>
            <a:r>
              <a:rPr lang="en-US" sz="2400" smtClean="0">
                <a:solidFill>
                  <a:schemeClr val="tx1"/>
                </a:solidFill>
              </a:rPr>
              <a:t>if (|T|&lt; n-1 ) output (“Đồ thị không liên thông”)</a:t>
            </a:r>
          </a:p>
          <a:p>
            <a:pPr marL="457200" indent="-457200" algn="l"/>
            <a:r>
              <a:rPr lang="en-US" sz="2400" smtClean="0">
                <a:solidFill>
                  <a:schemeClr val="tx1"/>
                </a:solidFill>
              </a:rPr>
              <a:t>else output T, tsT;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Một số ứng dụng của cây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553200" cy="4495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Cây nhị phân tìm kiếm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Cây nhị phân quyết định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Cây biểu thức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Mã tiền tố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Thuật toán Kruskal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smtClean="0">
                <a:solidFill>
                  <a:schemeClr val="tx1"/>
                </a:solidFill>
              </a:rPr>
              <a:t>Tìm cây khung tối thiểu của các đồ thị sau: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219200"/>
            <a:ext cx="382595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286603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752600"/>
            <a:ext cx="473412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phương pháp duyệt cây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447800"/>
            <a:ext cx="6553200" cy="3505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Duyệt chiều rộng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Duyệt chiều sâu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Duyệt tiền thứ tự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Duyệt hậu thứ tự</a:t>
            </a:r>
          </a:p>
          <a:p>
            <a:pPr algn="l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Duyệt trung thứ tự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Cây khung và thuật toán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5562600" cy="5334000"/>
          </a:xfrm>
        </p:spPr>
        <p:txBody>
          <a:bodyPr>
            <a:normAutofit/>
          </a:bodyPr>
          <a:lstStyle/>
          <a:p>
            <a:pPr algn="l"/>
            <a:r>
              <a:rPr lang="vi-VN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 là đồ thị vô hướng liên thông. thị con T của G là một cây khung nếu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 là một cây;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Tập đỉnh của T bằng tập đỉnh của G. </a:t>
            </a:r>
          </a:p>
          <a:p>
            <a:pPr algn="l"/>
            <a:endParaRPr lang="en-US" sz="24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29146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76800"/>
            <a:ext cx="2924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848225"/>
            <a:ext cx="30956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2743200"/>
            <a:ext cx="29051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DFS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0530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chưa được xét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được duyệt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a,b,c,d,e,f,g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DFS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0530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chưa được xét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được duyệt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a,b,c,d,e,f,g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990600"/>
            <a:ext cx="137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DFS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0530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chưa được xét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được duyệt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a,b,c,d,e,f,g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a,e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990600"/>
            <a:ext cx="137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2286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DFS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0530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chưa được xét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được duyệt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a,b,c,d,e,f,g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a,e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a,e,g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990600"/>
            <a:ext cx="137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2286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990600"/>
            <a:ext cx="23431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399"/>
            <a:ext cx="8839200" cy="609601"/>
          </a:xfrm>
        </p:spPr>
        <p:txBody>
          <a:bodyPr>
            <a:noAutofit/>
          </a:bodyPr>
          <a:lstStyle/>
          <a:p>
            <a:r>
              <a:rPr lang="en-US" sz="3600" smtClean="0"/>
              <a:t>Sử dụng thuật toán DFS xây dựng cây khung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05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05308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chưa được xét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Đỉnh</a:t>
                      </a:r>
                      <a:r>
                        <a:rPr lang="en-US" baseline="0" smtClean="0"/>
                        <a:t> được duyệt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a,b,c,d,e,f,g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b,c,d,e,f,g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c,d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a,e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a,e,g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b,f,d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a,e,g,c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990600"/>
            <a:ext cx="137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2286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990600"/>
            <a:ext cx="23431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990600"/>
            <a:ext cx="30194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1067</Words>
  <Application>Microsoft Office PowerPoint</Application>
  <PresentationFormat>On-screen Show (4:3)</PresentationFormat>
  <Paragraphs>478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Cây</vt:lpstr>
      <vt:lpstr>Một số ứng dụng của cây</vt:lpstr>
      <vt:lpstr>Các phương pháp duyệt cây</vt:lpstr>
      <vt:lpstr>Cây khung và thuật toán xây dựng cây khung</vt:lpstr>
      <vt:lpstr>Sử dụng thuật toán DFS xây dựng cây khung</vt:lpstr>
      <vt:lpstr>Sử dụng thuật toán DFS xây dựng cây khung</vt:lpstr>
      <vt:lpstr>Sử dụng thuật toán DFS xây dựng cây khung</vt:lpstr>
      <vt:lpstr>Sử dụng thuật toán DFS xây dựng cây khung</vt:lpstr>
      <vt:lpstr>Sử dụng thuật toán DFS xây dựng cây khung</vt:lpstr>
      <vt:lpstr>Sử dụng thuật toán BFS xây dựng cây khung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Kruskal</dc:title>
  <dc:creator>Vi Bao Ngoc</dc:creator>
  <cp:lastModifiedBy>Vi Bao Ngoc</cp:lastModifiedBy>
  <cp:revision>20</cp:revision>
  <dcterms:created xsi:type="dcterms:W3CDTF">2012-04-15T13:55:00Z</dcterms:created>
  <dcterms:modified xsi:type="dcterms:W3CDTF">2012-04-15T17:03:01Z</dcterms:modified>
</cp:coreProperties>
</file>