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4"/>
  </p:notesMasterIdLst>
  <p:sldIdLst>
    <p:sldId id="662" r:id="rId2"/>
    <p:sldId id="259" r:id="rId3"/>
    <p:sldId id="260" r:id="rId4"/>
    <p:sldId id="426" r:id="rId5"/>
    <p:sldId id="427" r:id="rId6"/>
    <p:sldId id="428" r:id="rId7"/>
    <p:sldId id="263" r:id="rId8"/>
    <p:sldId id="268" r:id="rId9"/>
    <p:sldId id="269" r:id="rId10"/>
    <p:sldId id="270" r:id="rId11"/>
    <p:sldId id="271"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544" r:id="rId29"/>
    <p:sldId id="290" r:id="rId30"/>
    <p:sldId id="291" r:id="rId31"/>
    <p:sldId id="545" r:id="rId32"/>
    <p:sldId id="293" r:id="rId33"/>
    <p:sldId id="294" r:id="rId34"/>
    <p:sldId id="295" r:id="rId35"/>
    <p:sldId id="296" r:id="rId36"/>
    <p:sldId id="297" r:id="rId37"/>
    <p:sldId id="298" r:id="rId38"/>
    <p:sldId id="299" r:id="rId39"/>
    <p:sldId id="300" r:id="rId40"/>
    <p:sldId id="301" r:id="rId41"/>
    <p:sldId id="304" r:id="rId42"/>
    <p:sldId id="30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 id="560" r:id="rId58"/>
    <p:sldId id="561" r:id="rId59"/>
    <p:sldId id="562" r:id="rId60"/>
    <p:sldId id="563" r:id="rId61"/>
    <p:sldId id="564" r:id="rId62"/>
    <p:sldId id="565" r:id="rId63"/>
    <p:sldId id="566" r:id="rId64"/>
    <p:sldId id="567" r:id="rId65"/>
    <p:sldId id="568" r:id="rId66"/>
    <p:sldId id="569" r:id="rId67"/>
    <p:sldId id="570" r:id="rId68"/>
    <p:sldId id="571" r:id="rId69"/>
    <p:sldId id="572" r:id="rId70"/>
    <p:sldId id="573" r:id="rId71"/>
    <p:sldId id="574" r:id="rId72"/>
    <p:sldId id="575" r:id="rId73"/>
    <p:sldId id="576" r:id="rId74"/>
    <p:sldId id="577" r:id="rId75"/>
    <p:sldId id="578" r:id="rId76"/>
    <p:sldId id="579" r:id="rId77"/>
    <p:sldId id="580" r:id="rId78"/>
    <p:sldId id="581" r:id="rId79"/>
    <p:sldId id="582" r:id="rId80"/>
    <p:sldId id="583" r:id="rId81"/>
    <p:sldId id="584" r:id="rId82"/>
    <p:sldId id="585" r:id="rId83"/>
    <p:sldId id="586" r:id="rId84"/>
    <p:sldId id="587" r:id="rId85"/>
    <p:sldId id="588" r:id="rId86"/>
    <p:sldId id="589" r:id="rId87"/>
    <p:sldId id="590" r:id="rId88"/>
    <p:sldId id="591" r:id="rId89"/>
    <p:sldId id="592" r:id="rId90"/>
    <p:sldId id="593" r:id="rId91"/>
    <p:sldId id="594" r:id="rId92"/>
    <p:sldId id="595" r:id="rId93"/>
    <p:sldId id="596" r:id="rId94"/>
    <p:sldId id="597" r:id="rId95"/>
    <p:sldId id="598" r:id="rId96"/>
    <p:sldId id="599" r:id="rId97"/>
    <p:sldId id="600" r:id="rId98"/>
    <p:sldId id="601" r:id="rId99"/>
    <p:sldId id="602" r:id="rId100"/>
    <p:sldId id="603" r:id="rId101"/>
    <p:sldId id="604" r:id="rId102"/>
    <p:sldId id="605" r:id="rId103"/>
    <p:sldId id="606" r:id="rId104"/>
    <p:sldId id="607" r:id="rId105"/>
    <p:sldId id="608" r:id="rId106"/>
    <p:sldId id="609" r:id="rId107"/>
    <p:sldId id="610"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623" r:id="rId121"/>
    <p:sldId id="624" r:id="rId122"/>
    <p:sldId id="625" r:id="rId123"/>
    <p:sldId id="626" r:id="rId124"/>
    <p:sldId id="627" r:id="rId125"/>
    <p:sldId id="628" r:id="rId126"/>
    <p:sldId id="629" r:id="rId127"/>
    <p:sldId id="630" r:id="rId128"/>
    <p:sldId id="631" r:id="rId129"/>
    <p:sldId id="632" r:id="rId130"/>
    <p:sldId id="633" r:id="rId131"/>
    <p:sldId id="634" r:id="rId132"/>
    <p:sldId id="635" r:id="rId133"/>
    <p:sldId id="636" r:id="rId134"/>
    <p:sldId id="637" r:id="rId135"/>
    <p:sldId id="638" r:id="rId136"/>
    <p:sldId id="639" r:id="rId137"/>
    <p:sldId id="640" r:id="rId138"/>
    <p:sldId id="641" r:id="rId139"/>
    <p:sldId id="642" r:id="rId140"/>
    <p:sldId id="643" r:id="rId141"/>
    <p:sldId id="644" r:id="rId142"/>
    <p:sldId id="645" r:id="rId143"/>
    <p:sldId id="646" r:id="rId144"/>
    <p:sldId id="647" r:id="rId145"/>
    <p:sldId id="648" r:id="rId146"/>
    <p:sldId id="649" r:id="rId147"/>
    <p:sldId id="650" r:id="rId148"/>
    <p:sldId id="651" r:id="rId149"/>
    <p:sldId id="652" r:id="rId150"/>
    <p:sldId id="653" r:id="rId151"/>
    <p:sldId id="654" r:id="rId152"/>
    <p:sldId id="655" r:id="rId153"/>
    <p:sldId id="656" r:id="rId154"/>
    <p:sldId id="657" r:id="rId155"/>
    <p:sldId id="658" r:id="rId156"/>
    <p:sldId id="659" r:id="rId157"/>
    <p:sldId id="660" r:id="rId158"/>
    <p:sldId id="661" r:id="rId159"/>
    <p:sldId id="666" r:id="rId160"/>
    <p:sldId id="668" r:id="rId161"/>
    <p:sldId id="667" r:id="rId162"/>
    <p:sldId id="669" r:id="rId1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283" autoAdjust="0"/>
    <p:restoredTop sz="94660"/>
  </p:normalViewPr>
  <p:slideViewPr>
    <p:cSldViewPr>
      <p:cViewPr varScale="1">
        <p:scale>
          <a:sx n="41" d="100"/>
          <a:sy n="41" d="100"/>
        </p:scale>
        <p:origin x="-83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40A7B-31E1-40F6-A3C7-7E53871363CC}" type="datetimeFigureOut">
              <a:rPr lang="en-US" smtClean="0"/>
              <a:pPr/>
              <a:t>11/19/2012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C7AE4-6A90-47B9-9041-9FF1B556E93A}" type="slidenum">
              <a:rPr lang="en-US" smtClean="0"/>
              <a:pPr/>
              <a:t>‹#›</a:t>
            </a:fld>
            <a:endParaRPr lang="en-US"/>
          </a:p>
        </p:txBody>
      </p:sp>
    </p:spTree>
    <p:extLst>
      <p:ext uri="{BB962C8B-B14F-4D97-AF65-F5344CB8AC3E}">
        <p14:creationId xmlns="" xmlns:p14="http://schemas.microsoft.com/office/powerpoint/2010/main" val="263255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2C7AE4-6A90-47B9-9041-9FF1B556E93A}" type="slidenum">
              <a:rPr lang="en-US" smtClean="0"/>
              <a:pPr/>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2C7AE4-6A90-47B9-9041-9FF1B556E93A}" type="slidenum">
              <a:rPr lang="en-US">
                <a:solidFill>
                  <a:prstClr val="black"/>
                </a:solidFill>
              </a:rPr>
              <a:pPr/>
              <a:t>150</a:t>
            </a:fld>
            <a:endParaRPr lang="en-US">
              <a:solidFill>
                <a:prstClr val="black"/>
              </a:solidFill>
            </a:endParaRPr>
          </a:p>
        </p:txBody>
      </p:sp>
    </p:spTree>
    <p:extLst>
      <p:ext uri="{BB962C8B-B14F-4D97-AF65-F5344CB8AC3E}">
        <p14:creationId xmlns="" xmlns:p14="http://schemas.microsoft.com/office/powerpoint/2010/main" val="302408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2C7AE4-6A90-47B9-9041-9FF1B556E93A}" type="slidenum">
              <a:rPr lang="en-US">
                <a:solidFill>
                  <a:prstClr val="black"/>
                </a:solidFill>
              </a:rPr>
              <a:pPr/>
              <a:t>156</a:t>
            </a:fld>
            <a:endParaRPr lang="en-US">
              <a:solidFill>
                <a:prstClr val="black"/>
              </a:solidFill>
            </a:endParaRPr>
          </a:p>
        </p:txBody>
      </p:sp>
    </p:spTree>
    <p:extLst>
      <p:ext uri="{BB962C8B-B14F-4D97-AF65-F5344CB8AC3E}">
        <p14:creationId xmlns="" xmlns:p14="http://schemas.microsoft.com/office/powerpoint/2010/main" val="302408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nchor="ctr"/>
          <a:lstStyle>
            <a:lvl1pPr algn="ct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nchor="ctr"/>
          <a:lstStyle>
            <a:lvl1pPr marL="0" indent="0" algn="r">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bwMode="auto">
          <a:xfrm rot="5400000">
            <a:off x="6161216" y="3265616"/>
            <a:ext cx="5489706"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05E8093-D946-4067-BBE1-EEE98D839B7E}" type="slidenum">
              <a:rPr lang="en-US" smtClean="0"/>
              <a:pPr/>
              <a:t>‹#›</a:t>
            </a:fld>
            <a:endParaRPr lang="en-US"/>
          </a:p>
        </p:txBody>
      </p:sp>
      <p:sp>
        <p:nvSpPr>
          <p:cNvPr id="30" name="Title 7"/>
          <p:cNvSpPr txBox="1">
            <a:spLocks/>
          </p:cNvSpPr>
          <p:nvPr userDrawn="1"/>
        </p:nvSpPr>
        <p:spPr>
          <a:xfrm>
            <a:off x="457200" y="434975"/>
            <a:ext cx="8229600" cy="555625"/>
          </a:xfrm>
          <a:prstGeom prst="rect">
            <a:avLst/>
          </a:prstGeom>
        </p:spPr>
        <p:txBody>
          <a:bodyPr bIns="91440" anchor="ctr" anchorCtr="0">
            <a:normAutofit fontScale="85000" lnSpcReduction="20000"/>
          </a:bodyPr>
          <a:lstStyle>
            <a:lvl1pPr algn="ctr" rtl="0" eaLnBrk="1" latinLnBrk="0" hangingPunct="1">
              <a:spcBef>
                <a:spcPct val="0"/>
              </a:spcBef>
              <a:buNone/>
              <a:defRPr kumimoji="0" lang="en-US" sz="4000" b="1" kern="1200" dirty="0">
                <a:solidFill>
                  <a:srgbClr val="FFFFFF"/>
                </a:solidFill>
                <a:effectLst>
                  <a:outerShdw blurRad="38100" dist="38100" dir="2700000" algn="tl">
                    <a:srgbClr val="000000">
                      <a:alpha val="43137"/>
                    </a:srgbClr>
                  </a:outerShdw>
                </a:effectLst>
                <a:latin typeface="+mj-lt"/>
                <a:ea typeface="+mj-ea"/>
                <a:cs typeface="+mj-cs"/>
              </a:defRPr>
            </a:lvl1pPr>
          </a:lstStyle>
          <a:p>
            <a:r>
              <a:rPr lang="en-US" smtClean="0">
                <a:solidFill>
                  <a:srgbClr val="002060"/>
                </a:solidFill>
              </a:rPr>
              <a:t>TOÁN</a:t>
            </a:r>
            <a:r>
              <a:rPr lang="en-US" baseline="0" smtClean="0">
                <a:solidFill>
                  <a:srgbClr val="002060"/>
                </a:solidFill>
              </a:rPr>
              <a:t> RỜI RẠC</a:t>
            </a:r>
            <a:endParaRPr lang="en-US">
              <a:solidFill>
                <a:srgbClr val="00206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8093-D946-4067-BBE1-EEE98D839B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8093-D946-4067-BBE1-EEE98D839B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52400" y="990600"/>
            <a:ext cx="8534400" cy="5483352"/>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a:xfrm>
            <a:off x="8229600" y="6318664"/>
            <a:ext cx="886691" cy="521208"/>
          </a:xfrm>
        </p:spPr>
        <p:txBody>
          <a:bodyPr rtlCol="0"/>
          <a:lstStyle/>
          <a:p>
            <a:fld id="{605E8093-D946-4067-BBE1-EEE98D839B7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05E8093-D946-4067-BBE1-EEE98D839B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E8093-D946-4067-BBE1-EEE98D839B7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E8093-D946-4067-BBE1-EEE98D839B7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endParaRPr lang="en-US"/>
          </a:p>
        </p:txBody>
      </p:sp>
      <p:sp>
        <p:nvSpPr>
          <p:cNvPr id="7" name="Slide Number Placeholder 6"/>
          <p:cNvSpPr>
            <a:spLocks noGrp="1"/>
          </p:cNvSpPr>
          <p:nvPr>
            <p:ph type="sldNum" sz="quarter" idx="11"/>
          </p:nvPr>
        </p:nvSpPr>
        <p:spPr/>
        <p:txBody>
          <a:bodyPr rtlCol="0"/>
          <a:lstStyle/>
          <a:p>
            <a:fld id="{605E8093-D946-4067-BBE1-EEE98D839B7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E8093-D946-4067-BBE1-EEE98D839B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endParaRPr lang="en-US"/>
          </a:p>
        </p:txBody>
      </p:sp>
      <p:sp>
        <p:nvSpPr>
          <p:cNvPr id="22" name="Slide Number Placeholder 21"/>
          <p:cNvSpPr>
            <a:spLocks noGrp="1"/>
          </p:cNvSpPr>
          <p:nvPr>
            <p:ph type="sldNum" sz="quarter" idx="15"/>
          </p:nvPr>
        </p:nvSpPr>
        <p:spPr/>
        <p:txBody>
          <a:bodyPr rtlCol="0"/>
          <a:lstStyle/>
          <a:p>
            <a:fld id="{605E8093-D946-4067-BBE1-EEE98D839B7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endParaRPr lang="en-US"/>
          </a:p>
        </p:txBody>
      </p:sp>
      <p:sp>
        <p:nvSpPr>
          <p:cNvPr id="18" name="Slide Number Placeholder 17"/>
          <p:cNvSpPr>
            <a:spLocks noGrp="1"/>
          </p:cNvSpPr>
          <p:nvPr>
            <p:ph type="sldNum" sz="quarter" idx="11"/>
          </p:nvPr>
        </p:nvSpPr>
        <p:spPr/>
        <p:txBody>
          <a:bodyPr rtlCol="0"/>
          <a:lstStyle/>
          <a:p>
            <a:fld id="{605E8093-D946-4067-BBE1-EEE98D839B7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152400" y="274638"/>
            <a:ext cx="8534400" cy="5635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400" y="990600"/>
            <a:ext cx="8534400" cy="54833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228600" y="6475764"/>
            <a:ext cx="76962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305800" y="6400800"/>
            <a:ext cx="752536" cy="3810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305800" y="6318664"/>
            <a:ext cx="810491" cy="521208"/>
          </a:xfrm>
          <a:prstGeom prst="rect">
            <a:avLst/>
          </a:prstGeom>
        </p:spPr>
        <p:txBody>
          <a:bodyPr vert="horz" anchor="ctr"/>
          <a:lstStyle>
            <a:lvl1pPr algn="ctr" eaLnBrk="1" latinLnBrk="0" hangingPunct="1">
              <a:defRPr kumimoji="0" sz="1400" b="1">
                <a:solidFill>
                  <a:srgbClr val="FFFFFF"/>
                </a:solidFill>
              </a:defRPr>
            </a:lvl1pPr>
          </a:lstStyle>
          <a:p>
            <a:fld id="{605E8093-D946-4067-BBE1-EEE98D839B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1" kern="1200" cap="small" baseline="0">
          <a:solidFill>
            <a:srgbClr val="002060"/>
          </a:solidFill>
          <a:effectLst>
            <a:outerShdw blurRad="38100" dist="38100" dir="2700000" algn="tl">
              <a:srgbClr val="000000">
                <a:alpha val="43137"/>
              </a:srgbClr>
            </a:outerShdw>
          </a:effectLst>
          <a:latin typeface="+mj-lt"/>
          <a:ea typeface="+mj-ea"/>
          <a:cs typeface="+mj-cs"/>
        </a:defRPr>
      </a:lvl1pPr>
    </p:titleStyle>
    <p:bodyStyle>
      <a:lvl1pPr marL="274320" indent="-274320" algn="l" rtl="0" eaLnBrk="1" latinLnBrk="0" hangingPunct="1">
        <a:lnSpc>
          <a:spcPct val="12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2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2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2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2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16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7. Đồ thị và cây</a:t>
            </a:r>
            <a:endParaRPr lang="en-US"/>
          </a:p>
        </p:txBody>
      </p:sp>
      <p:sp>
        <p:nvSpPr>
          <p:cNvPr id="3" name="Content Placeholder 2"/>
          <p:cNvSpPr>
            <a:spLocks noGrp="1"/>
          </p:cNvSpPr>
          <p:nvPr>
            <p:ph sz="quarter" idx="1"/>
          </p:nvPr>
        </p:nvSpPr>
        <p:spPr/>
        <p:txBody>
          <a:bodyPr/>
          <a:lstStyle/>
          <a:p>
            <a:pPr lvl="1"/>
            <a:r>
              <a:rPr lang="en-US" smtClean="0"/>
              <a:t>7.1. Một số khái niệm</a:t>
            </a:r>
          </a:p>
          <a:p>
            <a:pPr lvl="1"/>
            <a:r>
              <a:rPr lang="en-US" smtClean="0"/>
              <a:t>7.2. Đường đi, chu trình, đồ thị liên thông</a:t>
            </a:r>
          </a:p>
          <a:p>
            <a:pPr lvl="1"/>
            <a:r>
              <a:rPr lang="en-US" smtClean="0"/>
              <a:t>7.3. Một số dạng đồ thị đặc biệt</a:t>
            </a:r>
          </a:p>
          <a:p>
            <a:pPr lvl="1"/>
            <a:r>
              <a:rPr lang="en-US" smtClean="0"/>
              <a:t>7.4. Biểu diễn đồ thị trên máy tính</a:t>
            </a:r>
          </a:p>
          <a:p>
            <a:pPr lvl="1"/>
            <a:r>
              <a:rPr lang="en-US" smtClean="0"/>
              <a:t>7.5. Các thuật toán tìm kiếm trên đồ thị</a:t>
            </a:r>
          </a:p>
          <a:p>
            <a:pPr lvl="1"/>
            <a:r>
              <a:rPr lang="en-US" smtClean="0"/>
              <a:t>7.6. Tìm đường đi ngắn nhất</a:t>
            </a:r>
          </a:p>
          <a:p>
            <a:pPr lvl="1"/>
            <a:r>
              <a:rPr lang="en-US" smtClean="0"/>
              <a:t>7.7. Cây và ứng dụng</a:t>
            </a:r>
          </a:p>
          <a:p>
            <a:pPr lvl="1"/>
            <a:r>
              <a:rPr lang="en-US" smtClean="0"/>
              <a:t>7.8. Bài tập</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 (12/17)</a:t>
            </a:r>
            <a:endParaRPr lang="en-US"/>
          </a:p>
        </p:txBody>
      </p:sp>
      <p:sp>
        <p:nvSpPr>
          <p:cNvPr id="3" name="Content Placeholder 2"/>
          <p:cNvSpPr>
            <a:spLocks noGrp="1"/>
          </p:cNvSpPr>
          <p:nvPr>
            <p:ph sz="quarter" idx="1"/>
          </p:nvPr>
        </p:nvSpPr>
        <p:spPr/>
        <p:txBody>
          <a:bodyPr/>
          <a:lstStyle/>
          <a:p>
            <a:r>
              <a:rPr lang="en-US" smtClean="0"/>
              <a:t>Ví dụ</a:t>
            </a:r>
            <a:r>
              <a:rPr lang="vi-VN" smtClean="0"/>
              <a:t>: </a:t>
            </a:r>
            <a:endParaRPr lang="en-US" smtClean="0"/>
          </a:p>
          <a:p>
            <a:pPr lvl="1"/>
            <a:r>
              <a:rPr lang="en-US" smtClean="0"/>
              <a:t>Cho đồ thị vô hướng:</a:t>
            </a:r>
          </a:p>
          <a:p>
            <a:pPr lvl="1"/>
            <a:endParaRPr lang="en-US" smtClean="0"/>
          </a:p>
          <a:p>
            <a:pPr lvl="1"/>
            <a:endParaRPr lang="en-US" smtClean="0"/>
          </a:p>
          <a:p>
            <a:pPr lvl="1"/>
            <a:endParaRPr lang="en-US" smtClean="0"/>
          </a:p>
          <a:p>
            <a:pPr lvl="1"/>
            <a:r>
              <a:rPr lang="en-US" smtClean="0"/>
              <a:t>Ta có:</a:t>
            </a:r>
          </a:p>
          <a:p>
            <a:pPr lvl="1"/>
            <a:r>
              <a:rPr lang="en-US" smtClean="0"/>
              <a:t>deg(a) = 2, deg(b) =deg(c) = deg(f) = 4, deg(e) = 3, deg(d) = 1, deg(g)=0. </a:t>
            </a:r>
          </a:p>
          <a:p>
            <a:pPr lvl="1"/>
            <a:r>
              <a:rPr lang="vi-VN" smtClean="0"/>
              <a:t>Đỉnh bậc 0 được gọi là đỉnh cô lập. </a:t>
            </a:r>
            <a:endParaRPr lang="en-US" smtClean="0"/>
          </a:p>
          <a:p>
            <a:pPr lvl="1"/>
            <a:r>
              <a:rPr lang="vi-VN" smtClean="0"/>
              <a:t>Đỉnh bậc 1 được gọi là đỉnh treo. </a:t>
            </a:r>
            <a:endParaRPr lang="en-US" smtClean="0"/>
          </a:p>
          <a:p>
            <a:pPr lvl="1"/>
            <a:r>
              <a:rPr lang="vi-VN" smtClean="0"/>
              <a:t>Trong ví dụ trên, đỉnh g là đỉnh cô lập, đỉnh d là đỉnh treo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a:t>
            </a:fld>
            <a:endParaRPr lang="en-US"/>
          </a:p>
        </p:txBody>
      </p:sp>
      <p:pic>
        <p:nvPicPr>
          <p:cNvPr id="296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2400" y="1247775"/>
            <a:ext cx="4657725" cy="2257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43981798"/>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(58/62)</a:t>
            </a:r>
            <a:endParaRPr lang="en-US"/>
          </a:p>
        </p:txBody>
      </p:sp>
      <p:sp>
        <p:nvSpPr>
          <p:cNvPr id="3" name="Content Placeholder 2"/>
          <p:cNvSpPr>
            <a:spLocks noGrp="1"/>
          </p:cNvSpPr>
          <p:nvPr>
            <p:ph sz="quarter" idx="1"/>
          </p:nvPr>
        </p:nvSpPr>
        <p:spPr/>
        <p:txBody>
          <a:bodyPr/>
          <a:lstStyle/>
          <a:p>
            <a:r>
              <a:rPr lang="en-US" smtClean="0"/>
              <a:t>7.5.6. Đường đi và chu trình HAMILTON (8/12)</a:t>
            </a:r>
          </a:p>
          <a:p>
            <a:r>
              <a:rPr lang="en-US" smtClean="0"/>
              <a:t>Chứng minh định lý 7.5.6 (tiếp): </a:t>
            </a:r>
          </a:p>
          <a:p>
            <a:pPr lvl="1"/>
            <a:r>
              <a:rPr lang="vi-VN" smtClean="0"/>
              <a:t>Mặt khác trong G’, mỗi đỉnh kề với w (w’ chẳng hạn) không thể đi liền sau đỉnh kề với v (v’ chẳng hạn) vì khi đó có thể thay chu trình v </a:t>
            </a:r>
            <a:r>
              <a:rPr lang="en-US" smtClean="0">
                <a:sym typeface="Symbol"/>
              </a:rPr>
              <a:t></a:t>
            </a:r>
            <a:r>
              <a:rPr lang="fr-FR" smtClean="0">
                <a:sym typeface="Symbol"/>
              </a:rPr>
              <a:t> p </a:t>
            </a:r>
            <a:r>
              <a:rPr lang="en-US" smtClean="0">
                <a:sym typeface="Symbol"/>
              </a:rPr>
              <a:t></a:t>
            </a:r>
            <a:r>
              <a:rPr lang="fr-FR" smtClean="0">
                <a:sym typeface="Symbol"/>
              </a:rPr>
              <a:t> w </a:t>
            </a:r>
            <a:r>
              <a:rPr lang="en-US" smtClean="0">
                <a:sym typeface="Symbol"/>
              </a:rPr>
              <a:t></a:t>
            </a:r>
            <a:r>
              <a:rPr lang="fr-FR" smtClean="0">
                <a:sym typeface="Symbol"/>
              </a:rPr>
              <a:t> … </a:t>
            </a:r>
            <a:r>
              <a:rPr lang="en-US" smtClean="0">
                <a:sym typeface="Symbol"/>
              </a:rPr>
              <a:t></a:t>
            </a:r>
            <a:r>
              <a:rPr lang="fr-FR" smtClean="0">
                <a:sym typeface="Symbol"/>
              </a:rPr>
              <a:t> v’ </a:t>
            </a:r>
            <a:r>
              <a:rPr lang="en-US" smtClean="0">
                <a:sym typeface="Symbol"/>
              </a:rPr>
              <a:t></a:t>
            </a:r>
            <a:r>
              <a:rPr lang="fr-FR" smtClean="0">
                <a:sym typeface="Symbol"/>
              </a:rPr>
              <a:t> w’ </a:t>
            </a:r>
            <a:r>
              <a:rPr lang="en-US" smtClean="0">
                <a:sym typeface="Symbol"/>
              </a:rPr>
              <a:t></a:t>
            </a:r>
            <a:r>
              <a:rPr lang="fr-FR" smtClean="0">
                <a:sym typeface="Symbol"/>
              </a:rPr>
              <a:t> … </a:t>
            </a:r>
            <a:r>
              <a:rPr lang="en-US" smtClean="0">
                <a:sym typeface="Symbol"/>
              </a:rPr>
              <a:t></a:t>
            </a:r>
            <a:r>
              <a:rPr lang="pl-PL" smtClean="0">
                <a:sym typeface="Symbol"/>
              </a:rPr>
              <a:t> v bởi chu trình v </a:t>
            </a:r>
            <a:r>
              <a:rPr lang="en-US" smtClean="0">
                <a:sym typeface="Symbol"/>
              </a:rPr>
              <a:t></a:t>
            </a:r>
            <a:r>
              <a:rPr lang="fr-FR" smtClean="0">
                <a:sym typeface="Symbol"/>
              </a:rPr>
              <a:t> v’ </a:t>
            </a:r>
            <a:r>
              <a:rPr lang="en-US" smtClean="0">
                <a:sym typeface="Symbol"/>
              </a:rPr>
              <a:t></a:t>
            </a:r>
            <a:r>
              <a:rPr lang="fr-FR" smtClean="0">
                <a:sym typeface="Symbol"/>
              </a:rPr>
              <a:t> … w </a:t>
            </a:r>
            <a:r>
              <a:rPr lang="en-US" smtClean="0">
                <a:sym typeface="Symbol"/>
              </a:rPr>
              <a:t></a:t>
            </a:r>
            <a:r>
              <a:rPr lang="fr-FR" smtClean="0">
                <a:sym typeface="Symbol"/>
              </a:rPr>
              <a:t> w’ </a:t>
            </a:r>
            <a:r>
              <a:rPr lang="en-US" smtClean="0">
                <a:sym typeface="Symbol"/>
              </a:rPr>
              <a:t></a:t>
            </a:r>
            <a:r>
              <a:rPr lang="fr-FR" smtClean="0">
                <a:sym typeface="Symbol"/>
              </a:rPr>
              <a:t> … </a:t>
            </a:r>
            <a:r>
              <a:rPr lang="en-US" smtClean="0">
                <a:sym typeface="Symbol"/>
              </a:rPr>
              <a:t></a:t>
            </a:r>
            <a:r>
              <a:rPr lang="vi-VN" smtClean="0">
                <a:sym typeface="Symbol"/>
              </a:rPr>
              <a:t> v bằng cách đảo ngược đoạn của chu trình nằm giữa w và v’ không cần sử dụng tới p. </a:t>
            </a:r>
            <a:endParaRPr lang="en-US" smtClean="0">
              <a:sym typeface="Symbol"/>
            </a:endParaRPr>
          </a:p>
          <a:p>
            <a:pPr lvl="1"/>
            <a:r>
              <a:rPr lang="vi-VN" smtClean="0">
                <a:sym typeface="Symbol"/>
              </a:rPr>
              <a:t>Từ đây suy ra sau mỗi đỉnh kề với v phải là một đỉnh không kề với w, tức là số đỉnh trong G’ không kề với w ít ra phải là (n/2+k), mặt khác số đỉnh kề với w ít ra cũng phải là (n/2+k). Do không có đỉnh nào vừa không kề lại vừa kề với w nên số đỉnh của G’ phải không ít hơn n+2k. Điều này mâu thuẫn với việc G’ có đúng n+k đỉnh. </a:t>
            </a:r>
            <a:r>
              <a:rPr lang="en-US" smtClean="0">
                <a:sym typeface="Symbol"/>
              </a:rPr>
              <a:t>.</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100</a:t>
            </a:fld>
            <a:endParaRPr lang="en-US"/>
          </a:p>
        </p:txBody>
      </p:sp>
    </p:spTree>
    <p:extLst>
      <p:ext uri="{BB962C8B-B14F-4D97-AF65-F5344CB8AC3E}">
        <p14:creationId xmlns="" xmlns:p14="http://schemas.microsoft.com/office/powerpoint/2010/main" val="366854999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(59/62)</a:t>
            </a:r>
            <a:endParaRPr lang="en-US"/>
          </a:p>
        </p:txBody>
      </p:sp>
      <p:sp>
        <p:nvSpPr>
          <p:cNvPr id="3" name="Content Placeholder 2"/>
          <p:cNvSpPr>
            <a:spLocks noGrp="1"/>
          </p:cNvSpPr>
          <p:nvPr>
            <p:ph sz="quarter" idx="1"/>
          </p:nvPr>
        </p:nvSpPr>
        <p:spPr/>
        <p:txBody>
          <a:bodyPr/>
          <a:lstStyle/>
          <a:p>
            <a:r>
              <a:rPr lang="en-US" smtClean="0"/>
              <a:t>7.5.6. Đường đi và chu trình HAMILTON (9/12)</a:t>
            </a:r>
          </a:p>
          <a:p>
            <a:r>
              <a:rPr lang="en-US" smtClean="0"/>
              <a:t>Chương trình tìm chu trình Hamilton:</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101</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fr-FR" sz="1600" b="1">
                <a:solidFill>
                  <a:srgbClr val="0000FF"/>
                </a:solidFill>
                <a:latin typeface="Courier New" pitchFamily="49" charset="0"/>
                <a:cs typeface="Courier New" pitchFamily="49" charset="0"/>
              </a:rPr>
              <a:t>int</a:t>
            </a:r>
            <a:r>
              <a:rPr lang="fr-FR" sz="1600" b="1">
                <a:solidFill>
                  <a:prstClr val="black"/>
                </a:solidFill>
                <a:latin typeface="Courier New" pitchFamily="49" charset="0"/>
                <a:cs typeface="Courier New" pitchFamily="49" charset="0"/>
              </a:rPr>
              <a:t> A[MAX][MAX], C[MAX], B[MAX];</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n,i, 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"CCHMTON.IN"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a:t>
            </a:r>
            <a:r>
              <a:rPr lang="en-US" sz="1600" b="1" smtClean="0">
                <a:solidFill>
                  <a:srgbClr val="A31515"/>
                </a:solidFill>
                <a:latin typeface="Courier New" pitchFamily="49" charset="0"/>
                <a:cs typeface="Courier New" pitchFamily="49" charset="0"/>
              </a:rPr>
              <a:t>du lieu"</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 </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,&amp;n</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Ma tran ke:"</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 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 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&amp;A[i][j]);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&lt;&lt;A[i][j];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fclose(fp</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i&lt;=n;i++)</a:t>
            </a:r>
          </a:p>
          <a:p>
            <a:r>
              <a:rPr lang="en-US" sz="1600" b="1" smtClean="0">
                <a:solidFill>
                  <a:prstClr val="black"/>
                </a:solidFill>
                <a:latin typeface="Courier New" pitchFamily="49" charset="0"/>
                <a:cs typeface="Courier New" pitchFamily="49" charset="0"/>
              </a:rPr>
              <a:t>    C[i</a:t>
            </a:r>
            <a:r>
              <a:rPr lang="en-US" sz="1600" b="1">
                <a:solidFill>
                  <a:prstClr val="black"/>
                </a:solidFill>
                <a:latin typeface="Courier New" pitchFamily="49" charset="0"/>
                <a:cs typeface="Courier New" pitchFamily="49" charset="0"/>
              </a:rPr>
              <a:t>]=0;</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(i=n</a:t>
            </a:r>
            <a:r>
              <a:rPr lang="en-US" sz="1600" b="1">
                <a:solidFill>
                  <a:prstClr val="black"/>
                </a:solidFill>
                <a:latin typeface="Courier New" pitchFamily="49" charset="0"/>
                <a:cs typeface="Courier New" pitchFamily="49" charset="0"/>
              </a:rPr>
              <a:t>; i&gt;=0; 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&lt;&lt;B[i];</a:t>
            </a:r>
          </a:p>
          <a:p>
            <a:r>
              <a:rPr lang="en-US" sz="1600" b="1" smtClean="0">
                <a:solidFill>
                  <a:prstClr val="black"/>
                </a:solidFill>
                <a:latin typeface="Courier New" pitchFamily="49" charset="0"/>
                <a:cs typeface="Courier New" pitchFamily="49" charset="0"/>
              </a:rPr>
              <a:t>  d++;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3342746654"/>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(60/62)</a:t>
            </a:r>
            <a:endParaRPr lang="en-US"/>
          </a:p>
        </p:txBody>
      </p:sp>
      <p:sp>
        <p:nvSpPr>
          <p:cNvPr id="3" name="Content Placeholder 2"/>
          <p:cNvSpPr>
            <a:spLocks noGrp="1"/>
          </p:cNvSpPr>
          <p:nvPr>
            <p:ph sz="quarter" idx="1"/>
          </p:nvPr>
        </p:nvSpPr>
        <p:spPr/>
        <p:txBody>
          <a:bodyPr/>
          <a:lstStyle/>
          <a:p>
            <a:r>
              <a:rPr lang="en-US" smtClean="0"/>
              <a:t>7.5.6. Đường đi và chu trình HAMILTON (10/12)</a:t>
            </a:r>
          </a:p>
          <a:p>
            <a:r>
              <a:rPr lang="en-US" smtClean="0"/>
              <a:t>Chương trình tìm chu trình Hamilton:</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102</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20000"/>
              </a:lnSpc>
              <a:spcBef>
                <a:spcPts val="0"/>
              </a:spcBef>
              <a:buClr>
                <a:srgbClr val="FE8637"/>
              </a:buClr>
              <a:buFont typeface="Wingdings 2"/>
              <a:buNone/>
            </a:pPr>
            <a:r>
              <a:rPr lang="sv-SE" sz="1600" b="1">
                <a:solidFill>
                  <a:srgbClr val="0000FF"/>
                </a:solidFill>
                <a:latin typeface="Courier New" pitchFamily="49" charset="0"/>
                <a:cs typeface="Courier New" pitchFamily="49" charset="0"/>
              </a:rPr>
              <a:t>void</a:t>
            </a:r>
            <a:r>
              <a:rPr lang="sv-SE" sz="1600" b="1">
                <a:solidFill>
                  <a:prstClr val="black"/>
                </a:solidFill>
                <a:latin typeface="Courier New" pitchFamily="49" charset="0"/>
                <a:cs typeface="Courier New" pitchFamily="49" charset="0"/>
              </a:rPr>
              <a:t> Hamilton(</a:t>
            </a:r>
            <a:r>
              <a:rPr lang="sv-SE" sz="1600" b="1">
                <a:solidFill>
                  <a:srgbClr val="0000FF"/>
                </a:solidFill>
                <a:latin typeface="Courier New" pitchFamily="49" charset="0"/>
                <a:cs typeface="Courier New" pitchFamily="49" charset="0"/>
              </a:rPr>
              <a:t>int</a:t>
            </a:r>
            <a:r>
              <a:rPr lang="sv-SE" sz="1600" b="1">
                <a:solidFill>
                  <a:prstClr val="black"/>
                </a:solidFill>
                <a:latin typeface="Courier New" pitchFamily="49" charset="0"/>
                <a:cs typeface="Courier New" pitchFamily="49" charset="0"/>
              </a:rPr>
              <a:t> *B, </a:t>
            </a:r>
            <a:r>
              <a:rPr lang="sv-SE" sz="1600" b="1">
                <a:solidFill>
                  <a:srgbClr val="0000FF"/>
                </a:solidFill>
                <a:latin typeface="Courier New" pitchFamily="49" charset="0"/>
                <a:cs typeface="Courier New" pitchFamily="49" charset="0"/>
              </a:rPr>
              <a:t>int</a:t>
            </a:r>
            <a:r>
              <a:rPr lang="sv-SE" sz="1600" b="1">
                <a:solidFill>
                  <a:prstClr val="black"/>
                </a:solidFill>
                <a:latin typeface="Courier New" pitchFamily="49" charset="0"/>
                <a:cs typeface="Courier New" pitchFamily="49" charset="0"/>
              </a:rPr>
              <a:t> *C, </a:t>
            </a:r>
            <a:r>
              <a:rPr lang="sv-SE" sz="1600" b="1">
                <a:solidFill>
                  <a:srgbClr val="0000FF"/>
                </a:solidFill>
                <a:latin typeface="Courier New" pitchFamily="49" charset="0"/>
                <a:cs typeface="Courier New" pitchFamily="49" charset="0"/>
              </a:rPr>
              <a:t>int</a:t>
            </a:r>
            <a:r>
              <a:rPr lang="sv-SE" sz="1600" b="1">
                <a:solidFill>
                  <a:prstClr val="black"/>
                </a:solidFill>
                <a:latin typeface="Courier New" pitchFamily="49" charset="0"/>
                <a:cs typeface="Courier New" pitchFamily="49" charset="0"/>
              </a:rPr>
              <a:t> i){</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 k;</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 j++){</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(A[B[i-1</a:t>
            </a:r>
            <a:r>
              <a:rPr lang="en-US" sz="1600" b="1">
                <a:solidFill>
                  <a:prstClr val="black"/>
                </a:solidFill>
                <a:latin typeface="Courier New" pitchFamily="49" charset="0"/>
                <a:cs typeface="Courier New" pitchFamily="49" charset="0"/>
              </a:rPr>
              <a:t>]][j]==1 &amp;&amp; C[j]==0){</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B[i</a:t>
            </a:r>
            <a:r>
              <a:rPr lang="en-US" sz="1600" b="1">
                <a:solidFill>
                  <a:prstClr val="black"/>
                </a:solidFill>
                <a:latin typeface="Courier New" pitchFamily="49" charset="0"/>
                <a:cs typeface="Courier New" pitchFamily="49" charset="0"/>
              </a:rPr>
              <a:t>]=j; </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C[j</a:t>
            </a:r>
            <a:r>
              <a:rPr lang="en-US" sz="1600" b="1">
                <a:solidFill>
                  <a:prstClr val="black"/>
                </a:solidFill>
                <a:latin typeface="Courier New" pitchFamily="49" charset="0"/>
                <a:cs typeface="Courier New" pitchFamily="49" charset="0"/>
              </a:rPr>
              <a:t>]=1;</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(i&lt;n</a:t>
            </a:r>
            <a:r>
              <a:rPr lang="en-US" sz="1600" b="1">
                <a:solidFill>
                  <a:prstClr val="black"/>
                </a:solidFill>
                <a:latin typeface="Courier New" pitchFamily="49" charset="0"/>
                <a:cs typeface="Courier New" pitchFamily="49" charset="0"/>
              </a:rPr>
              <a:t>) Hamilton(B, C, i+1);</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p>
          <a:p>
            <a:pPr marL="0" indent="0">
              <a:lnSpc>
                <a:spcPct val="12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if</a:t>
            </a:r>
            <a:r>
              <a:rPr lang="en-US" sz="1600" b="1" smtClean="0">
                <a:solidFill>
                  <a:prstClr val="black"/>
                </a:solidFill>
                <a:latin typeface="Courier New" pitchFamily="49" charset="0"/>
                <a:cs typeface="Courier New" pitchFamily="49" charset="0"/>
              </a:rPr>
              <a:t>(B[i</a:t>
            </a:r>
            <a:r>
              <a:rPr lang="en-US" sz="1600" b="1">
                <a:solidFill>
                  <a:prstClr val="black"/>
                </a:solidFill>
                <a:latin typeface="Courier New" pitchFamily="49" charset="0"/>
                <a:cs typeface="Courier New" pitchFamily="49" charset="0"/>
              </a:rPr>
              <a:t>]==B[0]) Result();</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C[j</a:t>
            </a:r>
            <a:r>
              <a:rPr lang="en-US" sz="1600" b="1">
                <a:solidFill>
                  <a:prstClr val="black"/>
                </a:solidFill>
                <a:latin typeface="Courier New" pitchFamily="49" charset="0"/>
                <a:cs typeface="Courier New" pitchFamily="49" charset="0"/>
              </a:rPr>
              <a:t>]=0;</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3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B[0</a:t>
            </a:r>
            <a:r>
              <a:rPr lang="en-US" sz="1600" b="1">
                <a:solidFill>
                  <a:prstClr val="black"/>
                </a:solidFill>
                <a:latin typeface="Courier New" pitchFamily="49" charset="0"/>
                <a:cs typeface="Courier New" pitchFamily="49" charset="0"/>
              </a:rPr>
              <a:t>]=1; </a:t>
            </a:r>
            <a:endParaRPr lang="en-US" sz="1600" b="1" smtClean="0">
              <a:solidFill>
                <a:prstClr val="black"/>
              </a:solidFill>
              <a:latin typeface="Courier New" pitchFamily="49" charset="0"/>
              <a:cs typeface="Courier New" pitchFamily="49" charset="0"/>
            </a:endParaRPr>
          </a:p>
          <a:p>
            <a:pPr>
              <a:lnSpc>
                <a:spcPct val="13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i=1;</a:t>
            </a:r>
          </a:p>
          <a:p>
            <a:pPr>
              <a:lnSpc>
                <a:spcPct val="13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d=0</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Init</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Hamilton(B,C,i</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==0)</a:t>
            </a:r>
          </a:p>
          <a:p>
            <a:pPr>
              <a:lnSpc>
                <a:spcPct val="130000"/>
              </a:lnSpc>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chu trinh Hamilton"</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30000"/>
              </a:lnSpc>
            </a:pPr>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2277878660"/>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(61/62)</a:t>
            </a:r>
            <a:endParaRPr lang="en-US"/>
          </a:p>
        </p:txBody>
      </p:sp>
      <p:sp>
        <p:nvSpPr>
          <p:cNvPr id="3" name="Content Placeholder 2"/>
          <p:cNvSpPr>
            <a:spLocks noGrp="1"/>
          </p:cNvSpPr>
          <p:nvPr>
            <p:ph sz="quarter" idx="1"/>
          </p:nvPr>
        </p:nvSpPr>
        <p:spPr/>
        <p:txBody>
          <a:bodyPr/>
          <a:lstStyle/>
          <a:p>
            <a:r>
              <a:rPr lang="en-US" smtClean="0"/>
              <a:t>7.5.6. Đường đi và chu trình HAMILTON (11/12)</a:t>
            </a:r>
          </a:p>
          <a:p>
            <a:r>
              <a:rPr lang="en-US" smtClean="0"/>
              <a:t>Chương trình tìm đường đi Hamilton:</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103</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fr-FR" sz="1600" b="1">
                <a:solidFill>
                  <a:srgbClr val="0000FF"/>
                </a:solidFill>
                <a:latin typeface="Courier New" pitchFamily="49" charset="0"/>
                <a:cs typeface="Courier New" pitchFamily="49" charset="0"/>
              </a:rPr>
              <a:t>int</a:t>
            </a:r>
            <a:r>
              <a:rPr lang="fr-FR" sz="1600" b="1">
                <a:solidFill>
                  <a:prstClr val="black"/>
                </a:solidFill>
                <a:latin typeface="Courier New" pitchFamily="49" charset="0"/>
                <a:cs typeface="Courier New" pitchFamily="49" charset="0"/>
              </a:rPr>
              <a:t> A[MAX][MAX], C[MAX], B[MAX];</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n,i, 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"DDHMTON.IN"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file input"</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 </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,&amp;n);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Ma tran ke:"</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 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 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&amp;A[i][j]);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&lt;&lt;A[i][j];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fclose(fp</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i&lt;=n;i++)</a:t>
            </a:r>
          </a:p>
          <a:p>
            <a:r>
              <a:rPr lang="en-US" sz="1600" b="1" smtClean="0">
                <a:solidFill>
                  <a:prstClr val="black"/>
                </a:solidFill>
                <a:latin typeface="Courier New" pitchFamily="49" charset="0"/>
                <a:cs typeface="Courier New" pitchFamily="49" charset="0"/>
              </a:rPr>
              <a:t>    C[i</a:t>
            </a:r>
            <a:r>
              <a:rPr lang="en-US" sz="1600" b="1">
                <a:solidFill>
                  <a:prstClr val="black"/>
                </a:solidFill>
                <a:latin typeface="Courier New" pitchFamily="49" charset="0"/>
                <a:cs typeface="Courier New" pitchFamily="49" charset="0"/>
              </a:rPr>
              <a:t>]=0;</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(i=n</a:t>
            </a:r>
            <a:r>
              <a:rPr lang="en-US" sz="1600" b="1">
                <a:solidFill>
                  <a:prstClr val="black"/>
                </a:solidFill>
                <a:latin typeface="Courier New" pitchFamily="49" charset="0"/>
                <a:cs typeface="Courier New" pitchFamily="49" charset="0"/>
              </a:rPr>
              <a:t>; i&gt;0; 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&lt;&lt;B[i</a:t>
            </a:r>
            <a:r>
              <a:rPr lang="en-US" sz="1600" b="1" smtClean="0">
                <a:solidFill>
                  <a:prstClr val="black"/>
                </a:solidFill>
                <a:latin typeface="Courier New" pitchFamily="49" charset="0"/>
                <a:cs typeface="Courier New" pitchFamily="49" charset="0"/>
              </a:rPr>
              <a:t>]; d++;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20296821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(62/62)</a:t>
            </a:r>
            <a:endParaRPr lang="en-US"/>
          </a:p>
        </p:txBody>
      </p:sp>
      <p:sp>
        <p:nvSpPr>
          <p:cNvPr id="3" name="Content Placeholder 2"/>
          <p:cNvSpPr>
            <a:spLocks noGrp="1"/>
          </p:cNvSpPr>
          <p:nvPr>
            <p:ph sz="quarter" idx="1"/>
          </p:nvPr>
        </p:nvSpPr>
        <p:spPr/>
        <p:txBody>
          <a:bodyPr/>
          <a:lstStyle/>
          <a:p>
            <a:r>
              <a:rPr lang="en-US" smtClean="0"/>
              <a:t>7.5.6. Đường đi và chu trình HAMILTON (12/12)</a:t>
            </a:r>
          </a:p>
          <a:p>
            <a:r>
              <a:rPr lang="en-US" smtClean="0"/>
              <a:t>Chương trình tìm đường đi Hamilton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104</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sv-SE" sz="1600" b="1">
                <a:solidFill>
                  <a:srgbClr val="0000FF"/>
                </a:solidFill>
                <a:latin typeface="Courier New" pitchFamily="49" charset="0"/>
                <a:cs typeface="Courier New" pitchFamily="49" charset="0"/>
              </a:rPr>
              <a:t>void</a:t>
            </a:r>
            <a:r>
              <a:rPr lang="sv-SE" sz="1600" b="1">
                <a:solidFill>
                  <a:prstClr val="black"/>
                </a:solidFill>
                <a:latin typeface="Courier New" pitchFamily="49" charset="0"/>
                <a:cs typeface="Courier New" pitchFamily="49" charset="0"/>
              </a:rPr>
              <a:t> Hamilton(</a:t>
            </a:r>
            <a:r>
              <a:rPr lang="sv-SE" sz="1600" b="1">
                <a:solidFill>
                  <a:srgbClr val="0000FF"/>
                </a:solidFill>
                <a:latin typeface="Courier New" pitchFamily="49" charset="0"/>
                <a:cs typeface="Courier New" pitchFamily="49" charset="0"/>
              </a:rPr>
              <a:t>int</a:t>
            </a:r>
            <a:r>
              <a:rPr lang="sv-SE" sz="1600" b="1">
                <a:solidFill>
                  <a:prstClr val="black"/>
                </a:solidFill>
                <a:latin typeface="Courier New" pitchFamily="49" charset="0"/>
                <a:cs typeface="Courier New" pitchFamily="49" charset="0"/>
              </a:rPr>
              <a:t> *B, </a:t>
            </a:r>
            <a:r>
              <a:rPr lang="sv-SE" sz="1600" b="1">
                <a:solidFill>
                  <a:srgbClr val="0000FF"/>
                </a:solidFill>
                <a:latin typeface="Courier New" pitchFamily="49" charset="0"/>
                <a:cs typeface="Courier New" pitchFamily="49" charset="0"/>
              </a:rPr>
              <a:t>int</a:t>
            </a:r>
            <a:r>
              <a:rPr lang="sv-SE" sz="1600" b="1">
                <a:solidFill>
                  <a:prstClr val="black"/>
                </a:solidFill>
                <a:latin typeface="Courier New" pitchFamily="49" charset="0"/>
                <a:cs typeface="Courier New" pitchFamily="49" charset="0"/>
              </a:rPr>
              <a:t> *C, </a:t>
            </a:r>
            <a:r>
              <a:rPr lang="sv-SE" sz="1600" b="1">
                <a:solidFill>
                  <a:srgbClr val="0000FF"/>
                </a:solidFill>
                <a:latin typeface="Courier New" pitchFamily="49" charset="0"/>
                <a:cs typeface="Courier New" pitchFamily="49" charset="0"/>
              </a:rPr>
              <a:t>int</a:t>
            </a:r>
            <a:r>
              <a:rPr lang="sv-SE" sz="1600" b="1">
                <a:solidFill>
                  <a:prstClr val="black"/>
                </a:solidFill>
                <a:latin typeface="Courier New" pitchFamily="49" charset="0"/>
                <a:cs typeface="Courier New" pitchFamily="49" charset="0"/>
              </a:rPr>
              <a:t> i){</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 k;</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 j++){</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if</a:t>
            </a:r>
            <a:r>
              <a:rPr lang="en-US" sz="1600" b="1" smtClean="0">
                <a:solidFill>
                  <a:prstClr val="black"/>
                </a:solidFill>
                <a:latin typeface="Courier New" pitchFamily="49" charset="0"/>
                <a:cs typeface="Courier New" pitchFamily="49" charset="0"/>
              </a:rPr>
              <a:t>(A[B[i-1</a:t>
            </a:r>
            <a:r>
              <a:rPr lang="en-US" sz="1600" b="1">
                <a:solidFill>
                  <a:prstClr val="black"/>
                </a:solidFill>
                <a:latin typeface="Courier New" pitchFamily="49" charset="0"/>
                <a:cs typeface="Courier New" pitchFamily="49" charset="0"/>
              </a:rPr>
              <a:t>]][j]==1 &amp;&amp; </a:t>
            </a:r>
            <a:endParaRPr lang="en-US" sz="1600" b="1" smtClean="0">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C[j</a:t>
            </a:r>
            <a:r>
              <a:rPr lang="en-US" sz="1600" b="1">
                <a:solidFill>
                  <a:prstClr val="black"/>
                </a:solidFill>
                <a:latin typeface="Courier New" pitchFamily="49" charset="0"/>
                <a:cs typeface="Courier New" pitchFamily="49" charset="0"/>
              </a:rPr>
              <a:t>]==0){</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B[i</a:t>
            </a:r>
            <a:r>
              <a:rPr lang="en-US" sz="1600" b="1">
                <a:solidFill>
                  <a:prstClr val="black"/>
                </a:solidFill>
                <a:latin typeface="Courier New" pitchFamily="49" charset="0"/>
                <a:cs typeface="Courier New" pitchFamily="49" charset="0"/>
              </a:rPr>
              <a:t>]=j; C[j]=1;</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(i&lt;n</a:t>
            </a:r>
            <a:r>
              <a:rPr lang="en-US" sz="1600" b="1">
                <a:solidFill>
                  <a:prstClr val="black"/>
                </a:solidFill>
                <a:latin typeface="Courier New" pitchFamily="49" charset="0"/>
                <a:cs typeface="Courier New" pitchFamily="49" charset="0"/>
              </a:rPr>
              <a:t>) </a:t>
            </a:r>
            <a:endParaRPr lang="en-US" sz="1600" b="1" smtClean="0">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Hamilton(B</a:t>
            </a:r>
            <a:r>
              <a:rPr lang="en-US" sz="1600" b="1">
                <a:solidFill>
                  <a:prstClr val="black"/>
                </a:solidFill>
                <a:latin typeface="Courier New" pitchFamily="49" charset="0"/>
                <a:cs typeface="Courier New" pitchFamily="49" charset="0"/>
              </a:rPr>
              <a:t>, C, i+1);</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Result();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C[j</a:t>
            </a:r>
            <a:r>
              <a:rPr lang="en-US" sz="1600" b="1">
                <a:solidFill>
                  <a:prstClr val="black"/>
                </a:solidFill>
                <a:latin typeface="Courier New" pitchFamily="49" charset="0"/>
                <a:cs typeface="Courier New" pitchFamily="49" charset="0"/>
              </a:rPr>
              <a:t>]=0;</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30000"/>
              </a:lnSpc>
              <a:spcBef>
                <a:spcPts val="600"/>
              </a:spcBef>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30000"/>
              </a:lnSpc>
              <a:spcBef>
                <a:spcPts val="600"/>
              </a:spcBef>
            </a:pPr>
            <a:r>
              <a:rPr lang="en-US" sz="1600" b="1" smtClean="0">
                <a:solidFill>
                  <a:prstClr val="black"/>
                </a:solidFill>
                <a:latin typeface="Courier New" pitchFamily="49" charset="0"/>
                <a:cs typeface="Courier New" pitchFamily="49" charset="0"/>
              </a:rPr>
              <a:t>  B[0</a:t>
            </a:r>
            <a:r>
              <a:rPr lang="en-US" sz="1600" b="1">
                <a:solidFill>
                  <a:prstClr val="black"/>
                </a:solidFill>
                <a:latin typeface="Courier New" pitchFamily="49" charset="0"/>
                <a:cs typeface="Courier New" pitchFamily="49" charset="0"/>
              </a:rPr>
              <a:t>]=1; </a:t>
            </a:r>
            <a:endParaRPr lang="en-US" sz="1600" b="1" smtClean="0">
              <a:solidFill>
                <a:prstClr val="black"/>
              </a:solidFill>
              <a:latin typeface="Courier New" pitchFamily="49" charset="0"/>
              <a:cs typeface="Courier New" pitchFamily="49" charset="0"/>
            </a:endParaRPr>
          </a:p>
          <a:p>
            <a:pPr>
              <a:lnSpc>
                <a:spcPct val="130000"/>
              </a:lnSpc>
              <a:spcBef>
                <a:spcPts val="600"/>
              </a:spcBef>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i=1;</a:t>
            </a:r>
          </a:p>
          <a:p>
            <a:pPr>
              <a:lnSpc>
                <a:spcPct val="130000"/>
              </a:lnSpc>
              <a:spcBef>
                <a:spcPts val="600"/>
              </a:spcBef>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d=0</a:t>
            </a:r>
            <a:r>
              <a:rPr lang="en-US" sz="1600" b="1">
                <a:solidFill>
                  <a:prstClr val="black"/>
                </a:solidFill>
                <a:latin typeface="Courier New" pitchFamily="49" charset="0"/>
                <a:cs typeface="Courier New" pitchFamily="49" charset="0"/>
              </a:rPr>
              <a:t>;</a:t>
            </a:r>
          </a:p>
          <a:p>
            <a:pPr>
              <a:lnSpc>
                <a:spcPct val="130000"/>
              </a:lnSpc>
              <a:spcBef>
                <a:spcPts val="600"/>
              </a:spcBef>
            </a:pPr>
            <a:r>
              <a:rPr lang="en-US" sz="1600" b="1" smtClean="0">
                <a:solidFill>
                  <a:prstClr val="black"/>
                </a:solidFill>
                <a:latin typeface="Courier New" pitchFamily="49" charset="0"/>
                <a:cs typeface="Courier New" pitchFamily="49" charset="0"/>
              </a:rPr>
              <a:t>  Init</a:t>
            </a:r>
            <a:r>
              <a:rPr lang="en-US" sz="1600" b="1">
                <a:solidFill>
                  <a:prstClr val="black"/>
                </a:solidFill>
                <a:latin typeface="Courier New" pitchFamily="49" charset="0"/>
                <a:cs typeface="Courier New" pitchFamily="49" charset="0"/>
              </a:rPr>
              <a:t>();</a:t>
            </a:r>
          </a:p>
          <a:p>
            <a:pPr>
              <a:lnSpc>
                <a:spcPct val="130000"/>
              </a:lnSpc>
              <a:spcBef>
                <a:spcPts val="600"/>
              </a:spcBef>
            </a:pPr>
            <a:r>
              <a:rPr lang="en-US" sz="1600" b="1" smtClean="0">
                <a:solidFill>
                  <a:prstClr val="black"/>
                </a:solidFill>
                <a:latin typeface="Courier New" pitchFamily="49" charset="0"/>
                <a:cs typeface="Courier New" pitchFamily="49" charset="0"/>
              </a:rPr>
              <a:t>  Hamilton(B,C,i</a:t>
            </a:r>
            <a:r>
              <a:rPr lang="en-US" sz="1600" b="1">
                <a:solidFill>
                  <a:prstClr val="black"/>
                </a:solidFill>
                <a:latin typeface="Courier New" pitchFamily="49" charset="0"/>
                <a:cs typeface="Courier New" pitchFamily="49" charset="0"/>
              </a:rPr>
              <a:t>);</a:t>
            </a:r>
          </a:p>
          <a:p>
            <a:pPr>
              <a:lnSpc>
                <a:spcPct val="130000"/>
              </a:lnSpc>
              <a:spcBef>
                <a:spcPts val="600"/>
              </a:spcBef>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==0)</a:t>
            </a:r>
          </a:p>
          <a:p>
            <a:pPr>
              <a:lnSpc>
                <a:spcPct val="130000"/>
              </a:lnSpc>
              <a:spcBef>
                <a:spcPts val="600"/>
              </a:spcBef>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duong di Hamilton"</a:t>
            </a:r>
            <a:r>
              <a:rPr lang="en-US" sz="1600" b="1">
                <a:solidFill>
                  <a:prstClr val="black"/>
                </a:solidFill>
                <a:latin typeface="Courier New" pitchFamily="49" charset="0"/>
                <a:cs typeface="Courier New" pitchFamily="49" charset="0"/>
              </a:rPr>
              <a:t>;</a:t>
            </a:r>
          </a:p>
          <a:p>
            <a:pPr>
              <a:lnSpc>
                <a:spcPct val="130000"/>
              </a:lnSpc>
              <a:spcBef>
                <a:spcPts val="600"/>
              </a:spcBef>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30000"/>
              </a:lnSpc>
              <a:spcBef>
                <a:spcPts val="600"/>
              </a:spcBef>
            </a:pPr>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2022779418"/>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(1/12)</a:t>
            </a:r>
            <a:endParaRPr lang="en-US"/>
          </a:p>
        </p:txBody>
      </p:sp>
      <p:sp>
        <p:nvSpPr>
          <p:cNvPr id="3" name="Content Placeholder 2"/>
          <p:cNvSpPr>
            <a:spLocks noGrp="1"/>
          </p:cNvSpPr>
          <p:nvPr>
            <p:ph sz="quarter" idx="1"/>
          </p:nvPr>
        </p:nvSpPr>
        <p:spPr/>
        <p:txBody>
          <a:bodyPr/>
          <a:lstStyle/>
          <a:p>
            <a:r>
              <a:rPr lang="en-US" smtClean="0"/>
              <a:t>Trong phần này, giới thiệu về giải thuật tìm đường đi ngắn nhất giữa 2 đỉnh trên đồ thị có trọng số.</a:t>
            </a:r>
          </a:p>
          <a:p>
            <a:r>
              <a:rPr lang="en-US" smtClean="0"/>
              <a:t>Nội dung gồm:</a:t>
            </a:r>
          </a:p>
          <a:p>
            <a:pPr lvl="1"/>
            <a:r>
              <a:rPr lang="en-US" smtClean="0"/>
              <a:t>7.6.1. Giới thiệu về bài toán</a:t>
            </a:r>
          </a:p>
          <a:p>
            <a:pPr lvl="1"/>
            <a:r>
              <a:rPr lang="en-US" smtClean="0"/>
              <a:t>7.6.1. Thuật toán gán nhãn.</a:t>
            </a:r>
          </a:p>
          <a:p>
            <a:pPr lvl="1"/>
            <a:r>
              <a:rPr lang="en-US" smtClean="0"/>
              <a:t>7.6.2. Thuật toán Dijkstra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105</a:t>
            </a:fld>
            <a:endParaRPr lang="en-US"/>
          </a:p>
        </p:txBody>
      </p:sp>
    </p:spTree>
    <p:extLst>
      <p:ext uri="{BB962C8B-B14F-4D97-AF65-F5344CB8AC3E}">
        <p14:creationId xmlns="" xmlns:p14="http://schemas.microsoft.com/office/powerpoint/2010/main" val="2144155123"/>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(2/12)</a:t>
            </a:r>
            <a:endParaRPr lang="en-US"/>
          </a:p>
        </p:txBody>
      </p:sp>
      <p:sp>
        <p:nvSpPr>
          <p:cNvPr id="5" name="Content Placeholder 4"/>
          <p:cNvSpPr>
            <a:spLocks noGrp="1"/>
          </p:cNvSpPr>
          <p:nvPr>
            <p:ph sz="quarter" idx="1"/>
          </p:nvPr>
        </p:nvSpPr>
        <p:spPr/>
        <p:txBody>
          <a:bodyPr/>
          <a:lstStyle/>
          <a:p>
            <a:r>
              <a:rPr lang="en-US" smtClean="0"/>
              <a:t>7.6.1. Giới thiệu bài toán</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106</a:t>
            </a:fld>
            <a:endParaRPr lang="en-US"/>
          </a:p>
        </p:txBody>
      </p:sp>
      <p:pic>
        <p:nvPicPr>
          <p:cNvPr id="195586" name="Picture 2"/>
          <p:cNvPicPr>
            <a:picLocks noChangeAspect="1" noChangeArrowheads="1"/>
          </p:cNvPicPr>
          <p:nvPr/>
        </p:nvPicPr>
        <p:blipFill>
          <a:blip r:embed="rId2" cstate="print"/>
          <a:srcRect/>
          <a:stretch>
            <a:fillRect/>
          </a:stretch>
        </p:blipFill>
        <p:spPr bwMode="auto">
          <a:xfrm>
            <a:off x="123825" y="1752600"/>
            <a:ext cx="8562975" cy="4762500"/>
          </a:xfrm>
          <a:prstGeom prst="rect">
            <a:avLst/>
          </a:prstGeom>
          <a:noFill/>
          <a:ln w="9525">
            <a:noFill/>
            <a:miter lim="800000"/>
            <a:headEnd/>
            <a:tailEnd/>
          </a:ln>
        </p:spPr>
      </p:pic>
    </p:spTree>
    <p:extLst>
      <p:ext uri="{BB962C8B-B14F-4D97-AF65-F5344CB8AC3E}">
        <p14:creationId xmlns="" xmlns:p14="http://schemas.microsoft.com/office/powerpoint/2010/main" val="144097582"/>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(3/12)</a:t>
            </a:r>
            <a:endParaRPr lang="en-US"/>
          </a:p>
        </p:txBody>
      </p:sp>
      <p:sp>
        <p:nvSpPr>
          <p:cNvPr id="3" name="Content Placeholder 2"/>
          <p:cNvSpPr>
            <a:spLocks noGrp="1"/>
          </p:cNvSpPr>
          <p:nvPr>
            <p:ph sz="quarter" idx="1"/>
          </p:nvPr>
        </p:nvSpPr>
        <p:spPr/>
        <p:txBody>
          <a:bodyPr/>
          <a:lstStyle/>
          <a:p>
            <a:r>
              <a:rPr lang="en-US" smtClean="0"/>
              <a:t>7.6.2. Thuật toán gán nhãn (1/4)</a:t>
            </a:r>
          </a:p>
          <a:p>
            <a:r>
              <a:rPr lang="en-US" smtClean="0"/>
              <a:t>Thuật toán được mô tả như sau:</a:t>
            </a:r>
          </a:p>
          <a:p>
            <a:r>
              <a:rPr lang="vi-VN" smtClean="0"/>
              <a:t>Từ ma trận trọng số A[u,v], u,v∈V, tìm cận </a:t>
            </a:r>
            <a:r>
              <a:rPr lang="en-US" smtClean="0"/>
              <a:t>dưới </a:t>
            </a:r>
            <a:r>
              <a:rPr lang="vi-VN" smtClean="0"/>
              <a:t>d[v] của khoảng cách từ s đến tất cả các đỉnh v∈V. </a:t>
            </a:r>
            <a:endParaRPr lang="en-US" smtClean="0"/>
          </a:p>
          <a:p>
            <a:r>
              <a:rPr lang="en-US" smtClean="0"/>
              <a:t>Nếu thấy</a:t>
            </a:r>
            <a:r>
              <a:rPr lang="vi-VN" smtClean="0"/>
              <a:t> d[u] + A[u,v] &lt; d[v] thì d[v] = d[u] + A[u, v]</a:t>
            </a:r>
            <a:r>
              <a:rPr lang="en-US" smtClean="0"/>
              <a:t> (làm tốt lên giá trị của d[v])</a:t>
            </a:r>
          </a:p>
          <a:p>
            <a:r>
              <a:rPr lang="vi-VN" smtClean="0"/>
              <a:t>Quá trình sẽ kết thúc khi không thể làm </a:t>
            </a:r>
            <a:r>
              <a:rPr lang="en-US" smtClean="0"/>
              <a:t>“</a:t>
            </a:r>
            <a:r>
              <a:rPr lang="vi-VN" smtClean="0"/>
              <a:t>tốt lên</a:t>
            </a:r>
            <a:r>
              <a:rPr lang="en-US" smtClean="0"/>
              <a:t>”</a:t>
            </a:r>
            <a:r>
              <a:rPr lang="vi-VN" smtClean="0"/>
              <a:t> được </a:t>
            </a:r>
            <a:r>
              <a:rPr lang="en-US" smtClean="0"/>
              <a:t>nữa.</a:t>
            </a:r>
          </a:p>
          <a:p>
            <a:r>
              <a:rPr lang="en-US" smtClean="0"/>
              <a:t>K</a:t>
            </a:r>
            <a:r>
              <a:rPr lang="vi-VN" smtClean="0"/>
              <a:t>hi đó d[v] sẽ cho ta giá trị ngắn nhất từ đỉnh s đến đỉnh v. </a:t>
            </a:r>
            <a:endParaRPr lang="en-US" smtClean="0"/>
          </a:p>
          <a:p>
            <a:r>
              <a:rPr lang="vi-VN" smtClean="0"/>
              <a:t>Giá trị d[v] được gọi là nhãn của đỉnh v</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107</a:t>
            </a:fld>
            <a:endParaRPr lang="en-US"/>
          </a:p>
        </p:txBody>
      </p:sp>
    </p:spTree>
    <p:extLst>
      <p:ext uri="{BB962C8B-B14F-4D97-AF65-F5344CB8AC3E}">
        <p14:creationId xmlns="" xmlns:p14="http://schemas.microsoft.com/office/powerpoint/2010/main" val="258638751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(4/12)</a:t>
            </a:r>
            <a:endParaRPr lang="en-US"/>
          </a:p>
        </p:txBody>
      </p:sp>
      <p:sp>
        <p:nvSpPr>
          <p:cNvPr id="3" name="Content Placeholder 2"/>
          <p:cNvSpPr>
            <a:spLocks noGrp="1"/>
          </p:cNvSpPr>
          <p:nvPr>
            <p:ph sz="quarter" idx="1"/>
          </p:nvPr>
        </p:nvSpPr>
        <p:spPr/>
        <p:txBody>
          <a:bodyPr/>
          <a:lstStyle/>
          <a:p>
            <a:r>
              <a:rPr lang="en-US" smtClean="0"/>
              <a:t>7.6.2. Thuật toán gán nhãn (2/4)</a:t>
            </a:r>
          </a:p>
          <a:p>
            <a:r>
              <a:rPr lang="en-US" smtClean="0"/>
              <a:t>Ví dụ về thuật toán:</a:t>
            </a:r>
          </a:p>
          <a:p>
            <a:r>
              <a:rPr lang="en-US" smtClean="0"/>
              <a:t>Tìm đường đi ngắn nhất từ A đến Z trong đồ thị G sau.</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108</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70693" y="3048000"/>
            <a:ext cx="6096907"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430993"/>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(5/12)</a:t>
            </a:r>
            <a:endParaRPr lang="en-US"/>
          </a:p>
        </p:txBody>
      </p:sp>
      <p:sp>
        <p:nvSpPr>
          <p:cNvPr id="9" name="Content Placeholder 8"/>
          <p:cNvSpPr>
            <a:spLocks noGrp="1"/>
          </p:cNvSpPr>
          <p:nvPr>
            <p:ph sz="quarter" idx="1"/>
          </p:nvPr>
        </p:nvSpPr>
        <p:spPr/>
        <p:txBody>
          <a:bodyPr/>
          <a:lstStyle/>
          <a:p>
            <a:r>
              <a:rPr lang="en-US" smtClean="0"/>
              <a:t>7.6.2. Thuật toán gán nhãn (3/4)</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109</a:t>
            </a:fld>
            <a:endParaRPr lang="en-US"/>
          </a:p>
        </p:txBody>
      </p:sp>
      <p:pic>
        <p:nvPicPr>
          <p:cNvPr id="194562" name="Picture 2"/>
          <p:cNvPicPr>
            <a:picLocks noChangeAspect="1" noChangeArrowheads="1"/>
          </p:cNvPicPr>
          <p:nvPr/>
        </p:nvPicPr>
        <p:blipFill>
          <a:blip r:embed="rId2" cstate="print"/>
          <a:srcRect/>
          <a:stretch>
            <a:fillRect/>
          </a:stretch>
        </p:blipFill>
        <p:spPr bwMode="auto">
          <a:xfrm>
            <a:off x="300038" y="1447800"/>
            <a:ext cx="8543925" cy="4924425"/>
          </a:xfrm>
          <a:prstGeom prst="rect">
            <a:avLst/>
          </a:prstGeom>
          <a:noFill/>
          <a:ln w="9525">
            <a:noFill/>
            <a:miter lim="800000"/>
            <a:headEnd/>
            <a:tailEnd/>
          </a:ln>
        </p:spPr>
      </p:pic>
    </p:spTree>
    <p:extLst>
      <p:ext uri="{BB962C8B-B14F-4D97-AF65-F5344CB8AC3E}">
        <p14:creationId xmlns="" xmlns:p14="http://schemas.microsoft.com/office/powerpoint/2010/main" val="1510189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 (13/17)</a:t>
            </a:r>
            <a:endParaRPr lang="en-US"/>
          </a:p>
        </p:txBody>
      </p:sp>
      <p:sp>
        <p:nvSpPr>
          <p:cNvPr id="8" name="Content Placeholder 7"/>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11</a:t>
            </a:fld>
            <a:endParaRPr lang="en-US"/>
          </a:p>
        </p:txBody>
      </p:sp>
      <p:sp>
        <p:nvSpPr>
          <p:cNvPr id="5" name="Content Placeholder 2"/>
          <p:cNvSpPr txBox="1">
            <a:spLocks/>
          </p:cNvSpPr>
          <p:nvPr/>
        </p:nvSpPr>
        <p:spPr>
          <a:xfrm>
            <a:off x="228600" y="990600"/>
            <a:ext cx="8534400" cy="5483352"/>
          </a:xfrm>
          <a:prstGeom prst="rect">
            <a:avLst/>
          </a:prstGeom>
        </p:spPr>
        <p:txBody>
          <a:bodyPr vert="horz">
            <a:normAutofit/>
          </a:bodyPr>
          <a:lstStyle/>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Wingdings"/>
              <a:buChar char=""/>
              <a:tabLst/>
              <a:defRPr/>
            </a:pPr>
            <a:r>
              <a:rPr lang="en-US" sz="2400" b="1" i="1" noProof="0" smtClean="0">
                <a:solidFill>
                  <a:srgbClr val="C00000"/>
                </a:solidFill>
                <a:effectLst>
                  <a:outerShdw blurRad="38100" dist="38100" dir="2700000" algn="tl">
                    <a:srgbClr val="000000">
                      <a:alpha val="43137"/>
                    </a:srgbClr>
                  </a:outerShdw>
                </a:effectLst>
              </a:rPr>
              <a:t>Định lý 7.1.1</a:t>
            </a:r>
            <a:r>
              <a:rPr kumimoji="0" lang="vi-VN"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 </a:t>
            </a:r>
            <a:endParaRPr kumimoji="0" lang="en-US"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endParaRPr>
          </a:p>
          <a:p>
            <a:pPr marL="640080" marR="0" lvl="1" indent="-274320" algn="just" defTabSz="914400" rtl="0" eaLnBrk="1" fontAlgn="auto" latinLnBrk="0" hangingPunct="1">
              <a:lnSpc>
                <a:spcPct val="120000"/>
              </a:lnSpc>
              <a:spcBef>
                <a:spcPct val="20000"/>
              </a:spcBef>
              <a:spcAft>
                <a:spcPts val="0"/>
              </a:spcAft>
              <a:buClr>
                <a:schemeClr val="accent1"/>
              </a:buClr>
              <a:buSzPct val="80000"/>
              <a:tabLst/>
              <a:defRPr/>
            </a:pPr>
            <a:r>
              <a:rPr kumimoji="0" lang="en-US" sz="2400" b="0" i="1" u="none" strike="noStrike" kern="1200" cap="none" spc="0" normalizeH="0" baseline="0" noProof="0" smtClean="0">
                <a:ln>
                  <a:noFill/>
                </a:ln>
                <a:solidFill>
                  <a:schemeClr val="tx1"/>
                </a:solidFill>
                <a:effectLst/>
                <a:uLnTx/>
                <a:uFillTx/>
                <a:latin typeface="+mn-lt"/>
                <a:ea typeface="+mn-ea"/>
                <a:cs typeface="+mn-cs"/>
              </a:rPr>
              <a:t>Giả</a:t>
            </a:r>
            <a:r>
              <a:rPr kumimoji="0" lang="en-US" sz="2400" b="0" i="1" u="none" strike="noStrike" kern="1200" cap="none" spc="0" normalizeH="0" noProof="0" smtClean="0">
                <a:ln>
                  <a:noFill/>
                </a:ln>
                <a:solidFill>
                  <a:schemeClr val="tx1"/>
                </a:solidFill>
                <a:effectLst/>
                <a:uLnTx/>
                <a:uFillTx/>
                <a:latin typeface="+mn-lt"/>
                <a:ea typeface="+mn-ea"/>
                <a:cs typeface="+mn-cs"/>
              </a:rPr>
              <a:t> sử G = &lt;V, E&gt; là đồ thị vô hướng với m cạnh. Khi đó:</a:t>
            </a:r>
          </a:p>
          <a:p>
            <a:pPr marL="640080" marR="0" lvl="1" indent="-274320" algn="ctr" defTabSz="914400" rtl="0" eaLnBrk="1" fontAlgn="auto" latinLnBrk="0" hangingPunct="1">
              <a:lnSpc>
                <a:spcPct val="120000"/>
              </a:lnSpc>
              <a:spcBef>
                <a:spcPct val="20000"/>
              </a:spcBef>
              <a:spcAft>
                <a:spcPts val="0"/>
              </a:spcAft>
              <a:buClr>
                <a:schemeClr val="accent1"/>
              </a:buClr>
              <a:buSzPct val="80000"/>
              <a:tabLst/>
              <a:defRPr/>
            </a:pPr>
            <a:r>
              <a:rPr lang="en-US" sz="2400" i="1" baseline="0" smtClean="0"/>
              <a:t>2m = </a:t>
            </a:r>
            <a:r>
              <a:rPr lang="el-GR" sz="2400" i="1" baseline="0" smtClean="0"/>
              <a:t>Σ</a:t>
            </a:r>
            <a:r>
              <a:rPr lang="en-US" sz="2400" i="1" baseline="0" smtClean="0"/>
              <a:t> deg(v)</a:t>
            </a:r>
            <a:endParaRPr kumimoji="0" lang="en-US" sz="2400" b="0" i="1"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Wingdings"/>
              <a:buChar char=""/>
              <a:tabLst/>
              <a:defRPr/>
            </a:pPr>
            <a:r>
              <a:rPr lang="en-US" sz="2600" b="1" i="1" smtClean="0">
                <a:solidFill>
                  <a:srgbClr val="C00000"/>
                </a:solidFill>
                <a:effectLst>
                  <a:outerShdw blurRad="38100" dist="38100" dir="2700000" algn="tl">
                    <a:srgbClr val="000000">
                      <a:alpha val="43137"/>
                    </a:srgbClr>
                  </a:outerShdw>
                </a:effectLst>
              </a:rPr>
              <a:t>Hệ quả:</a:t>
            </a:r>
            <a:endParaRPr kumimoji="0" lang="en-US" sz="2600" b="1" i="1"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endParaRPr>
          </a:p>
          <a:p>
            <a:pPr marL="182880" marR="0" lvl="1" algn="just" defTabSz="914400" rtl="0" eaLnBrk="1" fontAlgn="auto" latinLnBrk="0" hangingPunct="1">
              <a:lnSpc>
                <a:spcPct val="120000"/>
              </a:lnSpc>
              <a:spcBef>
                <a:spcPct val="20000"/>
              </a:spcBef>
              <a:spcAft>
                <a:spcPts val="0"/>
              </a:spcAft>
              <a:buClr>
                <a:schemeClr val="accent1"/>
              </a:buClr>
              <a:buSzPct val="80000"/>
              <a:tabLst/>
              <a:defRPr/>
            </a:pPr>
            <a:r>
              <a:rPr kumimoji="0" lang="en-US" sz="2400" b="0" i="1" u="none" strike="noStrike" kern="1200" cap="none" spc="0" normalizeH="0" baseline="0" noProof="0" smtClean="0">
                <a:ln>
                  <a:noFill/>
                </a:ln>
                <a:solidFill>
                  <a:schemeClr val="tx1"/>
                </a:solidFill>
                <a:effectLst/>
                <a:uLnTx/>
                <a:uFillTx/>
                <a:latin typeface="+mn-lt"/>
                <a:ea typeface="+mn-ea"/>
                <a:cs typeface="+mn-cs"/>
              </a:rPr>
              <a:t>Trong một</a:t>
            </a:r>
            <a:r>
              <a:rPr kumimoji="0" lang="en-US" sz="2400" b="0" i="1" u="none" strike="noStrike" kern="1200" cap="none" spc="0" normalizeH="0" noProof="0" smtClean="0">
                <a:ln>
                  <a:noFill/>
                </a:ln>
                <a:solidFill>
                  <a:schemeClr val="tx1"/>
                </a:solidFill>
                <a:effectLst/>
                <a:uLnTx/>
                <a:uFillTx/>
                <a:latin typeface="+mn-lt"/>
                <a:ea typeface="+mn-ea"/>
                <a:cs typeface="+mn-cs"/>
              </a:rPr>
              <a:t> đồ thì vô hướng, số các đỉnh bậc lẻ là một số chẵn.</a:t>
            </a:r>
            <a:endParaRPr kumimoji="0" lang="en-US" sz="23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15714697"/>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2"/>
          <p:cNvPicPr>
            <a:picLocks noChangeAspect="1" noChangeArrowheads="1"/>
          </p:cNvPicPr>
          <p:nvPr/>
        </p:nvPicPr>
        <p:blipFill>
          <a:blip r:embed="rId2" cstate="print"/>
          <a:srcRect/>
          <a:stretch>
            <a:fillRect/>
          </a:stretch>
        </p:blipFill>
        <p:spPr bwMode="auto">
          <a:xfrm>
            <a:off x="152400" y="1600200"/>
            <a:ext cx="8534400" cy="4800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2057400"/>
            <a:ext cx="8724688"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7.6. Tìm đường đi ngắn nhất (6/12)</a:t>
            </a:r>
            <a:endParaRPr lang="en-US"/>
          </a:p>
        </p:txBody>
      </p:sp>
      <p:sp>
        <p:nvSpPr>
          <p:cNvPr id="6" name="Content Placeholder 5"/>
          <p:cNvSpPr>
            <a:spLocks noGrp="1"/>
          </p:cNvSpPr>
          <p:nvPr>
            <p:ph sz="quarter" idx="1"/>
          </p:nvPr>
        </p:nvSpPr>
        <p:spPr/>
        <p:txBody>
          <a:bodyPr/>
          <a:lstStyle/>
          <a:p>
            <a:r>
              <a:rPr lang="en-US" smtClean="0"/>
              <a:t>7.6.2. Thuật toán gán nhãn (4/4)</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110</a:t>
            </a:fld>
            <a:endParaRPr lang="en-US"/>
          </a:p>
        </p:txBody>
      </p:sp>
    </p:spTree>
    <p:extLst>
      <p:ext uri="{BB962C8B-B14F-4D97-AF65-F5344CB8AC3E}">
        <p14:creationId xmlns="" xmlns:p14="http://schemas.microsoft.com/office/powerpoint/2010/main" val="1450967683"/>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(7/12)</a:t>
            </a:r>
            <a:endParaRPr lang="en-US"/>
          </a:p>
        </p:txBody>
      </p:sp>
      <p:sp>
        <p:nvSpPr>
          <p:cNvPr id="3" name="Content Placeholder 2"/>
          <p:cNvSpPr>
            <a:spLocks noGrp="1"/>
          </p:cNvSpPr>
          <p:nvPr>
            <p:ph sz="quarter" idx="1"/>
          </p:nvPr>
        </p:nvSpPr>
        <p:spPr/>
        <p:txBody>
          <a:bodyPr>
            <a:normAutofit fontScale="92500"/>
          </a:bodyPr>
          <a:lstStyle/>
          <a:p>
            <a:r>
              <a:rPr lang="en-US" smtClean="0"/>
              <a:t>7.6.3. Thuật toán Dijkstra (1/6)</a:t>
            </a:r>
          </a:p>
          <a:p>
            <a:r>
              <a:rPr lang="vi-VN" smtClean="0"/>
              <a:t>Thuật toán này do E.Dijkstra, nhà toán học người Hà Lan, đề xuất năm 1959</a:t>
            </a:r>
            <a:r>
              <a:rPr lang="en-US" smtClean="0"/>
              <a:t>.</a:t>
            </a:r>
          </a:p>
          <a:p>
            <a:r>
              <a:rPr lang="vi-VN" smtClean="0"/>
              <a:t>Thuật toán tìm đường đi ngắn nhất từ đỉnh s đến các đỉnh còn lại được Dijkstra đề nghị áp dụng cho trường hợp đồ thị có hướng với trọng số không âm. </a:t>
            </a:r>
            <a:endParaRPr lang="en-US" smtClean="0"/>
          </a:p>
          <a:p>
            <a:r>
              <a:rPr lang="vi-VN" smtClean="0"/>
              <a:t>Thuật toán được thực hiện trên cơ sở gán tạm thời cho các đỉnh. </a:t>
            </a:r>
            <a:endParaRPr lang="en-US" smtClean="0"/>
          </a:p>
          <a:p>
            <a:r>
              <a:rPr lang="vi-VN" smtClean="0"/>
              <a:t>Nhãn của mỗi đỉnh cho biết cận trên của độ dài đường đi ngắn nhất tới đỉnh đó. </a:t>
            </a:r>
            <a:endParaRPr lang="en-US" smtClean="0"/>
          </a:p>
          <a:p>
            <a:r>
              <a:rPr lang="vi-VN" smtClean="0"/>
              <a:t>Các nhãn này sẽ được biến đổi (tính lại) nhờ một thủ tục lặp, mà ở mỗi bước lặp một số đỉnh sẽ có nhãn không thay đổi, nhãn đó chính là độ dài đường đi ngắn nhất từ s đến đỉnh đó</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111</a:t>
            </a:fld>
            <a:endParaRPr lang="en-US"/>
          </a:p>
        </p:txBody>
      </p:sp>
    </p:spTree>
    <p:extLst>
      <p:ext uri="{BB962C8B-B14F-4D97-AF65-F5344CB8AC3E}">
        <p14:creationId xmlns="" xmlns:p14="http://schemas.microsoft.com/office/powerpoint/2010/main" val="2977485590"/>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(8/12)</a:t>
            </a:r>
            <a:endParaRPr lang="en-US"/>
          </a:p>
        </p:txBody>
      </p:sp>
      <p:sp>
        <p:nvSpPr>
          <p:cNvPr id="3" name="Content Placeholder 2"/>
          <p:cNvSpPr>
            <a:spLocks noGrp="1"/>
          </p:cNvSpPr>
          <p:nvPr>
            <p:ph sz="quarter" idx="1"/>
          </p:nvPr>
        </p:nvSpPr>
        <p:spPr/>
        <p:txBody>
          <a:bodyPr/>
          <a:lstStyle/>
          <a:p>
            <a:r>
              <a:rPr lang="en-US" smtClean="0"/>
              <a:t>7.6.3. Thuật toán Dijkstra (2/6)</a:t>
            </a:r>
          </a:p>
          <a:p>
            <a:r>
              <a:rPr lang="en-US" smtClean="0"/>
              <a:t>Giả mã của giải thuật Dijkstra:</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112</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void</a:t>
            </a:r>
            <a:r>
              <a:rPr lang="en-US" sz="1600" b="1">
                <a:solidFill>
                  <a:srgbClr val="000000"/>
                </a:solidFill>
                <a:latin typeface="Courier New" pitchFamily="49" charset="0"/>
                <a:cs typeface="Courier New" pitchFamily="49" charset="0"/>
              </a:rPr>
              <a:t> Dijkstra(</a:t>
            </a:r>
            <a:r>
              <a:rPr lang="en-US" sz="1600" b="1">
                <a:solidFill>
                  <a:srgbClr val="0000FF"/>
                </a:solidFill>
                <a:latin typeface="Courier New" pitchFamily="49" charset="0"/>
                <a:cs typeface="Courier New" pitchFamily="49" charset="0"/>
              </a:rPr>
              <a:t>void</a:t>
            </a:r>
            <a:r>
              <a:rPr lang="en-US" sz="1600" b="1">
                <a:solidFill>
                  <a:srgbClr val="000000"/>
                </a:solidFill>
                <a:latin typeface="Courier New" pitchFamily="49" charset="0"/>
                <a:cs typeface="Courier New" pitchFamily="49" charset="0"/>
              </a:rPr>
              <a:t>) </a:t>
            </a:r>
          </a:p>
          <a:p>
            <a:pPr marL="0" indent="0" algn="just">
              <a:lnSpc>
                <a:spcPct val="100000"/>
              </a:lnSpc>
              <a:spcBef>
                <a:spcPts val="0"/>
              </a:spcBef>
              <a:buClr>
                <a:srgbClr val="FE8637"/>
              </a:buClr>
              <a:buFont typeface="Wingdings 2"/>
              <a:buNone/>
            </a:pPr>
            <a:r>
              <a:rPr lang="vi-VN" sz="1600" b="1">
                <a:solidFill>
                  <a:srgbClr val="000000"/>
                </a:solidFill>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Đầu vào G=(V, E) với n đỉnh có ma trận trọng số A[u,v]≥ 0; s∈V</a:t>
            </a:r>
            <a:r>
              <a:rPr lang="vi-VN" sz="1600" b="1">
                <a:solidFill>
                  <a:srgbClr val="000000"/>
                </a:solidFill>
                <a:latin typeface="Courier New" pitchFamily="49" charset="0"/>
                <a:cs typeface="Courier New" pitchFamily="49" charset="0"/>
              </a:rPr>
              <a:t> */ </a:t>
            </a:r>
          </a:p>
          <a:p>
            <a:pPr marL="0" indent="0" algn="just">
              <a:lnSpc>
                <a:spcPct val="100000"/>
              </a:lnSpc>
              <a:spcBef>
                <a:spcPts val="0"/>
              </a:spcBef>
              <a:buClr>
                <a:srgbClr val="FE8637"/>
              </a:buClr>
              <a:buFont typeface="Wingdings 2"/>
              <a:buNone/>
            </a:pPr>
            <a:r>
              <a:rPr lang="vi-VN" sz="1600" b="1">
                <a:solidFill>
                  <a:srgbClr val="000000"/>
                </a:solidFill>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Đầu ra là khoảng cách nhỏ nhất từ s đến các đỉnh còn lại d[v]: v∈V</a:t>
            </a:r>
            <a:r>
              <a:rPr lang="vi-VN" sz="1600" b="1">
                <a:solidFill>
                  <a:srgbClr val="000000"/>
                </a:solidFill>
                <a:latin typeface="Courier New" pitchFamily="49" charset="0"/>
                <a:cs typeface="Courier New" pitchFamily="49" charset="0"/>
              </a:rPr>
              <a:t>*/ </a:t>
            </a:r>
          </a:p>
          <a:p>
            <a:pPr marL="0" indent="0" algn="just">
              <a:lnSpc>
                <a:spcPct val="100000"/>
              </a:lnSpc>
              <a:spcBef>
                <a:spcPts val="0"/>
              </a:spcBef>
              <a:buClr>
                <a:srgbClr val="FE8637"/>
              </a:buClr>
              <a:buFont typeface="Wingdings 2"/>
              <a:buNone/>
            </a:pPr>
            <a:r>
              <a:rPr lang="vi-VN" sz="1600" b="1">
                <a:solidFill>
                  <a:srgbClr val="000000"/>
                </a:solidFill>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Truoc[v</a:t>
            </a:r>
            <a:r>
              <a:rPr lang="vi-VN" sz="1600" b="1" smtClean="0">
                <a:solidFill>
                  <a:srgbClr val="C00000"/>
                </a:solidFill>
                <a:latin typeface="Courier New" pitchFamily="49" charset="0"/>
                <a:cs typeface="Courier New" pitchFamily="49" charset="0"/>
              </a:rPr>
              <a:t>]</a:t>
            </a:r>
            <a:r>
              <a:rPr lang="en-US" sz="1600" b="1" smtClean="0">
                <a:solidFill>
                  <a:srgbClr val="C00000"/>
                </a:solidFill>
                <a:latin typeface="Courier New" pitchFamily="49" charset="0"/>
                <a:cs typeface="Courier New" pitchFamily="49" charset="0"/>
              </a:rPr>
              <a:t>: </a:t>
            </a:r>
            <a:r>
              <a:rPr lang="vi-VN" sz="1600" b="1" smtClean="0">
                <a:solidFill>
                  <a:srgbClr val="C00000"/>
                </a:solidFill>
                <a:latin typeface="Courier New" pitchFamily="49" charset="0"/>
                <a:cs typeface="Courier New" pitchFamily="49" charset="0"/>
              </a:rPr>
              <a:t>ghi </a:t>
            </a:r>
            <a:r>
              <a:rPr lang="vi-VN" sz="1600" b="1">
                <a:solidFill>
                  <a:srgbClr val="C00000"/>
                </a:solidFill>
                <a:latin typeface="Courier New" pitchFamily="49" charset="0"/>
                <a:cs typeface="Courier New" pitchFamily="49" charset="0"/>
              </a:rPr>
              <a:t>lại đỉnh trước v trong đường đi ngắn nhất từ s đến v</a:t>
            </a:r>
            <a:r>
              <a:rPr lang="vi-VN" sz="1600" b="1">
                <a:solidFill>
                  <a:srgbClr val="000000"/>
                </a:solidFill>
                <a:latin typeface="Courier New" pitchFamily="49" charset="0"/>
                <a:cs typeface="Courier New" pitchFamily="49" charset="0"/>
              </a:rPr>
              <a:t>*/ </a:t>
            </a:r>
          </a:p>
          <a:p>
            <a:pPr marL="0" indent="0" algn="just">
              <a:lnSpc>
                <a:spcPct val="100000"/>
              </a:lnSpc>
              <a:spcBef>
                <a:spcPts val="0"/>
              </a:spcBef>
              <a:buClr>
                <a:srgbClr val="FE8637"/>
              </a:buClr>
              <a:buFont typeface="Wingdings 2"/>
              <a:buNone/>
            </a:pPr>
            <a:r>
              <a:rPr lang="en-US" sz="1600" b="1">
                <a:solidFill>
                  <a:srgbClr val="000000"/>
                </a:solidFill>
                <a:latin typeface="Courier New" pitchFamily="49" charset="0"/>
                <a:cs typeface="Courier New" pitchFamily="49" charset="0"/>
              </a:rPr>
              <a:t>{ </a:t>
            </a:r>
          </a:p>
          <a:p>
            <a:pPr marL="0" indent="0" algn="just">
              <a:lnSpc>
                <a:spcPct val="100000"/>
              </a:lnSpc>
              <a:spcBef>
                <a:spcPts val="0"/>
              </a:spcBef>
              <a:buClr>
                <a:srgbClr val="FE8637"/>
              </a:buClr>
              <a:buFont typeface="Wingdings 2"/>
              <a:buNone/>
            </a:pPr>
            <a:r>
              <a:rPr lang="vi-VN" sz="1600" b="1" smtClean="0">
                <a:solidFill>
                  <a:srgbClr val="000000"/>
                </a:solidFill>
                <a:latin typeface="Courier New" pitchFamily="49" charset="0"/>
                <a:cs typeface="Courier New" pitchFamily="49" charset="0"/>
              </a:rPr>
              <a:t>/*</a:t>
            </a:r>
            <a:r>
              <a:rPr lang="vi-VN" sz="1600" b="1" smtClean="0">
                <a:solidFill>
                  <a:srgbClr val="C00000"/>
                </a:solidFill>
                <a:latin typeface="Courier New" pitchFamily="49" charset="0"/>
                <a:cs typeface="Courier New" pitchFamily="49" charset="0"/>
              </a:rPr>
              <a:t>Bước </a:t>
            </a:r>
            <a:r>
              <a:rPr lang="vi-VN" sz="1600" b="1">
                <a:solidFill>
                  <a:srgbClr val="C00000"/>
                </a:solidFill>
                <a:latin typeface="Courier New" pitchFamily="49" charset="0"/>
                <a:cs typeface="Courier New" pitchFamily="49" charset="0"/>
              </a:rPr>
              <a:t>1: Khởi tạo nhãn tạm thời cho các đỉnh</a:t>
            </a:r>
            <a:r>
              <a:rPr lang="vi-VN" sz="1600" b="1">
                <a:solidFill>
                  <a:srgbClr val="000000"/>
                </a:solidFill>
                <a:latin typeface="Courier New" pitchFamily="49" charset="0"/>
                <a:cs typeface="Courier New" pitchFamily="49" charset="0"/>
              </a:rPr>
              <a:t>*/ </a:t>
            </a:r>
          </a:p>
          <a:p>
            <a:pPr marL="0" indent="0" algn="just">
              <a:lnSpc>
                <a:spcPct val="100000"/>
              </a:lnSpc>
              <a:spcBef>
                <a:spcPts val="0"/>
              </a:spcBef>
              <a:buClr>
                <a:srgbClr val="FE8637"/>
              </a:buClr>
              <a:buFont typeface="Wingdings 2"/>
              <a:buNone/>
            </a:pPr>
            <a:r>
              <a:rPr lang="en-US" sz="1600" b="1" smtClean="0">
                <a:solidFill>
                  <a:srgbClr val="000000"/>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for</a:t>
            </a:r>
            <a:r>
              <a:rPr lang="en-US" sz="1600" b="1" smtClean="0">
                <a:solidFill>
                  <a:srgbClr val="0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 v∈ V ) { </a:t>
            </a:r>
          </a:p>
          <a:p>
            <a:pPr marL="0" indent="0" algn="just">
              <a:lnSpc>
                <a:spcPct val="100000"/>
              </a:lnSpc>
              <a:spcBef>
                <a:spcPts val="0"/>
              </a:spcBef>
              <a:buClr>
                <a:srgbClr val="FE8637"/>
              </a:buClr>
              <a:buFont typeface="Wingdings 2"/>
              <a:buNone/>
            </a:pPr>
            <a:r>
              <a:rPr lang="en-US" sz="1600" b="1" smtClean="0">
                <a:solidFill>
                  <a:srgbClr val="000000"/>
                </a:solidFill>
                <a:latin typeface="Courier New" pitchFamily="49" charset="0"/>
                <a:cs typeface="Courier New" pitchFamily="49" charset="0"/>
              </a:rPr>
              <a:t>    d[v</a:t>
            </a:r>
            <a:r>
              <a:rPr lang="en-US" sz="1600" b="1">
                <a:solidFill>
                  <a:srgbClr val="000000"/>
                </a:solidFill>
                <a:latin typeface="Courier New" pitchFamily="49" charset="0"/>
                <a:cs typeface="Courier New" pitchFamily="49" charset="0"/>
              </a:rPr>
              <a:t>] = A[s,v]; </a:t>
            </a:r>
          </a:p>
          <a:p>
            <a:pPr marL="0" indent="0" algn="just">
              <a:lnSpc>
                <a:spcPct val="100000"/>
              </a:lnSpc>
              <a:spcBef>
                <a:spcPts val="0"/>
              </a:spcBef>
              <a:buClr>
                <a:srgbClr val="FE8637"/>
              </a:buClr>
              <a:buFont typeface="Wingdings 2"/>
              <a:buNone/>
            </a:pPr>
            <a:r>
              <a:rPr lang="en-US" sz="1600" b="1" smtClean="0">
                <a:solidFill>
                  <a:srgbClr val="000000"/>
                </a:solidFill>
                <a:latin typeface="Courier New" pitchFamily="49" charset="0"/>
                <a:cs typeface="Courier New" pitchFamily="49" charset="0"/>
              </a:rPr>
              <a:t>    truoc[v</a:t>
            </a:r>
            <a:r>
              <a:rPr lang="en-US" sz="1600" b="1">
                <a:solidFill>
                  <a:srgbClr val="000000"/>
                </a:solidFill>
                <a:latin typeface="Courier New" pitchFamily="49" charset="0"/>
                <a:cs typeface="Courier New" pitchFamily="49" charset="0"/>
              </a:rPr>
              <a:t>]=s; </a:t>
            </a:r>
          </a:p>
          <a:p>
            <a:pPr marL="0" indent="0" algn="just">
              <a:lnSpc>
                <a:spcPct val="100000"/>
              </a:lnSpc>
              <a:spcBef>
                <a:spcPts val="0"/>
              </a:spcBef>
              <a:buClr>
                <a:srgbClr val="FE8637"/>
              </a:buClr>
              <a:buFont typeface="Wingdings 2"/>
              <a:buNone/>
            </a:pPr>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marL="0" indent="0" algn="just">
              <a:lnSpc>
                <a:spcPct val="100000"/>
              </a:lnSpc>
              <a:spcBef>
                <a:spcPts val="0"/>
              </a:spcBef>
              <a:buClr>
                <a:srgbClr val="FE8637"/>
              </a:buClr>
              <a:buFont typeface="Wingdings 2"/>
              <a:buNone/>
            </a:pPr>
            <a:r>
              <a:rPr lang="en-US" sz="1600" b="1" smtClean="0">
                <a:solidFill>
                  <a:srgbClr val="000000"/>
                </a:solidFill>
                <a:latin typeface="Courier New" pitchFamily="49" charset="0"/>
                <a:cs typeface="Courier New" pitchFamily="49" charset="0"/>
              </a:rPr>
              <a:t>  </a:t>
            </a:r>
            <a:r>
              <a:rPr lang="vi-VN" sz="1600" b="1" smtClean="0">
                <a:solidFill>
                  <a:srgbClr val="000000"/>
                </a:solidFill>
                <a:latin typeface="Courier New" pitchFamily="49" charset="0"/>
                <a:cs typeface="Courier New" pitchFamily="49" charset="0"/>
              </a:rPr>
              <a:t>d[s]=0; </a:t>
            </a:r>
            <a:endParaRPr lang="en-US" sz="1600" b="1" smtClean="0">
              <a:solidFill>
                <a:srgbClr val="000000"/>
              </a:solidFill>
              <a:latin typeface="Courier New" pitchFamily="49" charset="0"/>
              <a:cs typeface="Courier New" pitchFamily="49" charset="0"/>
            </a:endParaRPr>
          </a:p>
        </p:txBody>
      </p:sp>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gn="just"/>
                <a:r>
                  <a:rPr lang="en-US" sz="1600" b="1">
                    <a:solidFill>
                      <a:srgbClr val="000000"/>
                    </a:solidFill>
                    <a:latin typeface="Courier New" pitchFamily="49" charset="0"/>
                    <a:cs typeface="Courier New" pitchFamily="49" charset="0"/>
                  </a:rPr>
                  <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T </a:t>
                </a:r>
                <a:r>
                  <a:rPr lang="vi-VN" sz="1600" b="1">
                    <a:solidFill>
                      <a:srgbClr val="000000"/>
                    </a:solidFill>
                    <a:latin typeface="Courier New" pitchFamily="49" charset="0"/>
                    <a:cs typeface="Courier New" pitchFamily="49" charset="0"/>
                  </a:rPr>
                  <a:t>= V\{s}; </a:t>
                </a:r>
                <a:endParaRPr lang="en-US" sz="1600" b="1" smtClean="0">
                  <a:solidFill>
                    <a:srgbClr val="000000"/>
                  </a:solidFill>
                  <a:latin typeface="Courier New" pitchFamily="49" charset="0"/>
                  <a:cs typeface="Courier New" pitchFamily="49" charset="0"/>
                </a:endParaRPr>
              </a:p>
              <a:p>
                <a:pPr algn="just"/>
                <a:r>
                  <a:rPr lang="vi-VN" sz="1600" b="1" smtClean="0">
                    <a:solidFill>
                      <a:srgbClr val="000000"/>
                    </a:solidFill>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T là tập đỉnh có nhãn tạm thời</a:t>
                </a:r>
                <a:r>
                  <a:rPr lang="vi-VN" sz="1600" b="1">
                    <a:solidFill>
                      <a:srgbClr val="000000"/>
                    </a:solidFill>
                    <a:latin typeface="Courier New" pitchFamily="49" charset="0"/>
                    <a:cs typeface="Courier New" pitchFamily="49" charset="0"/>
                  </a:rPr>
                  <a:t>*/ </a:t>
                </a:r>
              </a:p>
              <a:p>
                <a:pPr algn="just"/>
                <a:r>
                  <a:rPr lang="vi-VN" sz="1600" b="1">
                    <a:solidFill>
                      <a:srgbClr val="000000"/>
                    </a:solidFill>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Bước lặp</a:t>
                </a:r>
                <a:r>
                  <a:rPr lang="vi-VN" sz="1600" b="1">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a:t>
                </a:r>
                <a:endParaRPr lang="vi-VN" sz="1600" b="1">
                  <a:solidFill>
                    <a:srgbClr val="000000"/>
                  </a:solidFill>
                  <a:latin typeface="Courier New" pitchFamily="49" charset="0"/>
                  <a:cs typeface="Courier New" pitchFamily="49" charset="0"/>
                </a:endParaRPr>
              </a:p>
              <a:p>
                <a:pPr algn="just"/>
                <a:r>
                  <a:rPr lang="en-US" sz="1600" b="1" smtClean="0">
                    <a:solidFill>
                      <a:srgbClr val="000000"/>
                    </a:solidFill>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while</a:t>
                </a:r>
                <a:r>
                  <a:rPr lang="en-US" sz="1600" b="1" smtClean="0">
                    <a:solidFill>
                      <a:srgbClr val="000000"/>
                    </a:solidFill>
                    <a:latin typeface="Courier New" pitchFamily="49" charset="0"/>
                    <a:cs typeface="Courier New" pitchFamily="49" charset="0"/>
                  </a:rPr>
                  <a:t/>
                </a:r>
                <a:r>
                  <a:rPr lang="en-US" sz="1600" b="1">
                    <a:solidFill>
                      <a:srgbClr val="000000"/>
                    </a:solidFill>
                    <a:latin typeface="Courier New" pitchFamily="49" charset="0"/>
                    <a:cs typeface="Courier New" pitchFamily="49" charset="0"/>
                  </a:rPr>
                  <a:t>(</a:t>
                </a:r>
                <a:r>
                  <a:rPr lang="en-US" sz="1600" b="1" smtClean="0">
                    <a:solidFill>
                      <a:srgbClr val="000000"/>
                    </a:solidFill>
                    <a:latin typeface="Courier New" pitchFamily="49" charset="0"/>
                    <a:cs typeface="Courier New" pitchFamily="49" charset="0"/>
                  </a:rPr>
                  <a:t>T != </a:t>
                </a:r>
                <a14:m>
                  <m:oMath xmlns:m="http://schemas.openxmlformats.org/officeDocument/2006/math">
                    <m:r>
                      <a:rPr lang="en-US" sz="1600" b="1" i="1" smtClean="0">
                        <a:solidFill>
                          <a:srgbClr val="000000"/>
                        </a:solidFill>
                        <a:latin typeface="Cambria Math"/>
                        <a:ea typeface="Cambria Math"/>
                        <a:cs typeface="Courier New" pitchFamily="49" charset="0"/>
                      </a:rPr>
                      <m:t>∅</m:t>
                    </m:r>
                  </m:oMath>
                </a14:m>
                <a:r>
                  <a:rPr lang="el-GR" sz="1600" b="1" smtClean="0">
                    <a:solidFill>
                      <a:srgbClr val="000000"/>
                    </a:solidFill>
                    <a:latin typeface="Courier New" pitchFamily="49" charset="0"/>
                    <a:cs typeface="Courier New" pitchFamily="49" charset="0"/>
                  </a:rPr>
                  <a:t/>
                </a:r>
                <a:r>
                  <a:rPr lang="el-GR" sz="1600" b="1">
                    <a:solidFill>
                      <a:srgbClr val="000000"/>
                    </a:solidFill>
                    <a:latin typeface="Courier New" pitchFamily="49" charset="0"/>
                    <a:cs typeface="Courier New" pitchFamily="49" charset="0"/>
                  </a:rPr>
                  <a:t>) { </a:t>
                </a:r>
              </a:p>
              <a:p>
                <a:pPr algn="just"/>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Tìm </a:t>
                </a:r>
                <a:r>
                  <a:rPr lang="vi-VN" sz="1600" b="1">
                    <a:solidFill>
                      <a:srgbClr val="000000"/>
                    </a:solidFill>
                    <a:latin typeface="Courier New" pitchFamily="49" charset="0"/>
                    <a:cs typeface="Courier New" pitchFamily="49" charset="0"/>
                  </a:rPr>
                  <a:t>đỉnh </a:t>
                </a:r>
                <a:r>
                  <a:rPr lang="vi-VN" sz="1600" b="1" smtClean="0">
                    <a:solidFill>
                      <a:srgbClr val="000000"/>
                    </a:solidFill>
                    <a:latin typeface="Courier New" pitchFamily="49" charset="0"/>
                    <a:cs typeface="Courier New" pitchFamily="49" charset="0"/>
                  </a:rPr>
                  <a:t>u</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T </a:t>
                </a:r>
                <a:r>
                  <a:rPr lang="vi-VN" sz="1600" b="1">
                    <a:solidFill>
                      <a:srgbClr val="000000"/>
                    </a:solidFill>
                    <a:latin typeface="Courier New" pitchFamily="49" charset="0"/>
                    <a:cs typeface="Courier New" pitchFamily="49" charset="0"/>
                  </a:rPr>
                  <a:t>sao cho </a:t>
                </a:r>
                <a:endParaRPr lang="en-US" sz="1600" b="1" smtClean="0">
                  <a:solidFill>
                    <a:srgbClr val="000000"/>
                  </a:solidFill>
                  <a:latin typeface="Courier New" pitchFamily="49" charset="0"/>
                  <a:cs typeface="Courier New" pitchFamily="49" charset="0"/>
                </a:endParaRPr>
              </a:p>
              <a:p>
                <a:pPr algn="just"/>
                <a:r>
                  <a:rPr lang="en-US" sz="1600" b="1">
                    <a:solidFill>
                      <a:srgbClr val="000000"/>
                    </a:solidFill>
                    <a:latin typeface="Courier New" pitchFamily="49" charset="0"/>
                    <a:cs typeface="Courier New" pitchFamily="49" charset="0"/>
                  </a:rPr>
                  <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d[u</a:t>
                </a:r>
                <a:r>
                  <a:rPr lang="vi-VN" sz="1600" b="1">
                    <a:solidFill>
                      <a:srgbClr val="000000"/>
                    </a:solidFill>
                    <a:latin typeface="Courier New" pitchFamily="49" charset="0"/>
                    <a:cs typeface="Courier New" pitchFamily="49" charset="0"/>
                  </a:rPr>
                  <a:t>] = min { d[z] | z∈T}; </a:t>
                </a:r>
              </a:p>
              <a:p>
                <a:pPr algn="just"/>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T</a:t>
                </a:r>
                <a:r>
                  <a:rPr lang="vi-VN" sz="1600" b="1">
                    <a:solidFill>
                      <a:srgbClr val="000000"/>
                    </a:solidFill>
                    <a:latin typeface="Courier New" pitchFamily="49" charset="0"/>
                    <a:cs typeface="Courier New" pitchFamily="49" charset="0"/>
                  </a:rPr>
                  <a:t>= T\{u}; </a:t>
                </a:r>
                <a:endParaRPr lang="en-US" sz="1600" b="1" smtClean="0">
                  <a:solidFill>
                    <a:srgbClr val="000000"/>
                  </a:solidFill>
                  <a:latin typeface="Courier New" pitchFamily="49" charset="0"/>
                  <a:cs typeface="Courier New" pitchFamily="49" charset="0"/>
                </a:endParaRPr>
              </a:p>
              <a:p>
                <a:pPr algn="just"/>
                <a:r>
                  <a:rPr lang="en-US" sz="1600" b="1">
                    <a:solidFill>
                      <a:srgbClr val="000000"/>
                    </a:solidFill>
                    <a:latin typeface="Courier New" pitchFamily="49" charset="0"/>
                    <a:cs typeface="Courier New" pitchFamily="49" charset="0"/>
                  </a:rPr>
                  <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cố định nhãn đỉnh u</a:t>
                </a:r>
                <a:r>
                  <a:rPr lang="vi-VN" sz="1600" b="1" smtClean="0">
                    <a:solidFill>
                      <a:srgbClr val="000000"/>
                    </a:solidFill>
                    <a:latin typeface="Courier New" pitchFamily="49" charset="0"/>
                    <a:cs typeface="Courier New" pitchFamily="49" charset="0"/>
                  </a:rPr>
                  <a:t>*/ </a:t>
                </a:r>
                <a:endParaRPr lang="vi-VN" sz="1600" b="1">
                  <a:solidFill>
                    <a:srgbClr val="000000"/>
                  </a:solidFill>
                  <a:latin typeface="Courier New" pitchFamily="49" charset="0"/>
                  <a:cs typeface="Courier New" pitchFamily="49" charset="0"/>
                </a:endParaRPr>
              </a:p>
              <a:p>
                <a:pPr algn="just"/>
                <a:r>
                  <a:rPr lang="en-US" sz="1600" b="1" smtClean="0">
                    <a:solidFill>
                      <a:srgbClr val="000000"/>
                    </a:solidFill>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f</a:t>
                </a:r>
                <a:r>
                  <a:rPr lang="vi-VN" sz="1600" b="1">
                    <a:solidFill>
                      <a:srgbClr val="0000FF"/>
                    </a:solidFill>
                    <a:latin typeface="Courier New" pitchFamily="49" charset="0"/>
                    <a:cs typeface="Courier New" pitchFamily="49" charset="0"/>
                  </a:rPr>
                  <a:t>or</a:t>
                </a:r>
                <a:r>
                  <a:rPr lang="vi-VN" sz="1600" b="1" smtClean="0">
                    <a:solidFill>
                      <a:srgbClr val="000000"/>
                    </a:solidFill>
                    <a:latin typeface="Courier New" pitchFamily="49" charset="0"/>
                    <a:cs typeface="Courier New" pitchFamily="49" charset="0"/>
                  </a:rPr>
                  <a:t/>
                </a:r>
                <a:r>
                  <a:rPr lang="vi-VN" sz="1600" b="1">
                    <a:solidFill>
                      <a:srgbClr val="000000"/>
                    </a:solidFill>
                    <a:latin typeface="Courier New" pitchFamily="49" charset="0"/>
                    <a:cs typeface="Courier New" pitchFamily="49" charset="0"/>
                  </a:rPr>
                  <a:t>( </a:t>
                </a:r>
                <a:r>
                  <a:rPr lang="vi-VN" sz="1600" b="1" smtClean="0">
                    <a:solidFill>
                      <a:srgbClr val="000000"/>
                    </a:solidFill>
                    <a:latin typeface="Courier New" pitchFamily="49" charset="0"/>
                    <a:cs typeface="Courier New" pitchFamily="49" charset="0"/>
                  </a:rPr>
                  <a:t>v</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T </a:t>
                </a:r>
                <a:r>
                  <a:rPr lang="vi-VN" sz="1600" b="1">
                    <a:solidFill>
                      <a:srgbClr val="000000"/>
                    </a:solidFill>
                    <a:latin typeface="Courier New" pitchFamily="49" charset="0"/>
                    <a:cs typeface="Courier New" pitchFamily="49" charset="0"/>
                  </a:rPr>
                  <a:t>) { </a:t>
                </a:r>
                <a:endParaRPr lang="en-US" sz="1600" b="1" smtClean="0">
                  <a:solidFill>
                    <a:srgbClr val="000000"/>
                  </a:solidFill>
                  <a:latin typeface="Courier New" pitchFamily="49" charset="0"/>
                  <a:cs typeface="Courier New" pitchFamily="49" charset="0"/>
                </a:endParaRPr>
              </a:p>
              <a:p>
                <a:pPr algn="just"/>
                <a:r>
                  <a:rPr lang="en-US" sz="1600" b="1">
                    <a:solidFill>
                      <a:srgbClr val="000000"/>
                    </a:solidFill>
                    <a:latin typeface="Courier New" pitchFamily="49" charset="0"/>
                    <a:cs typeface="Courier New" pitchFamily="49" charset="0"/>
                  </a:rPr>
                  <a:t/>
                </a: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a:t>
                </a:r>
                <a:r>
                  <a:rPr lang="vi-VN" sz="1600" b="1" smtClean="0">
                    <a:solidFill>
                      <a:srgbClr val="C00000"/>
                    </a:solidFill>
                    <a:latin typeface="Courier New" pitchFamily="49" charset="0"/>
                    <a:cs typeface="Courier New" pitchFamily="49" charset="0"/>
                  </a:rPr>
                  <a:t>Gán </a:t>
                </a:r>
                <a:r>
                  <a:rPr lang="vi-VN" sz="1600" b="1">
                    <a:solidFill>
                      <a:srgbClr val="C00000"/>
                    </a:solidFill>
                    <a:latin typeface="Courier New" pitchFamily="49" charset="0"/>
                    <a:cs typeface="Courier New" pitchFamily="49" charset="0"/>
                  </a:rPr>
                  <a:t>lại nhãn cho các đỉnh trong T</a:t>
                </a:r>
                <a:r>
                  <a:rPr lang="vi-VN" sz="1600" b="1">
                    <a:solidFill>
                      <a:srgbClr val="000000"/>
                    </a:solidFill>
                    <a:latin typeface="Courier New" pitchFamily="49" charset="0"/>
                    <a:cs typeface="Courier New" pitchFamily="49" charset="0"/>
                  </a:rPr>
                  <a:t>*/ </a:t>
                </a:r>
              </a:p>
              <a:p>
                <a:pPr algn="just"/>
                <a:r>
                  <a:rPr lang="en-US" sz="1600" b="1" smtClean="0">
                    <a:solidFill>
                      <a:srgbClr val="000000"/>
                    </a:solidFill>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a:t>
                </a:r>
                <a:r>
                  <a:rPr lang="pl-PL" sz="1600" b="1">
                    <a:solidFill>
                      <a:srgbClr val="0000FF"/>
                    </a:solidFill>
                    <a:latin typeface="Courier New" pitchFamily="49" charset="0"/>
                    <a:cs typeface="Courier New" pitchFamily="49" charset="0"/>
                  </a:rPr>
                  <a:t>f</a:t>
                </a:r>
                <a:r>
                  <a:rPr lang="pl-PL" sz="1600" b="1" smtClean="0">
                    <a:solidFill>
                      <a:srgbClr val="000000"/>
                    </a:solidFill>
                    <a:latin typeface="Courier New" pitchFamily="49" charset="0"/>
                    <a:cs typeface="Courier New" pitchFamily="49" charset="0"/>
                  </a:rPr>
                  <a:t> (d[v]</a:t>
                </a:r>
                <a:r>
                  <a:rPr lang="en-US" sz="1600" b="1" smtClean="0">
                    <a:solidFill>
                      <a:srgbClr val="000000"/>
                    </a:solidFill>
                    <a:latin typeface="Courier New" pitchFamily="49" charset="0"/>
                    <a:cs typeface="Courier New" pitchFamily="49" charset="0"/>
                  </a:rPr>
                  <a:t/>
                </a:r>
                <a:r>
                  <a:rPr lang="pl-PL" sz="1600" b="1" smtClean="0">
                    <a:solidFill>
                      <a:srgbClr val="000000"/>
                    </a:solidFill>
                    <a:latin typeface="Courier New" pitchFamily="49" charset="0"/>
                    <a:cs typeface="Courier New" pitchFamily="49" charset="0"/>
                  </a:rPr>
                  <a:t>&gt;</a:t>
                </a:r>
                <a:r>
                  <a:rPr lang="en-US" sz="1600" b="1" smtClean="0">
                    <a:solidFill>
                      <a:srgbClr val="000000"/>
                    </a:solidFill>
                    <a:latin typeface="Courier New" pitchFamily="49" charset="0"/>
                    <a:cs typeface="Courier New" pitchFamily="49" charset="0"/>
                  </a:rPr>
                  <a:t/>
                </a:r>
                <a:r>
                  <a:rPr lang="pl-PL" sz="1600" b="1" smtClean="0">
                    <a:solidFill>
                      <a:srgbClr val="000000"/>
                    </a:solidFill>
                    <a:latin typeface="Courier New" pitchFamily="49" charset="0"/>
                    <a:cs typeface="Courier New" pitchFamily="49" charset="0"/>
                  </a:rPr>
                  <a:t>d[u]</a:t>
                </a:r>
                <a:r>
                  <a:rPr lang="en-US" sz="1600" b="1" smtClean="0">
                    <a:solidFill>
                      <a:srgbClr val="000000"/>
                    </a:solidFill>
                    <a:latin typeface="Courier New" pitchFamily="49" charset="0"/>
                    <a:cs typeface="Courier New" pitchFamily="49" charset="0"/>
                  </a:rPr>
                  <a:t/>
                </a:r>
                <a:r>
                  <a:rPr lang="pl-PL" sz="1600" b="1" smtClean="0">
                    <a:solidFill>
                      <a:srgbClr val="000000"/>
                    </a:solidFill>
                    <a:latin typeface="Courier New" pitchFamily="49" charset="0"/>
                    <a:cs typeface="Courier New" pitchFamily="49" charset="0"/>
                  </a:rPr>
                  <a:t>+</a:t>
                </a:r>
                <a:r>
                  <a:rPr lang="en-US" sz="1600" b="1" smtClean="0">
                    <a:solidFill>
                      <a:srgbClr val="000000"/>
                    </a:solidFill>
                    <a:latin typeface="Courier New" pitchFamily="49" charset="0"/>
                    <a:cs typeface="Courier New" pitchFamily="49" charset="0"/>
                  </a:rPr>
                  <a:t/>
                </a:r>
                <a:r>
                  <a:rPr lang="pl-PL" sz="1600" b="1" smtClean="0">
                    <a:solidFill>
                      <a:srgbClr val="000000"/>
                    </a:solidFill>
                    <a:latin typeface="Courier New" pitchFamily="49" charset="0"/>
                    <a:cs typeface="Courier New" pitchFamily="49" charset="0"/>
                  </a:rPr>
                  <a:t>A[u,v]) </a:t>
                </a:r>
                <a:r>
                  <a:rPr lang="pl-PL" sz="1600" b="1">
                    <a:solidFill>
                      <a:srgbClr val="000000"/>
                    </a:solidFill>
                    <a:latin typeface="Courier New" pitchFamily="49" charset="0"/>
                    <a:cs typeface="Courier New" pitchFamily="49" charset="0"/>
                  </a:rPr>
                  <a:t>{ </a:t>
                </a:r>
              </a:p>
              <a:p>
                <a:pPr algn="just"/>
                <a:r>
                  <a:rPr lang="en-US" sz="1600" b="1" smtClean="0">
                    <a:solidFill>
                      <a:srgbClr val="000000"/>
                    </a:solidFill>
                    <a:latin typeface="Courier New" pitchFamily="49" charset="0"/>
                    <a:cs typeface="Courier New" pitchFamily="49" charset="0"/>
                  </a:rPr>
                  <a:t>        d[v</a:t>
                </a:r>
                <a:r>
                  <a:rPr lang="en-US" sz="1600" b="1">
                    <a:solidFill>
                      <a:srgbClr val="000000"/>
                    </a:solidFill>
                    <a:latin typeface="Courier New" pitchFamily="49" charset="0"/>
                    <a:cs typeface="Courier New" pitchFamily="49" charset="0"/>
                  </a:rPr>
                  <a:t>] = d[u] + </a:t>
                </a:r>
                <a:r>
                  <a:rPr lang="en-US" sz="1600" b="1" smtClean="0">
                    <a:solidFill>
                      <a:srgbClr val="000000"/>
                    </a:solidFill>
                    <a:latin typeface="Courier New" pitchFamily="49" charset="0"/>
                    <a:cs typeface="Courier New" pitchFamily="49" charset="0"/>
                  </a:rPr>
                  <a:t>A[u,v</a:t>
                </a:r>
                <a:r>
                  <a:rPr lang="en-US" sz="1600" b="1">
                    <a:solidFill>
                      <a:srgbClr val="000000"/>
                    </a:solidFill>
                    <a:latin typeface="Courier New" pitchFamily="49" charset="0"/>
                    <a:cs typeface="Courier New" pitchFamily="49" charset="0"/>
                  </a:rPr>
                  <a:t>]; </a:t>
                </a:r>
              </a:p>
              <a:p>
                <a:pPr algn="just"/>
                <a:r>
                  <a:rPr lang="en-US" sz="1600" b="1" smtClean="0">
                    <a:solidFill>
                      <a:srgbClr val="000000"/>
                    </a:solidFill>
                    <a:latin typeface="Courier New" pitchFamily="49" charset="0"/>
                    <a:cs typeface="Courier New" pitchFamily="49" charset="0"/>
                  </a:rPr>
                  <a:t>        truoc[v</a:t>
                </a:r>
                <a:r>
                  <a:rPr lang="en-US" sz="1600" b="1">
                    <a:solidFill>
                      <a:srgbClr val="000000"/>
                    </a:solidFill>
                    <a:latin typeface="Courier New" pitchFamily="49" charset="0"/>
                    <a:cs typeface="Courier New" pitchFamily="49" charset="0"/>
                  </a:rPr>
                  <a:t>] =u; </a:t>
                </a:r>
              </a:p>
              <a:p>
                <a:pPr algn="just"/>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algn="just"/>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algn="just"/>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algn="just"/>
                <a:r>
                  <a:rPr lang="en-US" sz="1600" b="1">
                    <a:solidFill>
                      <a:srgbClr val="000000"/>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1752600"/>
                <a:ext cx="4267200" cy="4724400"/>
              </a:xfrm>
              <a:prstGeom prst="rect">
                <a:avLst/>
              </a:prstGeom>
              <a:blipFill rotWithShape="1">
                <a:blip r:embed="rId2" cstate="print"/>
                <a:stretch>
                  <a:fillRect l="-712" t="-257" r="-570" b="-1416"/>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114329383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(9/12)</a:t>
            </a:r>
            <a:endParaRPr lang="en-US"/>
          </a:p>
        </p:txBody>
      </p:sp>
      <p:sp>
        <p:nvSpPr>
          <p:cNvPr id="3" name="Content Placeholder 2"/>
          <p:cNvSpPr>
            <a:spLocks noGrp="1"/>
          </p:cNvSpPr>
          <p:nvPr>
            <p:ph sz="quarter" idx="1"/>
          </p:nvPr>
        </p:nvSpPr>
        <p:spPr/>
        <p:txBody>
          <a:bodyPr/>
          <a:lstStyle/>
          <a:p>
            <a:r>
              <a:rPr lang="en-US" smtClean="0"/>
              <a:t>7.6.3. Thuật toán Dijkstra (3/6)</a:t>
            </a:r>
          </a:p>
          <a:p>
            <a:r>
              <a:rPr lang="en-US" smtClean="0"/>
              <a:t>Ví dụ về giải thuật Dijkstra:</a:t>
            </a:r>
          </a:p>
          <a:p>
            <a:r>
              <a:rPr lang="en-US" smtClean="0"/>
              <a:t>Cho đồ thị G như trên, tìm đường từ 1-&gt;6</a:t>
            </a:r>
          </a:p>
          <a:p>
            <a:r>
              <a:rPr lang="en-US" smtClean="0"/>
              <a:t>Các bước thực hiện</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113</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24600" y="304800"/>
            <a:ext cx="2734056"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472057944"/>
                  </p:ext>
                </p:extLst>
              </p:nvPr>
            </p:nvGraphicFramePr>
            <p:xfrm>
              <a:off x="304800" y="3047999"/>
              <a:ext cx="8458198" cy="3434081"/>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90583">
                    <a:tc>
                      <a:txBody>
                        <a:bodyPr/>
                        <a:lstStyle/>
                        <a:p>
                          <a:pPr algn="ctr"/>
                          <a:r>
                            <a:rPr lang="en-US" smtClean="0"/>
                            <a:t>Bước</a:t>
                          </a:r>
                          <a:r>
                            <a:rPr lang="en-US" baseline="0" smtClean="0"/>
                            <a:t> lặp</a:t>
                          </a:r>
                          <a:endParaRPr lang="en-US"/>
                        </a:p>
                      </a:txBody>
                      <a:tcPr anchor="ctr"/>
                    </a:tc>
                    <a:tc>
                      <a:txBody>
                        <a:bodyPr/>
                        <a:lstStyle/>
                        <a:p>
                          <a:pPr algn="ctr"/>
                          <a:r>
                            <a:rPr lang="en-US" smtClean="0"/>
                            <a:t>Đỉnh</a:t>
                          </a:r>
                          <a:r>
                            <a:rPr lang="en-US" baseline="0" smtClean="0"/>
                            <a:t> 1</a:t>
                          </a:r>
                          <a:endParaRPr lang="en-US"/>
                        </a:p>
                      </a:txBody>
                      <a:tcPr anchor="ctr"/>
                    </a:tc>
                    <a:tc>
                      <a:txBody>
                        <a:bodyPr/>
                        <a:lstStyle/>
                        <a:p>
                          <a:pPr algn="ctr"/>
                          <a:r>
                            <a:rPr lang="en-US" smtClean="0"/>
                            <a:t>Đỉnh</a:t>
                          </a:r>
                          <a:r>
                            <a:rPr lang="en-US" baseline="0" smtClean="0"/>
                            <a:t> 2</a:t>
                          </a:r>
                          <a:endParaRPr lang="en-US"/>
                        </a:p>
                      </a:txBody>
                      <a:tcPr anchor="ctr"/>
                    </a:tc>
                    <a:tc>
                      <a:txBody>
                        <a:bodyPr/>
                        <a:lstStyle/>
                        <a:p>
                          <a:pPr algn="ctr"/>
                          <a:r>
                            <a:rPr lang="en-US" smtClean="0"/>
                            <a:t>Đỉnh</a:t>
                          </a:r>
                          <a:r>
                            <a:rPr lang="en-US" baseline="0" smtClean="0"/>
                            <a:t> 3</a:t>
                          </a:r>
                          <a:endParaRPr lang="en-US"/>
                        </a:p>
                      </a:txBody>
                      <a:tcPr anchor="ctr"/>
                    </a:tc>
                    <a:tc>
                      <a:txBody>
                        <a:bodyPr/>
                        <a:lstStyle/>
                        <a:p>
                          <a:pPr algn="ctr"/>
                          <a:r>
                            <a:rPr lang="en-US" smtClean="0"/>
                            <a:t>Đỉnh</a:t>
                          </a:r>
                          <a:r>
                            <a:rPr lang="en-US" baseline="0" smtClean="0"/>
                            <a:t> 4</a:t>
                          </a:r>
                          <a:endParaRPr lang="en-US"/>
                        </a:p>
                      </a:txBody>
                      <a:tcPr anchor="ctr"/>
                    </a:tc>
                    <a:tc>
                      <a:txBody>
                        <a:bodyPr/>
                        <a:lstStyle/>
                        <a:p>
                          <a:pPr algn="ctr"/>
                          <a:r>
                            <a:rPr lang="en-US" smtClean="0"/>
                            <a:t>Đỉnh</a:t>
                          </a:r>
                          <a:r>
                            <a:rPr lang="en-US" baseline="0" smtClean="0"/>
                            <a:t> 5</a:t>
                          </a:r>
                          <a:endParaRPr lang="en-US"/>
                        </a:p>
                      </a:txBody>
                      <a:tcPr anchor="ctr"/>
                    </a:tc>
                    <a:tc>
                      <a:txBody>
                        <a:bodyPr/>
                        <a:lstStyle/>
                        <a:p>
                          <a:pPr algn="ctr"/>
                          <a:r>
                            <a:rPr lang="en-US" smtClean="0"/>
                            <a:t>Đỉnh</a:t>
                          </a:r>
                          <a:r>
                            <a:rPr lang="en-US" baseline="0" smtClean="0"/>
                            <a:t> 6</a:t>
                          </a:r>
                          <a:endParaRPr lang="en-US"/>
                        </a:p>
                      </a:txBody>
                      <a:tcPr anchor="ctr"/>
                    </a:tc>
                  </a:tr>
                  <a:tr h="490583">
                    <a:tc>
                      <a:txBody>
                        <a:bodyPr/>
                        <a:lstStyle/>
                        <a:p>
                          <a:pPr algn="ctr"/>
                          <a:r>
                            <a:rPr lang="en-US" smtClean="0"/>
                            <a:t>Khởi</a:t>
                          </a:r>
                          <a:r>
                            <a:rPr lang="en-US" baseline="0" smtClean="0"/>
                            <a:t> tạo</a:t>
                          </a:r>
                          <a:endParaRPr lang="en-US"/>
                        </a:p>
                      </a:txBody>
                      <a:tcPr anchor="ctr"/>
                    </a:tc>
                    <a:tc>
                      <a:txBody>
                        <a:bodyPr/>
                        <a:lstStyle/>
                        <a:p>
                          <a:pPr algn="ctr"/>
                          <a:r>
                            <a:rPr lang="en-US" smtClean="0"/>
                            <a:t>0,1</a:t>
                          </a:r>
                          <a:endParaRPr lang="en-US"/>
                        </a:p>
                      </a:txBody>
                      <a:tcPr anchor="ctr"/>
                    </a:tc>
                    <a:tc>
                      <a:txBody>
                        <a:bodyPr/>
                        <a:lstStyle/>
                        <a:p>
                          <a:pPr algn="ctr"/>
                          <a:r>
                            <a:rPr lang="en-US" smtClean="0"/>
                            <a:t>4,1</a:t>
                          </a:r>
                          <a:endParaRPr lang="en-US"/>
                        </a:p>
                      </a:txBody>
                      <a:tcPr anchor="ctr"/>
                    </a:tc>
                    <a:tc>
                      <a:txBody>
                        <a:bodyPr/>
                        <a:lstStyle/>
                        <a:p>
                          <a:pPr algn="ctr"/>
                          <a:r>
                            <a:rPr lang="en-US" smtClean="0"/>
                            <a:t>2,1 (</a:t>
                          </a:r>
                          <a14:m>
                            <m:oMath xmlns:m="http://schemas.openxmlformats.org/officeDocument/2006/math">
                              <m:r>
                                <a:rPr lang="en-US" i="1" smtClean="0">
                                  <a:latin typeface="Cambria Math"/>
                                  <a:ea typeface="Cambria Math"/>
                                </a:rPr>
                                <m:t>∗</m:t>
                              </m:r>
                            </m:oMath>
                          </a14:m>
                          <a:r>
                            <a:rPr lang="en-US" smtClean="0"/>
                            <a:t>)</a:t>
                          </a:r>
                          <a:endParaRPr lang="en-US"/>
                        </a:p>
                      </a:txBody>
                      <a:tcPr anchor="ctr"/>
                    </a:tc>
                    <a:tc>
                      <a:txBody>
                        <a:bodyPr/>
                        <a:lstStyle/>
                        <a:p>
                          <a:pPr algn="ctr"/>
                          <a14:m>
                            <m:oMath xmlns:m="http://schemas.openxmlformats.org/officeDocument/2006/math">
                              <m:r>
                                <a:rPr lang="en-US" i="1" smtClean="0">
                                  <a:latin typeface="Cambria Math"/>
                                  <a:ea typeface="Cambria Math"/>
                                </a:rPr>
                                <m:t>∞</m:t>
                              </m:r>
                            </m:oMath>
                          </a14:m>
                          <a:r>
                            <a:rPr lang="en-US" smtClean="0"/>
                            <a:t>,1</a:t>
                          </a:r>
                          <a:endParaRPr lang="en-US"/>
                        </a:p>
                      </a:txBody>
                      <a:tcPr anchor="ctr"/>
                    </a:tc>
                    <a:tc>
                      <a:txBody>
                        <a:bodyPr/>
                        <a:lstStyle/>
                        <a:p>
                          <a:pPr algn="ctr"/>
                          <a14:m>
                            <m:oMath xmlns:m="http://schemas.openxmlformats.org/officeDocument/2006/math">
                              <m:r>
                                <a:rPr lang="en-US" i="1" smtClean="0">
                                  <a:latin typeface="Cambria Math"/>
                                  <a:ea typeface="Cambria Math"/>
                                </a:rPr>
                                <m:t>∞</m:t>
                              </m:r>
                            </m:oMath>
                          </a14:m>
                          <a:r>
                            <a:rPr lang="en-US" smtClean="0"/>
                            <a:t>,1</a:t>
                          </a:r>
                          <a:endParaRPr lang="en-US"/>
                        </a:p>
                      </a:txBody>
                      <a:tcPr anchor="ctr"/>
                    </a:tc>
                    <a:tc>
                      <a:txBody>
                        <a:bodyPr/>
                        <a:lstStyle/>
                        <a:p>
                          <a:pPr algn="ctr"/>
                          <a14:m>
                            <m:oMath xmlns:m="http://schemas.openxmlformats.org/officeDocument/2006/math">
                              <m:r>
                                <a:rPr lang="en-US" i="1" smtClean="0">
                                  <a:latin typeface="Cambria Math"/>
                                  <a:ea typeface="Cambria Math"/>
                                </a:rPr>
                                <m:t>∞</m:t>
                              </m:r>
                            </m:oMath>
                          </a14:m>
                          <a:r>
                            <a:rPr lang="en-US" smtClean="0"/>
                            <a:t>,1</a:t>
                          </a:r>
                          <a:endParaRPr lang="en-US"/>
                        </a:p>
                      </a:txBody>
                      <a:tcPr anchor="ctr"/>
                    </a:tc>
                  </a:tr>
                  <a:tr h="490583">
                    <a:tc>
                      <a:txBody>
                        <a:bodyPr/>
                        <a:lstStyle/>
                        <a:p>
                          <a:pPr algn="ctr"/>
                          <a:r>
                            <a:rPr lang="en-US" smtClean="0"/>
                            <a:t>1</a:t>
                          </a:r>
                          <a:endParaRPr lang="en-US"/>
                        </a:p>
                      </a:txBody>
                      <a:tcPr anchor="ctr"/>
                    </a:tc>
                    <a:tc>
                      <a:txBody>
                        <a:bodyPr/>
                        <a:lstStyle/>
                        <a:p>
                          <a:pPr algn="ctr"/>
                          <a:r>
                            <a:rPr lang="en-US" smtClean="0"/>
                            <a:t>-</a:t>
                          </a:r>
                          <a:endParaRPr lang="en-US"/>
                        </a:p>
                      </a:txBody>
                      <a:tcPr anchor="ctr"/>
                    </a:tc>
                    <a:tc>
                      <a:txBody>
                        <a:bodyPr/>
                        <a:lstStyle/>
                        <a:p>
                          <a:pPr algn="ctr"/>
                          <a:r>
                            <a:rPr lang="en-US" smtClean="0"/>
                            <a:t>3,3 (</a:t>
                          </a:r>
                          <a14:m>
                            <m:oMath xmlns:m="http://schemas.openxmlformats.org/officeDocument/2006/math">
                              <m:r>
                                <a:rPr lang="en-US" i="1" smtClean="0">
                                  <a:latin typeface="Cambria Math"/>
                                  <a:ea typeface="Cambria Math"/>
                                </a:rPr>
                                <m:t>∗</m:t>
                              </m:r>
                            </m:oMath>
                          </a14:m>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10,3</a:t>
                          </a:r>
                          <a:endParaRPr lang="en-US"/>
                        </a:p>
                      </a:txBody>
                      <a:tcPr anchor="ctr"/>
                    </a:tc>
                    <a:tc>
                      <a:txBody>
                        <a:bodyPr/>
                        <a:lstStyle/>
                        <a:p>
                          <a:pPr algn="ctr"/>
                          <a:r>
                            <a:rPr lang="en-US" smtClean="0"/>
                            <a:t>12,3</a:t>
                          </a:r>
                          <a:endParaRPr lang="en-US"/>
                        </a:p>
                      </a:txBody>
                      <a:tcPr anchor="ctr"/>
                    </a:tc>
                    <a:tc>
                      <a:txBody>
                        <a:bodyPr/>
                        <a:lstStyle/>
                        <a:p>
                          <a:pPr algn="ctr"/>
                          <a14:m>
                            <m:oMath xmlns:m="http://schemas.openxmlformats.org/officeDocument/2006/math">
                              <m:r>
                                <a:rPr lang="en-US" i="1" smtClean="0">
                                  <a:latin typeface="Cambria Math"/>
                                  <a:ea typeface="Cambria Math"/>
                                </a:rPr>
                                <m:t>∞</m:t>
                              </m:r>
                            </m:oMath>
                          </a14:m>
                          <a:r>
                            <a:rPr lang="en-US" smtClean="0"/>
                            <a:t>,1</a:t>
                          </a:r>
                          <a:endParaRPr lang="en-US"/>
                        </a:p>
                      </a:txBody>
                      <a:tcPr anchor="ctr"/>
                    </a:tc>
                  </a:tr>
                  <a:tr h="490583">
                    <a:tc>
                      <a:txBody>
                        <a:bodyPr/>
                        <a:lstStyle/>
                        <a:p>
                          <a:pPr algn="ctr"/>
                          <a:r>
                            <a:rPr lang="en-US" smtClean="0"/>
                            <a:t>2</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8,2 (</a:t>
                          </a:r>
                          <a14:m>
                            <m:oMath xmlns:m="http://schemas.openxmlformats.org/officeDocument/2006/math">
                              <m:r>
                                <a:rPr lang="en-US" i="1" smtClean="0">
                                  <a:latin typeface="Cambria Math"/>
                                  <a:ea typeface="Cambria Math"/>
                                </a:rPr>
                                <m:t>∗</m:t>
                              </m:r>
                            </m:oMath>
                          </a14:m>
                          <a:r>
                            <a:rPr lang="en-US" smtClean="0"/>
                            <a:t>)</a:t>
                          </a:r>
                          <a:endParaRPr lang="en-US"/>
                        </a:p>
                      </a:txBody>
                      <a:tcPr anchor="ctr"/>
                    </a:tc>
                    <a:tc>
                      <a:txBody>
                        <a:bodyPr/>
                        <a:lstStyle/>
                        <a:p>
                          <a:pPr algn="ctr"/>
                          <a:r>
                            <a:rPr lang="en-US" smtClean="0"/>
                            <a:t>12,3</a:t>
                          </a:r>
                          <a:endParaRPr 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latin typeface="Cambria Math"/>
                                  <a:ea typeface="Cambria Math"/>
                                </a:rPr>
                                <m:t>∞</m:t>
                              </m:r>
                            </m:oMath>
                          </a14:m>
                          <a:r>
                            <a:rPr lang="en-US" smtClean="0"/>
                            <a:t>,1</a:t>
                          </a:r>
                          <a:endParaRPr lang="en-US"/>
                        </a:p>
                      </a:txBody>
                      <a:tcPr anchor="ctr"/>
                    </a:tc>
                  </a:tr>
                  <a:tr h="490583">
                    <a:tc>
                      <a:txBody>
                        <a:bodyPr/>
                        <a:lstStyle/>
                        <a:p>
                          <a:pPr algn="ctr"/>
                          <a:r>
                            <a:rPr lang="en-US" smtClean="0"/>
                            <a:t>3</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10,4 (</a:t>
                          </a:r>
                          <a14:m>
                            <m:oMath xmlns:m="http://schemas.openxmlformats.org/officeDocument/2006/math">
                              <m:r>
                                <a:rPr lang="en-US" i="1" smtClean="0">
                                  <a:latin typeface="Cambria Math"/>
                                  <a:ea typeface="Cambria Math"/>
                                </a:rPr>
                                <m:t>∗</m:t>
                              </m:r>
                            </m:oMath>
                          </a14:m>
                          <a:r>
                            <a:rPr lang="en-US" smtClean="0"/>
                            <a:t>)</a:t>
                          </a:r>
                          <a:endParaRPr lang="en-US"/>
                        </a:p>
                      </a:txBody>
                      <a:tcPr anchor="ctr"/>
                    </a:tc>
                    <a:tc>
                      <a:txBody>
                        <a:bodyPr/>
                        <a:lstStyle/>
                        <a:p>
                          <a:pPr algn="ctr"/>
                          <a:r>
                            <a:rPr lang="en-US" smtClean="0"/>
                            <a:t>14,4</a:t>
                          </a:r>
                          <a:endParaRPr lang="en-US"/>
                        </a:p>
                      </a:txBody>
                      <a:tcPr anchor="ctr"/>
                    </a:tc>
                  </a:tr>
                  <a:tr h="490583">
                    <a:tc>
                      <a:txBody>
                        <a:bodyPr/>
                        <a:lstStyle/>
                        <a:p>
                          <a:pPr algn="ctr"/>
                          <a:r>
                            <a:rPr lang="en-US" smtClean="0"/>
                            <a:t>4</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13,5 (</a:t>
                          </a:r>
                          <a14:m>
                            <m:oMath xmlns:m="http://schemas.openxmlformats.org/officeDocument/2006/math">
                              <m:r>
                                <a:rPr lang="en-US" i="1" smtClean="0">
                                  <a:latin typeface="Cambria Math"/>
                                  <a:ea typeface="Cambria Math"/>
                                </a:rPr>
                                <m:t>∗</m:t>
                              </m:r>
                            </m:oMath>
                          </a14:m>
                          <a:r>
                            <a:rPr lang="en-US" smtClean="0"/>
                            <a:t>)</a:t>
                          </a:r>
                          <a:endParaRPr lang="en-US"/>
                        </a:p>
                      </a:txBody>
                      <a:tcPr anchor="ctr"/>
                    </a:tc>
                  </a:tr>
                  <a:tr h="490583">
                    <a:tc>
                      <a:txBody>
                        <a:bodyPr/>
                        <a:lstStyle/>
                        <a:p>
                          <a:pPr algn="ctr"/>
                          <a:r>
                            <a:rPr lang="en-US" smtClean="0"/>
                            <a:t>5</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r>
                </a:tbl>
              </a:graphicData>
            </a:graphic>
          </p:graphicFrame>
        </mc:Choice>
        <mc:Fallback>
          <p:graphicFrame>
            <p:nvGraphicFramePr>
              <p:cNvPr id="8" name="Table 7"/>
              <p:cNvGraphicFramePr>
                <a:graphicFrameLocks noGrp="1"/>
              </p:cNvGraphicFramePr>
              <p:nvPr>
                <p:extLst>
                  <p:ext uri="{D42A27DB-BD31-4B8C-83A1-F6EECF244321}">
                    <p14:modId xmlns:a14="http://schemas.microsoft.com/office/drawing/2010/main" xmlns="" xmlns:p14="http://schemas.microsoft.com/office/powerpoint/2010/main" val="472057944"/>
                  </p:ext>
                </p:extLst>
              </p:nvPr>
            </p:nvGraphicFramePr>
            <p:xfrm>
              <a:off x="304800" y="3047999"/>
              <a:ext cx="8458198" cy="3434081"/>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90583">
                    <a:tc>
                      <a:txBody>
                        <a:bodyPr/>
                        <a:lstStyle/>
                        <a:p>
                          <a:pPr algn="ctr"/>
                          <a:r>
                            <a:rPr lang="en-US" smtClean="0"/>
                            <a:t>Bước</a:t>
                          </a:r>
                          <a:r>
                            <a:rPr lang="en-US" baseline="0" smtClean="0"/>
                            <a:t> lặp</a:t>
                          </a:r>
                          <a:endParaRPr lang="en-US"/>
                        </a:p>
                      </a:txBody>
                      <a:tcPr anchor="ctr"/>
                    </a:tc>
                    <a:tc>
                      <a:txBody>
                        <a:bodyPr/>
                        <a:lstStyle/>
                        <a:p>
                          <a:pPr algn="ctr"/>
                          <a:r>
                            <a:rPr lang="en-US" smtClean="0"/>
                            <a:t>Đỉnh</a:t>
                          </a:r>
                          <a:r>
                            <a:rPr lang="en-US" baseline="0" smtClean="0"/>
                            <a:t> 1</a:t>
                          </a:r>
                          <a:endParaRPr lang="en-US"/>
                        </a:p>
                      </a:txBody>
                      <a:tcPr anchor="ctr"/>
                    </a:tc>
                    <a:tc>
                      <a:txBody>
                        <a:bodyPr/>
                        <a:lstStyle/>
                        <a:p>
                          <a:pPr algn="ctr"/>
                          <a:r>
                            <a:rPr lang="en-US" smtClean="0"/>
                            <a:t>Đỉnh</a:t>
                          </a:r>
                          <a:r>
                            <a:rPr lang="en-US" baseline="0" smtClean="0"/>
                            <a:t> 2</a:t>
                          </a:r>
                          <a:endParaRPr lang="en-US"/>
                        </a:p>
                      </a:txBody>
                      <a:tcPr anchor="ctr"/>
                    </a:tc>
                    <a:tc>
                      <a:txBody>
                        <a:bodyPr/>
                        <a:lstStyle/>
                        <a:p>
                          <a:pPr algn="ctr"/>
                          <a:r>
                            <a:rPr lang="en-US" smtClean="0"/>
                            <a:t>Đỉnh</a:t>
                          </a:r>
                          <a:r>
                            <a:rPr lang="en-US" baseline="0" smtClean="0"/>
                            <a:t> 3</a:t>
                          </a:r>
                          <a:endParaRPr lang="en-US"/>
                        </a:p>
                      </a:txBody>
                      <a:tcPr anchor="ctr"/>
                    </a:tc>
                    <a:tc>
                      <a:txBody>
                        <a:bodyPr/>
                        <a:lstStyle/>
                        <a:p>
                          <a:pPr algn="ctr"/>
                          <a:r>
                            <a:rPr lang="en-US" smtClean="0"/>
                            <a:t>Đỉnh</a:t>
                          </a:r>
                          <a:r>
                            <a:rPr lang="en-US" baseline="0" smtClean="0"/>
                            <a:t> 4</a:t>
                          </a:r>
                          <a:endParaRPr lang="en-US"/>
                        </a:p>
                      </a:txBody>
                      <a:tcPr anchor="ctr"/>
                    </a:tc>
                    <a:tc>
                      <a:txBody>
                        <a:bodyPr/>
                        <a:lstStyle/>
                        <a:p>
                          <a:pPr algn="ctr"/>
                          <a:r>
                            <a:rPr lang="en-US" smtClean="0"/>
                            <a:t>Đỉnh</a:t>
                          </a:r>
                          <a:r>
                            <a:rPr lang="en-US" baseline="0" smtClean="0"/>
                            <a:t> 5</a:t>
                          </a:r>
                          <a:endParaRPr lang="en-US"/>
                        </a:p>
                      </a:txBody>
                      <a:tcPr anchor="ctr"/>
                    </a:tc>
                    <a:tc>
                      <a:txBody>
                        <a:bodyPr/>
                        <a:lstStyle/>
                        <a:p>
                          <a:pPr algn="ctr"/>
                          <a:r>
                            <a:rPr lang="en-US" smtClean="0"/>
                            <a:t>Đỉnh</a:t>
                          </a:r>
                          <a:r>
                            <a:rPr lang="en-US" baseline="0" smtClean="0"/>
                            <a:t> 6</a:t>
                          </a:r>
                          <a:endParaRPr lang="en-US"/>
                        </a:p>
                      </a:txBody>
                      <a:tcPr anchor="ctr"/>
                    </a:tc>
                  </a:tr>
                  <a:tr h="490583">
                    <a:tc>
                      <a:txBody>
                        <a:bodyPr/>
                        <a:lstStyle/>
                        <a:p>
                          <a:pPr algn="ctr"/>
                          <a:r>
                            <a:rPr lang="en-US" smtClean="0"/>
                            <a:t>Khởi</a:t>
                          </a:r>
                          <a:r>
                            <a:rPr lang="en-US" baseline="0" smtClean="0"/>
                            <a:t> tạo</a:t>
                          </a:r>
                          <a:endParaRPr lang="en-US"/>
                        </a:p>
                      </a:txBody>
                      <a:tcPr anchor="ctr"/>
                    </a:tc>
                    <a:tc>
                      <a:txBody>
                        <a:bodyPr/>
                        <a:lstStyle/>
                        <a:p>
                          <a:pPr algn="ctr"/>
                          <a:r>
                            <a:rPr lang="en-US" smtClean="0"/>
                            <a:t>0,1</a:t>
                          </a:r>
                          <a:endParaRPr lang="en-US"/>
                        </a:p>
                      </a:txBody>
                      <a:tcPr anchor="ctr"/>
                    </a:tc>
                    <a:tc>
                      <a:txBody>
                        <a:bodyPr/>
                        <a:lstStyle/>
                        <a:p>
                          <a:pPr algn="ctr"/>
                          <a:r>
                            <a:rPr lang="en-US" smtClean="0"/>
                            <a:t>4,1</a:t>
                          </a:r>
                          <a:endParaRPr lang="en-US"/>
                        </a:p>
                      </a:txBody>
                      <a:tcPr anchor="ctr"/>
                    </a:tc>
                    <a:tc>
                      <a:txBody>
                        <a:bodyPr/>
                        <a:lstStyle/>
                        <a:p>
                          <a:endParaRPr lang="en-US"/>
                        </a:p>
                      </a:txBody>
                      <a:tcPr anchor="ctr">
                        <a:blipFill rotWithShape="1">
                          <a:blip r:embed="rId3"/>
                          <a:stretch>
                            <a:fillRect l="-298492" t="-98765" r="-298995" b="-503704"/>
                          </a:stretch>
                        </a:blipFill>
                      </a:tcPr>
                    </a:tc>
                    <a:tc>
                      <a:txBody>
                        <a:bodyPr/>
                        <a:lstStyle/>
                        <a:p>
                          <a:endParaRPr lang="en-US"/>
                        </a:p>
                      </a:txBody>
                      <a:tcPr anchor="ctr">
                        <a:blipFill rotWithShape="1">
                          <a:blip r:embed="rId3"/>
                          <a:stretch>
                            <a:fillRect l="-400505" t="-98765" r="-200505" b="-503704"/>
                          </a:stretch>
                        </a:blipFill>
                      </a:tcPr>
                    </a:tc>
                    <a:tc>
                      <a:txBody>
                        <a:bodyPr/>
                        <a:lstStyle/>
                        <a:p>
                          <a:endParaRPr lang="en-US"/>
                        </a:p>
                      </a:txBody>
                      <a:tcPr anchor="ctr">
                        <a:blipFill rotWithShape="1">
                          <a:blip r:embed="rId3"/>
                          <a:stretch>
                            <a:fillRect l="-500505" t="-98765" r="-100505" b="-503704"/>
                          </a:stretch>
                        </a:blipFill>
                      </a:tcPr>
                    </a:tc>
                    <a:tc>
                      <a:txBody>
                        <a:bodyPr/>
                        <a:lstStyle/>
                        <a:p>
                          <a:endParaRPr lang="en-US"/>
                        </a:p>
                      </a:txBody>
                      <a:tcPr anchor="ctr">
                        <a:blipFill rotWithShape="1">
                          <a:blip r:embed="rId3"/>
                          <a:stretch>
                            <a:fillRect l="-600505" t="-98765" r="-505" b="-503704"/>
                          </a:stretch>
                        </a:blipFill>
                      </a:tcPr>
                    </a:tc>
                  </a:tr>
                  <a:tr h="490583">
                    <a:tc>
                      <a:txBody>
                        <a:bodyPr/>
                        <a:lstStyle/>
                        <a:p>
                          <a:pPr algn="ctr"/>
                          <a:r>
                            <a:rPr lang="en-US" smtClean="0"/>
                            <a:t>1</a:t>
                          </a:r>
                          <a:endParaRPr lang="en-US"/>
                        </a:p>
                      </a:txBody>
                      <a:tcPr anchor="ctr"/>
                    </a:tc>
                    <a:tc>
                      <a:txBody>
                        <a:bodyPr/>
                        <a:lstStyle/>
                        <a:p>
                          <a:pPr algn="ctr"/>
                          <a:r>
                            <a:rPr lang="en-US" smtClean="0"/>
                            <a:t>-</a:t>
                          </a:r>
                          <a:endParaRPr lang="en-US"/>
                        </a:p>
                      </a:txBody>
                      <a:tcPr anchor="ctr"/>
                    </a:tc>
                    <a:tc>
                      <a:txBody>
                        <a:bodyPr/>
                        <a:lstStyle/>
                        <a:p>
                          <a:endParaRPr lang="en-US"/>
                        </a:p>
                      </a:txBody>
                      <a:tcPr anchor="ctr">
                        <a:blipFill rotWithShape="1">
                          <a:blip r:embed="rId3"/>
                          <a:stretch>
                            <a:fillRect l="-200000" t="-201250" r="-401010" b="-410000"/>
                          </a:stretch>
                        </a:blipFill>
                      </a:tcPr>
                    </a:tc>
                    <a:tc>
                      <a:txBody>
                        <a:bodyPr/>
                        <a:lstStyle/>
                        <a:p>
                          <a:pPr algn="ctr"/>
                          <a:r>
                            <a:rPr lang="en-US" smtClean="0"/>
                            <a:t>-</a:t>
                          </a:r>
                          <a:endParaRPr lang="en-US"/>
                        </a:p>
                      </a:txBody>
                      <a:tcPr anchor="ctr"/>
                    </a:tc>
                    <a:tc>
                      <a:txBody>
                        <a:bodyPr/>
                        <a:lstStyle/>
                        <a:p>
                          <a:pPr algn="ctr"/>
                          <a:r>
                            <a:rPr lang="en-US" smtClean="0"/>
                            <a:t>10,3</a:t>
                          </a:r>
                          <a:endParaRPr lang="en-US"/>
                        </a:p>
                      </a:txBody>
                      <a:tcPr anchor="ctr"/>
                    </a:tc>
                    <a:tc>
                      <a:txBody>
                        <a:bodyPr/>
                        <a:lstStyle/>
                        <a:p>
                          <a:pPr algn="ctr"/>
                          <a:r>
                            <a:rPr lang="en-US" smtClean="0"/>
                            <a:t>12,3</a:t>
                          </a:r>
                          <a:endParaRPr lang="en-US"/>
                        </a:p>
                      </a:txBody>
                      <a:tcPr anchor="ctr"/>
                    </a:tc>
                    <a:tc>
                      <a:txBody>
                        <a:bodyPr/>
                        <a:lstStyle/>
                        <a:p>
                          <a:endParaRPr lang="en-US"/>
                        </a:p>
                      </a:txBody>
                      <a:tcPr anchor="ctr">
                        <a:blipFill rotWithShape="1">
                          <a:blip r:embed="rId3"/>
                          <a:stretch>
                            <a:fillRect l="-600505" t="-201250" r="-505" b="-410000"/>
                          </a:stretch>
                        </a:blipFill>
                      </a:tcPr>
                    </a:tc>
                  </a:tr>
                  <a:tr h="490583">
                    <a:tc>
                      <a:txBody>
                        <a:bodyPr/>
                        <a:lstStyle/>
                        <a:p>
                          <a:pPr algn="ctr"/>
                          <a:r>
                            <a:rPr lang="en-US" smtClean="0"/>
                            <a:t>2</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endParaRPr lang="en-US"/>
                        </a:p>
                      </a:txBody>
                      <a:tcPr anchor="ctr">
                        <a:blipFill rotWithShape="1">
                          <a:blip r:embed="rId3"/>
                          <a:stretch>
                            <a:fillRect l="-400505" t="-297531" r="-200505" b="-304938"/>
                          </a:stretch>
                        </a:blipFill>
                      </a:tcPr>
                    </a:tc>
                    <a:tc>
                      <a:txBody>
                        <a:bodyPr/>
                        <a:lstStyle/>
                        <a:p>
                          <a:pPr algn="ctr"/>
                          <a:r>
                            <a:rPr lang="en-US" smtClean="0"/>
                            <a:t>12,3</a:t>
                          </a:r>
                          <a:endParaRPr lang="en-US"/>
                        </a:p>
                      </a:txBody>
                      <a:tcPr anchor="ctr"/>
                    </a:tc>
                    <a:tc>
                      <a:txBody>
                        <a:bodyPr/>
                        <a:lstStyle/>
                        <a:p>
                          <a:endParaRPr lang="en-US"/>
                        </a:p>
                      </a:txBody>
                      <a:tcPr anchor="ctr">
                        <a:blipFill rotWithShape="1">
                          <a:blip r:embed="rId3"/>
                          <a:stretch>
                            <a:fillRect l="-600505" t="-297531" r="-505" b="-304938"/>
                          </a:stretch>
                        </a:blipFill>
                      </a:tcPr>
                    </a:tc>
                  </a:tr>
                  <a:tr h="490583">
                    <a:tc>
                      <a:txBody>
                        <a:bodyPr/>
                        <a:lstStyle/>
                        <a:p>
                          <a:pPr algn="ctr"/>
                          <a:r>
                            <a:rPr lang="en-US" smtClean="0"/>
                            <a:t>3</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endParaRPr lang="en-US"/>
                        </a:p>
                      </a:txBody>
                      <a:tcPr anchor="ctr">
                        <a:blipFill rotWithShape="1">
                          <a:blip r:embed="rId3"/>
                          <a:stretch>
                            <a:fillRect l="-500505" t="-402500" r="-100505" b="-208750"/>
                          </a:stretch>
                        </a:blipFill>
                      </a:tcPr>
                    </a:tc>
                    <a:tc>
                      <a:txBody>
                        <a:bodyPr/>
                        <a:lstStyle/>
                        <a:p>
                          <a:pPr algn="ctr"/>
                          <a:r>
                            <a:rPr lang="en-US" smtClean="0"/>
                            <a:t>14,4</a:t>
                          </a:r>
                          <a:endParaRPr lang="en-US"/>
                        </a:p>
                      </a:txBody>
                      <a:tcPr anchor="ctr"/>
                    </a:tc>
                  </a:tr>
                  <a:tr h="490583">
                    <a:tc>
                      <a:txBody>
                        <a:bodyPr/>
                        <a:lstStyle/>
                        <a:p>
                          <a:pPr algn="ctr"/>
                          <a:r>
                            <a:rPr lang="en-US" smtClean="0"/>
                            <a:t>4</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endParaRPr lang="en-US"/>
                        </a:p>
                      </a:txBody>
                      <a:tcPr anchor="ctr">
                        <a:blipFill rotWithShape="1">
                          <a:blip r:embed="rId3"/>
                          <a:stretch>
                            <a:fillRect l="-600505" t="-496296" r="-505" b="-106173"/>
                          </a:stretch>
                        </a:blipFill>
                      </a:tcPr>
                    </a:tc>
                  </a:tr>
                  <a:tr h="490583">
                    <a:tc>
                      <a:txBody>
                        <a:bodyPr/>
                        <a:lstStyle/>
                        <a:p>
                          <a:pPr algn="ctr"/>
                          <a:r>
                            <a:rPr lang="en-US" smtClean="0"/>
                            <a:t>5</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c>
                      <a:txBody>
                        <a:bodyPr/>
                        <a:lstStyle/>
                        <a:p>
                          <a:pPr algn="ctr"/>
                          <a:r>
                            <a:rPr lang="en-US" smtClean="0"/>
                            <a:t>-</a:t>
                          </a:r>
                          <a:endParaRPr lang="en-US"/>
                        </a:p>
                      </a:txBody>
                      <a:tcPr anchor="ctr"/>
                    </a:tc>
                  </a:tr>
                </a:tbl>
              </a:graphicData>
            </a:graphic>
          </p:graphicFrame>
        </mc:Fallback>
      </mc:AlternateContent>
      <mc:AlternateContent xmlns:mc="http://schemas.openxmlformats.org/markup-compatibility/2006">
        <mc:Choice xmlns="" xmlns:a14="http://schemas.microsoft.com/office/drawing/2010/main" Requires="a14">
          <p:sp>
            <p:nvSpPr>
              <p:cNvPr id="9" name="Rectangle 8"/>
              <p:cNvSpPr/>
              <p:nvPr/>
            </p:nvSpPr>
            <p:spPr>
              <a:xfrm>
                <a:off x="4346618" y="3244334"/>
                <a:ext cx="450764" cy="369332"/>
              </a:xfrm>
              <a:prstGeom prst="rect">
                <a:avLst/>
              </a:prstGeom>
            </p:spPr>
            <p:txBody>
              <a:bodyPr wrap="none">
                <a:spAutoFit/>
              </a:bodyPr>
              <a:lstStyle/>
              <a:p>
                <a:r>
                  <a:rPr lang="en-US"/>
                  <a:t>(</a:t>
                </a:r>
                <a14:m>
                  <m:oMath xmlns:m="http://schemas.openxmlformats.org/officeDocument/2006/math">
                    <m:r>
                      <a:rPr lang="en-US" i="1">
                        <a:latin typeface="Cambria Math"/>
                        <a:ea typeface="Cambria Math"/>
                      </a:rPr>
                      <m:t>∗</m:t>
                    </m:r>
                  </m:oMath>
                </a14:m>
                <a:r>
                  <a:rPr lang="en-US"/>
                  <a:t>)</a:t>
                </a:r>
              </a:p>
            </p:txBody>
          </p:sp>
        </mc:Choice>
        <mc:Fallback>
          <p:sp>
            <p:nvSpPr>
              <p:cNvPr id="9" name="Rectangle 8"/>
              <p:cNvSpPr>
                <a:spLocks noRot="1" noChangeAspect="1" noMove="1" noResize="1" noEditPoints="1" noAdjustHandles="1" noChangeArrowheads="1" noChangeShapeType="1" noTextEdit="1"/>
              </p:cNvSpPr>
              <p:nvPr/>
            </p:nvSpPr>
            <p:spPr>
              <a:xfrm>
                <a:off x="4346618" y="3244334"/>
                <a:ext cx="450764" cy="369332"/>
              </a:xfrm>
              <a:prstGeom prst="rect">
                <a:avLst/>
              </a:prstGeom>
              <a:blipFill rotWithShape="1">
                <a:blip r:embed="rId4" cstate="print"/>
                <a:stretch>
                  <a:fillRect l="-10811" t="-8197" r="-12162" b="-24590"/>
                </a:stretch>
              </a:blipFill>
            </p:spPr>
            <p:txBody>
              <a:bodyPr/>
              <a:lstStyle/>
              <a:p>
                <a:r>
                  <a:rPr lang="en-US">
                    <a:noFill/>
                  </a:rPr>
                  <a:t> </a:t>
                </a:r>
              </a:p>
            </p:txBody>
          </p:sp>
        </mc:Fallback>
      </mc:AlternateContent>
    </p:spTree>
    <p:extLst>
      <p:ext uri="{BB962C8B-B14F-4D97-AF65-F5344CB8AC3E}">
        <p14:creationId xmlns="" xmlns:p14="http://schemas.microsoft.com/office/powerpoint/2010/main" val="584950667"/>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(10/12)</a:t>
            </a:r>
            <a:endParaRPr lang="en-US"/>
          </a:p>
        </p:txBody>
      </p:sp>
      <p:sp>
        <p:nvSpPr>
          <p:cNvPr id="3" name="Content Placeholder 2"/>
          <p:cNvSpPr>
            <a:spLocks noGrp="1"/>
          </p:cNvSpPr>
          <p:nvPr>
            <p:ph sz="quarter" idx="1"/>
          </p:nvPr>
        </p:nvSpPr>
        <p:spPr/>
        <p:txBody>
          <a:bodyPr/>
          <a:lstStyle/>
          <a:p>
            <a:r>
              <a:rPr lang="en-US" smtClean="0"/>
              <a:t>7.6.3. Thuật toán Dijkstra (4/6)</a:t>
            </a:r>
          </a:p>
          <a:p>
            <a:r>
              <a:rPr lang="en-US" smtClean="0"/>
              <a:t>Chương trình minh họa giải thuật Dijkstra:</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114</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100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s, z;</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char</a:t>
            </a:r>
            <a:r>
              <a:rPr lang="en-US" sz="1600" b="1">
                <a:solidFill>
                  <a:prstClr val="black"/>
                </a:solidFill>
                <a:latin typeface="Courier New" pitchFamily="49" charset="0"/>
                <a:cs typeface="Courier New" pitchFamily="49" charset="0"/>
              </a:rPr>
              <a:t> chon;</a:t>
            </a:r>
          </a:p>
          <a:p>
            <a:pPr marL="0" indent="0">
              <a:lnSpc>
                <a:spcPct val="100000"/>
              </a:lnSpc>
              <a:spcBef>
                <a:spcPts val="0"/>
              </a:spcBef>
              <a:buClr>
                <a:srgbClr val="FE8637"/>
              </a:buClr>
              <a:buFont typeface="Wingdings 2"/>
              <a:buNone/>
            </a:pPr>
            <a:r>
              <a:rPr lang="en-US" sz="1550" b="1">
                <a:solidFill>
                  <a:srgbClr val="0000FF"/>
                </a:solidFill>
                <a:latin typeface="Courier New" pitchFamily="49" charset="0"/>
                <a:cs typeface="Courier New" pitchFamily="49" charset="0"/>
              </a:rPr>
              <a:t>int</a:t>
            </a:r>
            <a:r>
              <a:rPr lang="en-US" sz="1550" b="1">
                <a:solidFill>
                  <a:prstClr val="black"/>
                </a:solidFill>
                <a:latin typeface="Courier New" pitchFamily="49" charset="0"/>
                <a:cs typeface="Courier New" pitchFamily="49" charset="0"/>
              </a:rPr>
              <a:t> truoc[MAX</a:t>
            </a:r>
            <a:r>
              <a:rPr lang="en-US" sz="1550" b="1" smtClean="0">
                <a:solidFill>
                  <a:prstClr val="black"/>
                </a:solidFill>
                <a:latin typeface="Courier New" pitchFamily="49" charset="0"/>
                <a:cs typeface="Courier New" pitchFamily="49" charset="0"/>
              </a:rPr>
              <a:t>],d[MAX],G[MAX</a:t>
            </a:r>
            <a:r>
              <a:rPr lang="en-US" sz="1550" b="1">
                <a:solidFill>
                  <a:prstClr val="black"/>
                </a:solidFill>
                <a:latin typeface="Courier New" pitchFamily="49" charset="0"/>
                <a:cs typeface="Courier New" pitchFamily="49" charset="0"/>
              </a:rPr>
              <a:t>][MAX</a:t>
            </a:r>
            <a:r>
              <a:rPr lang="en-US" sz="1550" b="1" smtClean="0">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final[MAX];</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 fp;</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 </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"dothi.in"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&amp;n);</a:t>
            </a:r>
          </a:p>
          <a:p>
            <a:pPr marL="0" indent="0">
              <a:lnSpc>
                <a:spcPct val="100000"/>
              </a:lnSpc>
              <a:spcBef>
                <a:spcPts val="0"/>
              </a:spcBef>
              <a:buClr>
                <a:srgbClr val="FE8637"/>
              </a:buClr>
              <a:buFont typeface="Wingdings 2"/>
              <a:buNone/>
            </a:pPr>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a:t>
            </a:r>
            <a:r>
              <a:rPr lang="pt-BR" sz="1600" b="1">
                <a:solidFill>
                  <a:prstClr val="black"/>
                </a:solidFill>
                <a:latin typeface="Courier New" pitchFamily="49" charset="0"/>
                <a:cs typeface="Courier New" pitchFamily="49" charset="0"/>
              </a:rPr>
              <a:t>&lt;&lt;n;</a:t>
            </a:r>
          </a:p>
          <a:p>
            <a:pPr marL="0" indent="0">
              <a:lnSpc>
                <a:spcPct val="100000"/>
              </a:lnSpc>
              <a:spcBef>
                <a:spcPts val="0"/>
              </a:spcBef>
              <a:buClr>
                <a:srgbClr val="FE8637"/>
              </a:buClr>
              <a:buFont typeface="Wingdings 2"/>
              <a:buNone/>
            </a:pPr>
            <a:r>
              <a:rPr lang="fr-FR" sz="1600" b="1" smtClean="0">
                <a:solidFill>
                  <a:prstClr val="black"/>
                </a:solidFill>
                <a:latin typeface="Courier New" pitchFamily="49" charset="0"/>
                <a:cs typeface="Courier New" pitchFamily="49" charset="0"/>
              </a:rPr>
              <a:t>  cout</a:t>
            </a:r>
            <a:r>
              <a:rPr lang="fr-FR" sz="1600" b="1">
                <a:solidFill>
                  <a:prstClr val="black"/>
                </a:solidFill>
                <a:latin typeface="Courier New" pitchFamily="49" charset="0"/>
                <a:cs typeface="Courier New" pitchFamily="49" charset="0"/>
              </a:rPr>
              <a:t>&lt;&lt;</a:t>
            </a:r>
            <a:r>
              <a:rPr lang="fr-FR" sz="1600" b="1">
                <a:solidFill>
                  <a:srgbClr val="A31515"/>
                </a:solidFill>
                <a:latin typeface="Courier New" pitchFamily="49" charset="0"/>
                <a:cs typeface="Courier New" pitchFamily="49" charset="0"/>
              </a:rPr>
              <a:t>"\n Ma tran </a:t>
            </a:r>
            <a:r>
              <a:rPr lang="fr-FR" sz="1600" b="1" smtClean="0">
                <a:solidFill>
                  <a:srgbClr val="A31515"/>
                </a:solidFill>
                <a:latin typeface="Courier New" pitchFamily="49" charset="0"/>
                <a:cs typeface="Courier New" pitchFamily="49" charset="0"/>
              </a:rPr>
              <a:t>trong so:"</a:t>
            </a:r>
            <a:r>
              <a:rPr lang="fr-FR" sz="1600" b="1" smtClean="0">
                <a:solidFill>
                  <a:prstClr val="black"/>
                </a:solidFill>
                <a:latin typeface="Courier New" pitchFamily="49" charset="0"/>
                <a:cs typeface="Courier New" pitchFamily="49" charset="0"/>
              </a:rPr>
              <a:t>;</a:t>
            </a:r>
            <a:endParaRPr lang="fr-FR"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a:t>
            </a:r>
            <a:endParaRPr lang="en-US" sz="1600" b="1">
              <a:solidFill>
                <a:srgbClr val="000000"/>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(i=1;i</a:t>
            </a:r>
            <a:r>
              <a:rPr lang="en-US" sz="1600" b="1">
                <a:solidFill>
                  <a:prstClr val="black"/>
                </a:solidFill>
                <a:latin typeface="Courier New" pitchFamily="49" charset="0"/>
                <a:cs typeface="Courier New" pitchFamily="49" charset="0"/>
              </a:rPr>
              <a:t>&lt;=n;i++){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(j=1;j</a:t>
            </a:r>
            <a:r>
              <a:rPr lang="en-US" sz="1600" b="1">
                <a:solidFill>
                  <a:prstClr val="black"/>
                </a:solidFill>
                <a:latin typeface="Courier New" pitchFamily="49" charset="0"/>
                <a:cs typeface="Courier New" pitchFamily="49" charset="0"/>
              </a:rPr>
              <a:t>&lt;=n;j++){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(G[i</a:t>
            </a:r>
            <a:r>
              <a:rPr lang="en-US" sz="1600" b="1">
                <a:solidFill>
                  <a:prstClr val="black"/>
                </a:solidFill>
                <a:latin typeface="Courier New" pitchFamily="49" charset="0"/>
                <a:cs typeface="Courier New" pitchFamily="49" charset="0"/>
              </a:rPr>
              <a:t>][j]==</a:t>
            </a:r>
            <a:r>
              <a:rPr lang="en-US" sz="1600" b="1" smtClean="0">
                <a:solidFill>
                  <a:prstClr val="black"/>
                </a:solidFill>
                <a:latin typeface="Courier New" pitchFamily="49" charset="0"/>
                <a:cs typeface="Courier New" pitchFamily="49" charset="0"/>
              </a:rPr>
              <a:t>0)</a:t>
            </a:r>
          </a:p>
          <a:p>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G[i</a:t>
            </a:r>
            <a:r>
              <a:rPr lang="en-US" sz="1600" b="1">
                <a:solidFill>
                  <a:prstClr val="black"/>
                </a:solidFill>
                <a:latin typeface="Courier New" pitchFamily="49" charset="0"/>
                <a:cs typeface="Courier New" pitchFamily="49" charset="0"/>
              </a:rPr>
              <a:t>][j]=32000;</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fclose(fp</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Duong di ngan nhat tu "</a:t>
            </a:r>
            <a:r>
              <a:rPr lang="en-US" sz="1600" b="1">
                <a:solidFill>
                  <a:prstClr val="black"/>
                </a:solidFill>
                <a:latin typeface="Courier New" pitchFamily="49" charset="0"/>
                <a:cs typeface="Courier New" pitchFamily="49" charset="0"/>
              </a:rPr>
              <a:t>&lt;&lt;s&lt;&lt;</a:t>
            </a:r>
            <a:r>
              <a:rPr lang="en-US" sz="1600" b="1">
                <a:solidFill>
                  <a:srgbClr val="A31515"/>
                </a:solidFill>
                <a:latin typeface="Courier New" pitchFamily="49" charset="0"/>
                <a:cs typeface="Courier New" pitchFamily="49" charset="0"/>
              </a:rPr>
              <a:t>" den "</a:t>
            </a:r>
            <a:r>
              <a:rPr lang="en-US" sz="1600" b="1">
                <a:solidFill>
                  <a:prstClr val="black"/>
                </a:solidFill>
                <a:latin typeface="Courier New" pitchFamily="49" charset="0"/>
                <a:cs typeface="Courier New" pitchFamily="49" charset="0"/>
              </a:rPr>
              <a:t>&lt;&lt;z&lt;&lt;</a:t>
            </a:r>
            <a:r>
              <a:rPr lang="en-US" sz="1600" b="1">
                <a:solidFill>
                  <a:srgbClr val="A31515"/>
                </a:solidFill>
                <a:latin typeface="Courier New" pitchFamily="49" charset="0"/>
                <a:cs typeface="Courier New" pitchFamily="49" charset="0"/>
              </a:rPr>
              <a:t>" la\n"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&lt;="</a:t>
            </a:r>
            <a:r>
              <a:rPr lang="en-US" sz="1600" b="1">
                <a:solidFill>
                  <a:prstClr val="black"/>
                </a:solidFill>
                <a:latin typeface="Courier New" pitchFamily="49" charset="0"/>
                <a:cs typeface="Courier New" pitchFamily="49" charset="0"/>
              </a:rPr>
              <a:t>&lt;&lt;z;</a:t>
            </a:r>
          </a:p>
          <a:p>
            <a:r>
              <a:rPr lang="en-US" sz="1600" b="1" smtClean="0">
                <a:solidFill>
                  <a:prstClr val="black"/>
                </a:solidFill>
                <a:latin typeface="Courier New" pitchFamily="49" charset="0"/>
                <a:cs typeface="Courier New" pitchFamily="49" charset="0"/>
              </a:rPr>
              <a:t>  i=truoc[z</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a:t>
            </a:r>
            <a:endParaRPr lang="en-US" sz="1600" b="1">
              <a:solidFill>
                <a:srgbClr val="000000"/>
              </a:solidFill>
              <a:latin typeface="Courier New" pitchFamily="49" charset="0"/>
              <a:cs typeface="Courier New" pitchFamily="49" charset="0"/>
            </a:endParaRPr>
          </a:p>
        </p:txBody>
      </p:sp>
    </p:spTree>
    <p:extLst>
      <p:ext uri="{BB962C8B-B14F-4D97-AF65-F5344CB8AC3E}">
        <p14:creationId xmlns="" xmlns:p14="http://schemas.microsoft.com/office/powerpoint/2010/main" val="415965166"/>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(11/12)</a:t>
            </a:r>
            <a:endParaRPr lang="en-US"/>
          </a:p>
        </p:txBody>
      </p:sp>
      <p:sp>
        <p:nvSpPr>
          <p:cNvPr id="3" name="Content Placeholder 2"/>
          <p:cNvSpPr>
            <a:spLocks noGrp="1"/>
          </p:cNvSpPr>
          <p:nvPr>
            <p:ph sz="quarter" idx="1"/>
          </p:nvPr>
        </p:nvSpPr>
        <p:spPr/>
        <p:txBody>
          <a:bodyPr/>
          <a:lstStyle/>
          <a:p>
            <a:r>
              <a:rPr lang="en-US" smtClean="0"/>
              <a:t>7.6.3. Thuật toán Dijkstra (5/6)</a:t>
            </a:r>
          </a:p>
          <a:p>
            <a:r>
              <a:rPr lang="en-US" smtClean="0"/>
              <a:t>Chương trình minh họa giải thuật Dijkstra:</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115</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(i</a:t>
            </a:r>
            <a:r>
              <a:rPr lang="en-US" sz="1600" b="1">
                <a:solidFill>
                  <a:prstClr val="black"/>
                </a:solidFill>
                <a:latin typeface="Courier New" pitchFamily="49" charset="0"/>
                <a:cs typeface="Courier New" pitchFamily="49" charset="0"/>
              </a:rPr>
              <a:t>!=s){</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&lt;="</a:t>
            </a:r>
            <a:r>
              <a:rPr lang="en-US" sz="1600" b="1">
                <a:solidFill>
                  <a:prstClr val="black"/>
                </a:solidFill>
                <a:latin typeface="Courier New" pitchFamily="49" charset="0"/>
                <a:cs typeface="Courier New" pitchFamily="49" charset="0"/>
              </a:rPr>
              <a:t>&lt;&lt;i;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i=truoc[i];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&lt;="</a:t>
            </a:r>
            <a:r>
              <a:rPr lang="en-US" sz="1600" b="1">
                <a:solidFill>
                  <a:prstClr val="black"/>
                </a:solidFill>
                <a:latin typeface="Courier New" pitchFamily="49" charset="0"/>
                <a:cs typeface="Courier New" pitchFamily="49" charset="0"/>
              </a:rPr>
              <a:t>&lt;&lt;s;</a:t>
            </a:r>
          </a:p>
          <a:p>
            <a:pPr marL="0" indent="0">
              <a:lnSpc>
                <a:spcPct val="100000"/>
              </a:lnSpc>
              <a:spcBef>
                <a:spcPts val="0"/>
              </a:spcBef>
              <a:buClr>
                <a:srgbClr val="FE8637"/>
              </a:buClr>
              <a:buFont typeface="Wingdings 2"/>
              <a:buNone/>
            </a:pPr>
            <a:r>
              <a:rPr lang="it-IT" sz="1600" b="1" smtClean="0">
                <a:solidFill>
                  <a:prstClr val="black"/>
                </a:solidFill>
                <a:latin typeface="Courier New" pitchFamily="49" charset="0"/>
                <a:cs typeface="Courier New" pitchFamily="49" charset="0"/>
              </a:rPr>
              <a:t>  cout</a:t>
            </a:r>
            <a:r>
              <a:rPr lang="it-IT" sz="1600" b="1">
                <a:solidFill>
                  <a:prstClr val="black"/>
                </a:solidFill>
                <a:latin typeface="Courier New" pitchFamily="49" charset="0"/>
                <a:cs typeface="Courier New" pitchFamily="49" charset="0"/>
              </a:rPr>
              <a:t>&lt;&lt;</a:t>
            </a:r>
            <a:r>
              <a:rPr lang="it-IT" sz="1600" b="1">
                <a:solidFill>
                  <a:srgbClr val="A31515"/>
                </a:solidFill>
                <a:latin typeface="Courier New" pitchFamily="49" charset="0"/>
                <a:cs typeface="Courier New" pitchFamily="49" charset="0"/>
              </a:rPr>
              <a:t>"\n Do dai duong di la: "</a:t>
            </a:r>
            <a:r>
              <a:rPr lang="it-IT" sz="1600" b="1">
                <a:solidFill>
                  <a:prstClr val="black"/>
                </a:solidFill>
                <a:latin typeface="Courier New" pitchFamily="49" charset="0"/>
                <a:cs typeface="Courier New" pitchFamily="49" charset="0"/>
              </a:rPr>
              <a:t>&lt;&lt;d[z</a:t>
            </a:r>
            <a:r>
              <a:rPr lang="it-IT" sz="1600" b="1" smtClean="0">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Dijkstra(</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v, u, minp;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Tim duong di tu s= "</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cin</a:t>
            </a:r>
            <a:r>
              <a:rPr lang="en-US" sz="1600" b="1">
                <a:solidFill>
                  <a:prstClr val="black"/>
                </a:solidFill>
                <a:latin typeface="Courier New" pitchFamily="49" charset="0"/>
                <a:cs typeface="Courier New" pitchFamily="49" charset="0"/>
              </a:rPr>
              <a:t>&gt;&gt;s;</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den z="</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cin</a:t>
            </a:r>
            <a:r>
              <a:rPr lang="en-US" sz="1600" b="1">
                <a:solidFill>
                  <a:prstClr val="black"/>
                </a:solidFill>
                <a:latin typeface="Courier New" pitchFamily="49" charset="0"/>
                <a:cs typeface="Courier New" pitchFamily="49" charset="0"/>
              </a:rPr>
              <a:t>&gt;&gt;z;</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(v=1;v</a:t>
            </a:r>
            <a:r>
              <a:rPr lang="en-US" sz="1600" b="1">
                <a:solidFill>
                  <a:prstClr val="black"/>
                </a:solidFill>
                <a:latin typeface="Courier New" pitchFamily="49" charset="0"/>
                <a:cs typeface="Courier New" pitchFamily="49" charset="0"/>
              </a:rPr>
              <a:t>&lt;=n; v++){</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d[v</a:t>
            </a:r>
            <a:r>
              <a:rPr lang="en-US" sz="1600" b="1">
                <a:solidFill>
                  <a:prstClr val="black"/>
                </a:solidFill>
                <a:latin typeface="Courier New" pitchFamily="49" charset="0"/>
                <a:cs typeface="Courier New" pitchFamily="49" charset="0"/>
              </a:rPr>
              <a:t>]=G[s][v];</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truoc[v</a:t>
            </a:r>
            <a:r>
              <a:rPr lang="en-US" sz="1600" b="1">
                <a:solidFill>
                  <a:prstClr val="black"/>
                </a:solidFill>
                <a:latin typeface="Courier New" pitchFamily="49" charset="0"/>
                <a:cs typeface="Courier New" pitchFamily="49" charset="0"/>
              </a:rPr>
              <a:t>]=s;</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final[v</a:t>
            </a:r>
            <a:r>
              <a:rPr lang="en-US" sz="1600" b="1">
                <a:solidFill>
                  <a:prstClr val="black"/>
                </a:solidFill>
                <a:latin typeface="Courier New" pitchFamily="49" charset="0"/>
                <a:cs typeface="Courier New" pitchFamily="49" charset="0"/>
              </a:rPr>
              <a:t>]=FALSE;</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truoc[s</a:t>
            </a:r>
            <a:r>
              <a:rPr lang="en-US" sz="1600" b="1">
                <a:solidFill>
                  <a:prstClr val="black"/>
                </a:solidFill>
                <a:latin typeface="Courier New" pitchFamily="49" charset="0"/>
                <a:cs typeface="Courier New" pitchFamily="49" charset="0"/>
              </a:rPr>
              <a:t>]=0; </a:t>
            </a: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d[s]=0;</a:t>
            </a:r>
          </a:p>
          <a:p>
            <a:pPr marL="0" indent="0">
              <a:lnSpc>
                <a:spcPct val="100000"/>
              </a:lnSpc>
              <a:spcBef>
                <a:spcPts val="0"/>
              </a:spcBef>
              <a:buClr>
                <a:srgbClr val="FE8637"/>
              </a:buClr>
              <a:buFont typeface="Wingdings 2"/>
              <a:buNone/>
            </a:pP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prstClr val="black"/>
                </a:solidFill>
                <a:latin typeface="Courier New" pitchFamily="49" charset="0"/>
                <a:cs typeface="Courier New" pitchFamily="49" charset="0"/>
              </a:rPr>
              <a:t>final[s</a:t>
            </a:r>
            <a:r>
              <a:rPr lang="en-US" sz="1600" b="1">
                <a:solidFill>
                  <a:prstClr val="black"/>
                </a:solidFill>
                <a:latin typeface="Courier New" pitchFamily="49" charset="0"/>
                <a:cs typeface="Courier New" pitchFamily="49" charset="0"/>
              </a:rPr>
              <a:t>]=TRUE;</a:t>
            </a:r>
          </a:p>
          <a:p>
            <a:r>
              <a:rPr lang="en-US" sz="1600" b="1" smtClean="0">
                <a:solidFill>
                  <a:srgbClr val="0000FF"/>
                </a:solidFill>
                <a:latin typeface="Courier New" pitchFamily="49" charset="0"/>
                <a:cs typeface="Courier New" pitchFamily="49" charset="0"/>
              </a:rPr>
              <a:t>  while</a:t>
            </a:r>
            <a:r>
              <a:rPr lang="en-US" sz="1600" b="1">
                <a:solidFill>
                  <a:prstClr val="black"/>
                </a:solidFill>
                <a:latin typeface="Courier New" pitchFamily="49" charset="0"/>
                <a:cs typeface="Courier New" pitchFamily="49" charset="0"/>
              </a:rPr>
              <a:t>(!final[z]) {</a:t>
            </a:r>
          </a:p>
          <a:p>
            <a:r>
              <a:rPr lang="en-US" sz="1600" b="1" smtClean="0">
                <a:solidFill>
                  <a:prstClr val="black"/>
                </a:solidFill>
                <a:latin typeface="Courier New" pitchFamily="49" charset="0"/>
                <a:cs typeface="Courier New" pitchFamily="49" charset="0"/>
              </a:rPr>
              <a:t>    minp=32000</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(v=1</a:t>
            </a:r>
            <a:r>
              <a:rPr lang="en-US" sz="1600" b="1">
                <a:solidFill>
                  <a:prstClr val="black"/>
                </a:solidFill>
                <a:latin typeface="Courier New" pitchFamily="49" charset="0"/>
                <a:cs typeface="Courier New" pitchFamily="49" charset="0"/>
              </a:rPr>
              <a:t>; v&lt;=n; v++){</a:t>
            </a:r>
          </a:p>
          <a:p>
            <a:r>
              <a:rPr lang="en-US" sz="1600" b="1" smtClean="0">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((!final[v]) </a:t>
            </a:r>
            <a:r>
              <a:rPr lang="en-US" sz="1600" b="1" smtClean="0">
                <a:solidFill>
                  <a:prstClr val="black"/>
                </a:solidFill>
                <a:latin typeface="Courier New" pitchFamily="49" charset="0"/>
                <a:cs typeface="Courier New" pitchFamily="49" charset="0"/>
              </a:rPr>
              <a:t>&amp;&amp;</a:t>
            </a:r>
          </a:p>
          <a:p>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minp&gt;d[v]) ){</a:t>
            </a:r>
          </a:p>
          <a:p>
            <a:r>
              <a:rPr lang="en-US" sz="1600" b="1" smtClean="0">
                <a:solidFill>
                  <a:prstClr val="black"/>
                </a:solidFill>
                <a:latin typeface="Courier New" pitchFamily="49" charset="0"/>
                <a:cs typeface="Courier New" pitchFamily="49" charset="0"/>
              </a:rPr>
              <a:t>        u=v</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minp=d[v];}</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final[u</a:t>
            </a:r>
            <a:r>
              <a:rPr lang="en-US" sz="1600" b="1">
                <a:solidFill>
                  <a:prstClr val="black"/>
                </a:solidFill>
                <a:latin typeface="Courier New" pitchFamily="49" charset="0"/>
                <a:cs typeface="Courier New" pitchFamily="49" charset="0"/>
              </a:rPr>
              <a:t>]=TRUE; </a:t>
            </a:r>
            <a:endParaRPr lang="en-US" sz="1600" b="1" smtClean="0">
              <a:solidFill>
                <a:prstClr val="black"/>
              </a:solidFill>
              <a:latin typeface="Courier New" pitchFamily="49" charset="0"/>
              <a:cs typeface="Courier New" pitchFamily="49" charset="0"/>
            </a:endParaRPr>
          </a:p>
          <a:p>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if</a:t>
            </a:r>
            <a:r>
              <a:rPr lang="en-US" sz="1600" b="1">
                <a:solidFill>
                  <a:prstClr val="black"/>
                </a:solidFill>
                <a:latin typeface="Courier New" pitchFamily="49" charset="0"/>
                <a:cs typeface="Courier New" pitchFamily="49" charset="0"/>
              </a:rPr>
              <a:t>(!final[z]){</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(v=1</a:t>
            </a:r>
            <a:r>
              <a:rPr lang="en-US" sz="1600" b="1">
                <a:solidFill>
                  <a:prstClr val="black"/>
                </a:solidFill>
                <a:latin typeface="Courier New" pitchFamily="49" charset="0"/>
                <a:cs typeface="Courier New" pitchFamily="49" charset="0"/>
              </a:rPr>
              <a:t>; v&lt;=n; v++){</a:t>
            </a:r>
          </a:p>
          <a:p>
            <a:r>
              <a:rPr lang="es-ES" sz="1600" b="1" smtClean="0">
                <a:solidFill>
                  <a:srgbClr val="0000FF"/>
                </a:solidFill>
                <a:latin typeface="Courier New" pitchFamily="49" charset="0"/>
                <a:cs typeface="Courier New" pitchFamily="49" charset="0"/>
              </a:rPr>
              <a:t>        if</a:t>
            </a:r>
            <a:r>
              <a:rPr lang="es-ES" sz="1600" b="1" smtClean="0">
                <a:solidFill>
                  <a:prstClr val="black"/>
                </a:solidFill>
                <a:latin typeface="Courier New" pitchFamily="49" charset="0"/>
                <a:cs typeface="Courier New" pitchFamily="49" charset="0"/>
              </a:rPr>
              <a:t> </a:t>
            </a:r>
            <a:r>
              <a:rPr lang="es-ES" sz="1600" b="1">
                <a:solidFill>
                  <a:prstClr val="black"/>
                </a:solidFill>
                <a:latin typeface="Courier New" pitchFamily="49" charset="0"/>
                <a:cs typeface="Courier New" pitchFamily="49" charset="0"/>
              </a:rPr>
              <a:t>((!final[v]) &amp;&amp; </a:t>
            </a:r>
            <a:endParaRPr lang="es-ES" sz="1600" b="1" smtClean="0">
              <a:solidFill>
                <a:prstClr val="black"/>
              </a:solidFill>
              <a:latin typeface="Courier New" pitchFamily="49" charset="0"/>
              <a:cs typeface="Courier New" pitchFamily="49" charset="0"/>
            </a:endParaRPr>
          </a:p>
          <a:p>
            <a:r>
              <a:rPr lang="es-ES" sz="1600" b="1">
                <a:solidFill>
                  <a:prstClr val="black"/>
                </a:solidFill>
                <a:latin typeface="Courier New" pitchFamily="49" charset="0"/>
                <a:cs typeface="Courier New" pitchFamily="49" charset="0"/>
              </a:rPr>
              <a:t> </a:t>
            </a:r>
            <a:r>
              <a:rPr lang="es-ES" sz="1600" b="1" smtClean="0">
                <a:solidFill>
                  <a:prstClr val="black"/>
                </a:solidFill>
                <a:latin typeface="Courier New" pitchFamily="49" charset="0"/>
                <a:cs typeface="Courier New" pitchFamily="49" charset="0"/>
              </a:rPr>
              <a:t>         (</a:t>
            </a:r>
            <a:r>
              <a:rPr lang="es-ES" sz="1600" b="1">
                <a:solidFill>
                  <a:prstClr val="black"/>
                </a:solidFill>
                <a:latin typeface="Courier New" pitchFamily="49" charset="0"/>
                <a:cs typeface="Courier New" pitchFamily="49" charset="0"/>
              </a:rPr>
              <a:t>d[u]+ G[u][v]&lt; d[v])){</a:t>
            </a:r>
          </a:p>
          <a:p>
            <a:r>
              <a:rPr lang="en-US" sz="1600" b="1" smtClean="0">
                <a:solidFill>
                  <a:prstClr val="black"/>
                </a:solidFill>
                <a:latin typeface="Courier New" pitchFamily="49" charset="0"/>
                <a:cs typeface="Courier New" pitchFamily="49" charset="0"/>
              </a:rPr>
              <a:t>             d[v</a:t>
            </a:r>
            <a:r>
              <a:rPr lang="en-US" sz="1600" b="1">
                <a:solidFill>
                  <a:prstClr val="black"/>
                </a:solidFill>
                <a:latin typeface="Courier New" pitchFamily="49" charset="0"/>
                <a:cs typeface="Courier New" pitchFamily="49" charset="0"/>
              </a:rPr>
              <a:t>]=d[u]+G[u][v];</a:t>
            </a:r>
          </a:p>
          <a:p>
            <a:r>
              <a:rPr lang="en-US" sz="1600" b="1" smtClean="0">
                <a:solidFill>
                  <a:prstClr val="black"/>
                </a:solidFill>
                <a:latin typeface="Courier New" pitchFamily="49" charset="0"/>
                <a:cs typeface="Courier New" pitchFamily="49" charset="0"/>
              </a:rPr>
              <a:t>             truoc[v</a:t>
            </a:r>
            <a:r>
              <a:rPr lang="en-US" sz="1600" b="1">
                <a:solidFill>
                  <a:prstClr val="black"/>
                </a:solidFill>
                <a:latin typeface="Courier New" pitchFamily="49" charset="0"/>
                <a:cs typeface="Courier New" pitchFamily="49" charset="0"/>
              </a:rPr>
              <a:t>]=u</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4143485494"/>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7.6. Tìm đường đi ngắn nhất (12/12)</a:t>
            </a:r>
            <a:endParaRPr lang="en-US"/>
          </a:p>
        </p:txBody>
      </p:sp>
      <p:sp>
        <p:nvSpPr>
          <p:cNvPr id="3" name="Content Placeholder 2"/>
          <p:cNvSpPr>
            <a:spLocks noGrp="1"/>
          </p:cNvSpPr>
          <p:nvPr>
            <p:ph sz="quarter" idx="1"/>
          </p:nvPr>
        </p:nvSpPr>
        <p:spPr/>
        <p:txBody>
          <a:bodyPr/>
          <a:lstStyle/>
          <a:p>
            <a:r>
              <a:rPr lang="en-US" smtClean="0"/>
              <a:t>7.6.3. Thuật toán Dijkstra (6/6)</a:t>
            </a:r>
          </a:p>
          <a:p>
            <a:r>
              <a:rPr lang="en-US" smtClean="0"/>
              <a:t>Chương trình minh họa giải thuật Dijkstra:</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116</a:t>
            </a:fld>
            <a:endParaRPr lang="en-US"/>
          </a:p>
        </p:txBody>
      </p:sp>
      <p:sp>
        <p:nvSpPr>
          <p:cNvPr id="6" name="Content Placeholder 2"/>
          <p:cNvSpPr txBox="1">
            <a:spLocks/>
          </p:cNvSpPr>
          <p:nvPr/>
        </p:nvSpPr>
        <p:spPr>
          <a:xfrm>
            <a:off x="2514600" y="1752600"/>
            <a:ext cx="38100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spcBef>
                <a:spcPts val="60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smtClean="0">
                <a:solidFill>
                  <a:prstClr val="black"/>
                </a:solidFill>
                <a:latin typeface="Courier New" pitchFamily="49" charset="0"/>
                <a:cs typeface="Courier New" pitchFamily="49" charset="0"/>
              </a:rPr>
              <a:t>)</a:t>
            </a:r>
          </a:p>
          <a:p>
            <a:pPr marL="0" indent="0">
              <a:lnSpc>
                <a:spcPct val="150000"/>
              </a:lnSpc>
              <a:spcBef>
                <a:spcPts val="600"/>
              </a:spcBef>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a:p>
            <a:pPr marL="0" indent="0">
              <a:lnSpc>
                <a:spcPct val="150000"/>
              </a:lnSpc>
              <a:spcBef>
                <a:spcPts val="600"/>
              </a:spcBef>
              <a:buClr>
                <a:srgbClr val="FE8637"/>
              </a:buClr>
              <a:buFont typeface="Wingdings 2"/>
              <a:buNone/>
            </a:pPr>
            <a:r>
              <a:rPr lang="en-US" sz="1600" b="1">
                <a:solidFill>
                  <a:prstClr val="black"/>
                </a:solidFill>
                <a:latin typeface="Courier New" pitchFamily="49" charset="0"/>
                <a:cs typeface="Courier New" pitchFamily="49" charset="0"/>
              </a:rPr>
              <a:t>	Init();</a:t>
            </a:r>
          </a:p>
          <a:p>
            <a:pPr marL="0" indent="0">
              <a:lnSpc>
                <a:spcPct val="150000"/>
              </a:lnSpc>
              <a:spcBef>
                <a:spcPts val="600"/>
              </a:spcBef>
              <a:buClr>
                <a:srgbClr val="FE8637"/>
              </a:buClr>
              <a:buFont typeface="Wingdings 2"/>
              <a:buNone/>
            </a:pPr>
            <a:r>
              <a:rPr lang="en-US" sz="1600" b="1">
                <a:solidFill>
                  <a:prstClr val="black"/>
                </a:solidFill>
                <a:latin typeface="Courier New" pitchFamily="49" charset="0"/>
                <a:cs typeface="Courier New" pitchFamily="49" charset="0"/>
              </a:rPr>
              <a:t>	Dijkstra();</a:t>
            </a:r>
          </a:p>
          <a:p>
            <a:pPr marL="0" indent="0">
              <a:lnSpc>
                <a:spcPct val="150000"/>
              </a:lnSpc>
              <a:spcBef>
                <a:spcPts val="600"/>
              </a:spcBef>
              <a:buClr>
                <a:srgbClr val="FE8637"/>
              </a:buClr>
              <a:buFont typeface="Wingdings 2"/>
              <a:buNone/>
            </a:pPr>
            <a:r>
              <a:rPr lang="en-US" sz="1600" b="1">
                <a:solidFill>
                  <a:prstClr val="black"/>
                </a:solidFill>
                <a:latin typeface="Courier New" pitchFamily="49" charset="0"/>
                <a:cs typeface="Courier New" pitchFamily="49" charset="0"/>
              </a:rPr>
              <a:t>	Result();</a:t>
            </a:r>
          </a:p>
          <a:p>
            <a:pPr marL="0" indent="0">
              <a:lnSpc>
                <a:spcPct val="150000"/>
              </a:lnSpc>
              <a:spcBef>
                <a:spcPts val="600"/>
              </a:spcBef>
              <a:buClr>
                <a:srgbClr val="FE8637"/>
              </a:buClr>
              <a:buFont typeface="Wingdings 2"/>
              <a:buNone/>
            </a:pPr>
            <a:r>
              <a:rPr lang="en-US" sz="1600" b="1">
                <a:solidFill>
                  <a:prstClr val="black"/>
                </a:solidFill>
                <a:latin typeface="Courier New" pitchFamily="49" charset="0"/>
                <a:cs typeface="Courier New" pitchFamily="49" charset="0"/>
              </a:rPr>
              <a:t>	getch();</a:t>
            </a:r>
          </a:p>
          <a:p>
            <a:pPr marL="0" indent="0">
              <a:lnSpc>
                <a:spcPct val="150000"/>
              </a:lnSpc>
              <a:spcBef>
                <a:spcPts val="600"/>
              </a:spcBef>
              <a:buClr>
                <a:srgbClr val="FE8637"/>
              </a:buClr>
              <a:buFont typeface="Wingdings 2"/>
              <a:buNone/>
            </a:pPr>
            <a:r>
              <a:rPr lang="en-US" sz="1600" b="1">
                <a:solidFill>
                  <a:prstClr val="black"/>
                </a:solidFill>
                <a:latin typeface="Courier New" pitchFamily="49" charset="0"/>
                <a:cs typeface="Courier New" pitchFamily="49" charset="0"/>
              </a:rPr>
              <a:t>}</a:t>
            </a:r>
            <a:endParaRPr lang="en-US" sz="1600" b="1">
              <a:solidFill>
                <a:srgbClr val="000000"/>
              </a:solidFill>
              <a:latin typeface="Courier New" pitchFamily="49" charset="0"/>
              <a:cs typeface="Courier New" pitchFamily="49" charset="0"/>
            </a:endParaRPr>
          </a:p>
        </p:txBody>
      </p:sp>
    </p:spTree>
    <p:extLst>
      <p:ext uri="{BB962C8B-B14F-4D97-AF65-F5344CB8AC3E}">
        <p14:creationId xmlns="" xmlns:p14="http://schemas.microsoft.com/office/powerpoint/2010/main" val="1449472883"/>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(2/43)</a:t>
            </a:r>
            <a:endParaRPr lang="en-US"/>
          </a:p>
        </p:txBody>
      </p:sp>
      <p:sp>
        <p:nvSpPr>
          <p:cNvPr id="3" name="Content Placeholder 2"/>
          <p:cNvSpPr>
            <a:spLocks noGrp="1"/>
          </p:cNvSpPr>
          <p:nvPr>
            <p:ph sz="quarter" idx="1"/>
          </p:nvPr>
        </p:nvSpPr>
        <p:spPr/>
        <p:txBody>
          <a:bodyPr/>
          <a:lstStyle/>
          <a:p>
            <a:r>
              <a:rPr lang="en-US" smtClean="0"/>
              <a:t>7.7.1. Cây và một số tính chất cơ bản (1/2)</a:t>
            </a:r>
          </a:p>
          <a:p>
            <a:r>
              <a:rPr lang="vi-VN" smtClean="0"/>
              <a:t>Định nghĩa </a:t>
            </a:r>
            <a:r>
              <a:rPr lang="en-US" smtClean="0"/>
              <a:t>7.7.</a:t>
            </a:r>
            <a:r>
              <a:rPr lang="vi-VN" smtClean="0"/>
              <a:t>1</a:t>
            </a:r>
            <a:r>
              <a:rPr lang="en-US" smtClean="0"/>
              <a:t>:</a:t>
            </a:r>
            <a:r>
              <a:rPr lang="vi-VN" smtClean="0"/>
              <a:t> </a:t>
            </a:r>
            <a:endParaRPr lang="en-US" smtClean="0"/>
          </a:p>
          <a:p>
            <a:pPr lvl="1"/>
            <a:r>
              <a:rPr lang="en-US" smtClean="0"/>
              <a:t>C</a:t>
            </a:r>
            <a:r>
              <a:rPr lang="vi-VN" smtClean="0"/>
              <a:t>ây là đồ thị vô hướng liên thông không có chu trình. </a:t>
            </a:r>
            <a:endParaRPr lang="en-US" smtClean="0"/>
          </a:p>
          <a:p>
            <a:pPr lvl="1"/>
            <a:r>
              <a:rPr lang="en-US" smtClean="0"/>
              <a:t>Rừng là đ</a:t>
            </a:r>
            <a:r>
              <a:rPr lang="vi-VN" smtClean="0"/>
              <a:t>ồ thị không liên thông, không có chu trình</a:t>
            </a:r>
            <a:r>
              <a:rPr lang="en-US" smtClean="0"/>
              <a:t>.</a:t>
            </a:r>
            <a:r>
              <a:rPr lang="vi-VN" smtClean="0"/>
              <a:t> </a:t>
            </a:r>
          </a:p>
          <a:p>
            <a:r>
              <a:rPr lang="vi-VN" smtClean="0"/>
              <a:t>Như vậy, rừng là đồ thị mà mỗi thành phần liên thông của nó là một cây.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117</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4038600"/>
            <a:ext cx="6276975"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83857" y="6057900"/>
            <a:ext cx="3813865" cy="369332"/>
          </a:xfrm>
          <a:prstGeom prst="rect">
            <a:avLst/>
          </a:prstGeom>
        </p:spPr>
        <p:txBody>
          <a:bodyPr wrap="none">
            <a:spAutoFit/>
          </a:bodyPr>
          <a:lstStyle/>
          <a:p>
            <a:r>
              <a:rPr lang="en-US" b="1">
                <a:solidFill>
                  <a:srgbClr val="C00000"/>
                </a:solidFill>
              </a:rPr>
              <a:t>Ví dụ: rừng gồm 3 cây T1, T2, T3 </a:t>
            </a:r>
            <a:endParaRPr lang="en-US">
              <a:solidFill>
                <a:srgbClr val="C00000"/>
              </a:solidFill>
            </a:endParaRPr>
          </a:p>
        </p:txBody>
      </p:sp>
    </p:spTree>
    <p:extLst>
      <p:ext uri="{BB962C8B-B14F-4D97-AF65-F5344CB8AC3E}">
        <p14:creationId xmlns="" xmlns:p14="http://schemas.microsoft.com/office/powerpoint/2010/main" val="3497717853"/>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(3/43)</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7.7.1. Cây và một số tính chất cơ bản (2/2)</a:t>
            </a:r>
          </a:p>
          <a:p>
            <a:r>
              <a:rPr lang="vi-VN" smtClean="0"/>
              <a:t>Định lý</a:t>
            </a:r>
            <a:r>
              <a:rPr lang="en-US" smtClean="0"/>
              <a:t> 7.7.1:</a:t>
            </a:r>
            <a:r>
              <a:rPr lang="vi-VN" smtClean="0"/>
              <a:t> </a:t>
            </a:r>
            <a:endParaRPr lang="en-US" smtClean="0"/>
          </a:p>
          <a:p>
            <a:r>
              <a:rPr lang="vi-VN" smtClean="0"/>
              <a:t>Giả sử T= &lt;V, E&gt; là đồ thị vô hướng n đỉnh. Khi đó những khẳng định sau là tương đương: </a:t>
            </a:r>
          </a:p>
          <a:p>
            <a:r>
              <a:rPr lang="fr-FR" smtClean="0"/>
              <a:t>T là một cây; </a:t>
            </a:r>
          </a:p>
          <a:p>
            <a:r>
              <a:rPr lang="en-US" smtClean="0"/>
              <a:t>T không có chu trình và có n-1 cạnh; </a:t>
            </a:r>
          </a:p>
          <a:p>
            <a:r>
              <a:rPr lang="vi-VN" smtClean="0"/>
              <a:t>T liên thông và có đúng n-1 cạnh; </a:t>
            </a:r>
          </a:p>
          <a:p>
            <a:r>
              <a:rPr lang="vi-VN" smtClean="0"/>
              <a:t>T liên thông và mỗi cạnh của nó đều là cầu; </a:t>
            </a:r>
          </a:p>
          <a:p>
            <a:r>
              <a:rPr lang="vi-VN" smtClean="0"/>
              <a:t>Giữa hai đỉnh bất kỳ của T được nối với nhau bởi đúng một đường đi đơn; </a:t>
            </a:r>
          </a:p>
          <a:p>
            <a:r>
              <a:rPr lang="vi-VN" smtClean="0"/>
              <a:t>T không chứa chu trình nhưng </a:t>
            </a:r>
            <a:r>
              <a:rPr lang="en-US" smtClean="0"/>
              <a:t>nếu </a:t>
            </a:r>
            <a:r>
              <a:rPr lang="vi-VN" smtClean="0"/>
              <a:t>thêm vào nó một cạnh ta thu được đúng một chu trình</a:t>
            </a:r>
            <a:r>
              <a:rPr lang="en-US" smtClean="0"/>
              <a:t>.</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118</a:t>
            </a:fld>
            <a:endParaRPr lang="en-US"/>
          </a:p>
        </p:txBody>
      </p:sp>
    </p:spTree>
    <p:extLst>
      <p:ext uri="{BB962C8B-B14F-4D97-AF65-F5344CB8AC3E}">
        <p14:creationId xmlns="" xmlns:p14="http://schemas.microsoft.com/office/powerpoint/2010/main" val="2764842309"/>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(4/43)</a:t>
            </a:r>
            <a:endParaRPr lang="en-US"/>
          </a:p>
        </p:txBody>
      </p:sp>
      <p:sp>
        <p:nvSpPr>
          <p:cNvPr id="3" name="Content Placeholder 2"/>
          <p:cNvSpPr>
            <a:spLocks noGrp="1"/>
          </p:cNvSpPr>
          <p:nvPr>
            <p:ph sz="quarter" idx="1"/>
          </p:nvPr>
        </p:nvSpPr>
        <p:spPr/>
        <p:txBody>
          <a:bodyPr/>
          <a:lstStyle/>
          <a:p>
            <a:r>
              <a:rPr lang="en-US" smtClean="0"/>
              <a:t>7.7.2. Một số ứng dụng của cây (1/5)</a:t>
            </a:r>
          </a:p>
          <a:p>
            <a:r>
              <a:rPr lang="en-US" smtClean="0"/>
              <a:t>7.7.2.1. Cây nhị phân tìm kiếm (1/2)</a:t>
            </a:r>
          </a:p>
          <a:p>
            <a:r>
              <a:rPr lang="vi-VN" smtClean="0"/>
              <a:t>Định nghĩa</a:t>
            </a:r>
            <a:r>
              <a:rPr lang="en-US" smtClean="0"/>
              <a:t> 7.6.2.</a:t>
            </a:r>
            <a:r>
              <a:rPr lang="vi-VN" smtClean="0"/>
              <a:t> </a:t>
            </a:r>
            <a:endParaRPr lang="en-US" smtClean="0"/>
          </a:p>
          <a:p>
            <a:r>
              <a:rPr lang="vi-VN" smtClean="0"/>
              <a:t>Cây nhị phân tìm kiếm T là cây nhị phân được sắp, trong đó mỗi đỉnh được gán bởi một giá trị khóa sao cho giá trị khóa của các đỉnh thuộc nhánh cây con bên trái nhỏ hơn giá trị khóa tại đỉnh gốc, giá trị khóa thuộc nhánh cây con bên phải lớn hơn giá trị khóa tại đỉnh gốc và mỗi nhánh cây con bên trái, bên phải cũng tự hình thành nên một cây nhị phân tìm kiếm</a:t>
            </a:r>
            <a:r>
              <a:rPr lang="en-US" smtClean="0"/>
              <a:t>.</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119</a:t>
            </a:fld>
            <a:endParaRPr lang="en-US"/>
          </a:p>
        </p:txBody>
      </p:sp>
    </p:spTree>
    <p:extLst>
      <p:ext uri="{BB962C8B-B14F-4D97-AF65-F5344CB8AC3E}">
        <p14:creationId xmlns="" xmlns:p14="http://schemas.microsoft.com/office/powerpoint/2010/main" val="233656573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 (15/17)</a:t>
            </a:r>
            <a:endParaRPr lang="en-US"/>
          </a:p>
        </p:txBody>
      </p:sp>
      <p:sp>
        <p:nvSpPr>
          <p:cNvPr id="3" name="Content Placeholder 2"/>
          <p:cNvSpPr>
            <a:spLocks noGrp="1"/>
          </p:cNvSpPr>
          <p:nvPr>
            <p:ph sz="quarter" idx="1"/>
          </p:nvPr>
        </p:nvSpPr>
        <p:spPr/>
        <p:txBody>
          <a:bodyPr/>
          <a:lstStyle/>
          <a:p>
            <a:r>
              <a:rPr lang="en-US" smtClean="0"/>
              <a:t>Định nghĩa 7.1.11</a:t>
            </a:r>
            <a:r>
              <a:rPr lang="vi-VN" smtClean="0"/>
              <a:t>:</a:t>
            </a:r>
            <a:r>
              <a:rPr lang="en-US" smtClean="0"/>
              <a:t> </a:t>
            </a:r>
          </a:p>
          <a:p>
            <a:pPr lvl="1"/>
            <a:r>
              <a:rPr lang="vi-VN" smtClean="0"/>
              <a:t>Nếu e=(u,v) là cung của đồ thị có hướng G thì ta nói hai đỉnh u và v là kề nhau, và nói cung (u, v) nối đỉnh u với đỉnh v hoặc cũng nói cung này đi ra khỏi đỉnh u và đi vào đỉnh v. Đỉnh u (v) sẽ được gọi là đỉnh đầu (cuối) của cung (u,v)</a:t>
            </a:r>
            <a:r>
              <a:rPr lang="en-US" smtClean="0"/>
              <a:t>.</a:t>
            </a:r>
            <a:r>
              <a:rPr lang="vi-VN" smtClean="0"/>
              <a:t> </a:t>
            </a:r>
            <a:endParaRPr lang="en-US" smtClean="0"/>
          </a:p>
          <a:p>
            <a:endParaRPr lang="en-US" smtClean="0"/>
          </a:p>
          <a:p>
            <a:r>
              <a:rPr lang="en-US" smtClean="0"/>
              <a:t>Định nghĩa  7.1.12:</a:t>
            </a:r>
          </a:p>
          <a:p>
            <a:pPr lvl="1"/>
            <a:r>
              <a:rPr lang="vi-VN" smtClean="0"/>
              <a:t>Ta gọi bán bậc ra (bán bậc vào) của đỉnh v trong đồ thị có hướng </a:t>
            </a:r>
            <a:r>
              <a:rPr lang="en-US" smtClean="0"/>
              <a:t> G </a:t>
            </a:r>
            <a:r>
              <a:rPr lang="vi-VN" smtClean="0"/>
              <a:t>là số cung của đồ thị đi ra khỏi nó (đi vào nó) và ký hiệu là deg+(v) và deg-(v).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12</a:t>
            </a:fld>
            <a:endParaRPr lang="en-US"/>
          </a:p>
        </p:txBody>
      </p:sp>
    </p:spTree>
    <p:extLst>
      <p:ext uri="{BB962C8B-B14F-4D97-AF65-F5344CB8AC3E}">
        <p14:creationId xmlns="" xmlns:p14="http://schemas.microsoft.com/office/powerpoint/2010/main" val="177464293"/>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(5/43)</a:t>
            </a:r>
            <a:endParaRPr lang="en-US"/>
          </a:p>
        </p:txBody>
      </p:sp>
      <p:sp>
        <p:nvSpPr>
          <p:cNvPr id="3" name="Content Placeholder 2"/>
          <p:cNvSpPr>
            <a:spLocks noGrp="1"/>
          </p:cNvSpPr>
          <p:nvPr>
            <p:ph sz="quarter" idx="1"/>
          </p:nvPr>
        </p:nvSpPr>
        <p:spPr/>
        <p:txBody>
          <a:bodyPr/>
          <a:lstStyle/>
          <a:p>
            <a:r>
              <a:rPr lang="en-US" smtClean="0"/>
              <a:t>7.7.2. Một số ứng dụng của cây (2/5)</a:t>
            </a:r>
          </a:p>
          <a:p>
            <a:r>
              <a:rPr lang="en-US" smtClean="0"/>
              <a:t>7.7.2.1. Cây nhị phân tìm kiếm (2/2)</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120</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4241" y="2333625"/>
            <a:ext cx="8705850" cy="307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64886" y="5856514"/>
            <a:ext cx="3544560" cy="369332"/>
          </a:xfrm>
          <a:prstGeom prst="rect">
            <a:avLst/>
          </a:prstGeom>
        </p:spPr>
        <p:txBody>
          <a:bodyPr wrap="none">
            <a:spAutoFit/>
          </a:bodyPr>
          <a:lstStyle/>
          <a:p>
            <a:r>
              <a:rPr lang="en-US" b="1">
                <a:solidFill>
                  <a:srgbClr val="002060"/>
                </a:solidFill>
                <a:effectLst>
                  <a:outerShdw blurRad="38100" dist="38100" dir="2700000" algn="tl">
                    <a:srgbClr val="000000">
                      <a:alpha val="43137"/>
                    </a:srgbClr>
                  </a:outerShdw>
                </a:effectLst>
              </a:rPr>
              <a:t>Ví dụ về cây nhị phân tìm kiếm</a:t>
            </a:r>
          </a:p>
        </p:txBody>
      </p:sp>
    </p:spTree>
    <p:extLst>
      <p:ext uri="{BB962C8B-B14F-4D97-AF65-F5344CB8AC3E}">
        <p14:creationId xmlns="" xmlns:p14="http://schemas.microsoft.com/office/powerpoint/2010/main" val="879804262"/>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(6/43)</a:t>
            </a:r>
            <a:endParaRPr lang="en-US"/>
          </a:p>
        </p:txBody>
      </p:sp>
      <p:sp>
        <p:nvSpPr>
          <p:cNvPr id="3" name="Content Placeholder 2"/>
          <p:cNvSpPr>
            <a:spLocks noGrp="1"/>
          </p:cNvSpPr>
          <p:nvPr>
            <p:ph sz="quarter" idx="1"/>
          </p:nvPr>
        </p:nvSpPr>
        <p:spPr/>
        <p:txBody>
          <a:bodyPr/>
          <a:lstStyle/>
          <a:p>
            <a:r>
              <a:rPr lang="en-US" smtClean="0"/>
              <a:t>7.7.2. Một số ứng dụng của cây (3/5)</a:t>
            </a:r>
          </a:p>
          <a:p>
            <a:r>
              <a:rPr lang="en-US" smtClean="0"/>
              <a:t>7.7.2.2. Cây nhị quyết định (1/3)</a:t>
            </a:r>
          </a:p>
          <a:p>
            <a:r>
              <a:rPr lang="vi-VN" smtClean="0"/>
              <a:t>Định nghĩa</a:t>
            </a:r>
            <a:r>
              <a:rPr lang="en-US" smtClean="0"/>
              <a:t> 7.6.3.</a:t>
            </a:r>
            <a:r>
              <a:rPr lang="vi-VN" smtClean="0"/>
              <a:t> </a:t>
            </a:r>
            <a:endParaRPr lang="en-US" smtClean="0"/>
          </a:p>
          <a:p>
            <a:r>
              <a:rPr lang="vi-VN" smtClean="0"/>
              <a:t>Cây quyết định là cây có gốc trong đó mỗi đỉnh tương ứng với một quyết định; mỗi cây con thuộc đỉnh này tương ứng với một kết </a:t>
            </a:r>
            <a:r>
              <a:rPr lang="en-US" smtClean="0"/>
              <a:t>luận </a:t>
            </a:r>
            <a:r>
              <a:rPr lang="vi-VN" smtClean="0"/>
              <a:t>hoặc quyết định có thể có. Những lời giải có thể có tương ứng với các đường đi từ gốc tới lá của nó. Lời giải ứng với một trong các đường đi này</a:t>
            </a:r>
            <a:r>
              <a:rPr lang="en-US" smtClean="0"/>
              <a:t>.</a:t>
            </a:r>
          </a:p>
        </p:txBody>
      </p:sp>
      <p:sp>
        <p:nvSpPr>
          <p:cNvPr id="4" name="Slide Number Placeholder 3"/>
          <p:cNvSpPr>
            <a:spLocks noGrp="1"/>
          </p:cNvSpPr>
          <p:nvPr>
            <p:ph type="sldNum" sz="quarter" idx="15"/>
          </p:nvPr>
        </p:nvSpPr>
        <p:spPr/>
        <p:txBody>
          <a:bodyPr/>
          <a:lstStyle/>
          <a:p>
            <a:fld id="{605E8093-D946-4067-BBE1-EEE98D839B7E}" type="slidenum">
              <a:rPr lang="en-US" smtClean="0"/>
              <a:pPr/>
              <a:t>121</a:t>
            </a:fld>
            <a:endParaRPr lang="en-US"/>
          </a:p>
        </p:txBody>
      </p:sp>
    </p:spTree>
    <p:extLst>
      <p:ext uri="{BB962C8B-B14F-4D97-AF65-F5344CB8AC3E}">
        <p14:creationId xmlns="" xmlns:p14="http://schemas.microsoft.com/office/powerpoint/2010/main" val="2085852545"/>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(7/43)</a:t>
            </a:r>
            <a:endParaRPr lang="en-US"/>
          </a:p>
        </p:txBody>
      </p:sp>
      <p:sp>
        <p:nvSpPr>
          <p:cNvPr id="3" name="Content Placeholder 2"/>
          <p:cNvSpPr>
            <a:spLocks noGrp="1"/>
          </p:cNvSpPr>
          <p:nvPr>
            <p:ph sz="quarter" idx="1"/>
          </p:nvPr>
        </p:nvSpPr>
        <p:spPr/>
        <p:txBody>
          <a:bodyPr>
            <a:normAutofit lnSpcReduction="10000"/>
          </a:bodyPr>
          <a:lstStyle/>
          <a:p>
            <a:r>
              <a:rPr lang="en-US" smtClean="0"/>
              <a:t>7.7.2. Một số ứng dụng của cây (4/5)</a:t>
            </a:r>
          </a:p>
          <a:p>
            <a:r>
              <a:rPr lang="en-US" smtClean="0"/>
              <a:t>7.7.2.2. Cây nhị quyết định (2/3)</a:t>
            </a:r>
          </a:p>
          <a:p>
            <a:r>
              <a:rPr lang="vi-VN" smtClean="0"/>
              <a:t>Ví dụ </a:t>
            </a:r>
            <a:r>
              <a:rPr lang="en-US" smtClean="0"/>
              <a:t>về cây quyết định:</a:t>
            </a:r>
            <a:r>
              <a:rPr lang="vi-VN" smtClean="0"/>
              <a:t> </a:t>
            </a:r>
            <a:endParaRPr lang="en-US" smtClean="0"/>
          </a:p>
          <a:p>
            <a:r>
              <a:rPr lang="vi-VN" smtClean="0"/>
              <a:t>Có 4 đồng xu trong đó có 1 đồng xu giả nhẹ hơn đồng xu thật. Xác định số lần cân (thăng bằng) cần thiết để xác định đồng xu giả</a:t>
            </a:r>
            <a:r>
              <a:rPr lang="en-US" smtClean="0"/>
              <a:t>.</a:t>
            </a:r>
          </a:p>
          <a:p>
            <a:r>
              <a:rPr lang="en-US" smtClean="0"/>
              <a:t>Cách giải:</a:t>
            </a:r>
          </a:p>
          <a:p>
            <a:r>
              <a:rPr lang="vi-VN" smtClean="0"/>
              <a:t>Rõ ràng ta chỉ cần hai lần cân để xác định đồng xu giả vì khi ta đặt bốn đồng xu lên bàn cân thì chỉ có thể xảy ra hai kết </a:t>
            </a:r>
            <a:r>
              <a:rPr lang="en-US" smtClean="0"/>
              <a:t>luận</a:t>
            </a:r>
            <a:r>
              <a:rPr lang="vi-VN" smtClean="0"/>
              <a:t>: đồng số 1,2 nhẹ hơn hoặc nặng hơn đồng số 3, 4. Thực</a:t>
            </a:r>
            <a:r>
              <a:rPr lang="en-US" smtClean="0"/>
              <a:t> </a:t>
            </a:r>
            <a:r>
              <a:rPr lang="vi-VN" smtClean="0"/>
              <a:t>hiện quyết định cân lại giống như trên cho hai đồng xu nhẹ hơn ta xác định được đồng xu nào là giả.</a:t>
            </a:r>
            <a:endParaRPr lang="en-US" smtClean="0"/>
          </a:p>
        </p:txBody>
      </p:sp>
      <p:sp>
        <p:nvSpPr>
          <p:cNvPr id="4" name="Slide Number Placeholder 3"/>
          <p:cNvSpPr>
            <a:spLocks noGrp="1"/>
          </p:cNvSpPr>
          <p:nvPr>
            <p:ph type="sldNum" sz="quarter" idx="15"/>
          </p:nvPr>
        </p:nvSpPr>
        <p:spPr/>
        <p:txBody>
          <a:bodyPr/>
          <a:lstStyle/>
          <a:p>
            <a:fld id="{605E8093-D946-4067-BBE1-EEE98D839B7E}" type="slidenum">
              <a:rPr lang="en-US" smtClean="0"/>
              <a:pPr/>
              <a:t>122</a:t>
            </a:fld>
            <a:endParaRPr lang="en-US"/>
          </a:p>
        </p:txBody>
      </p:sp>
    </p:spTree>
    <p:extLst>
      <p:ext uri="{BB962C8B-B14F-4D97-AF65-F5344CB8AC3E}">
        <p14:creationId xmlns="" xmlns:p14="http://schemas.microsoft.com/office/powerpoint/2010/main" val="710392354"/>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7.7. Cây và ứng dụng (8/43)</a:t>
            </a:r>
            <a:endParaRPr lang="en-US"/>
          </a:p>
        </p:txBody>
      </p:sp>
      <p:sp>
        <p:nvSpPr>
          <p:cNvPr id="3" name="Content Placeholder 2"/>
          <p:cNvSpPr>
            <a:spLocks noGrp="1"/>
          </p:cNvSpPr>
          <p:nvPr>
            <p:ph sz="quarter" idx="1"/>
          </p:nvPr>
        </p:nvSpPr>
        <p:spPr/>
        <p:txBody>
          <a:bodyPr/>
          <a:lstStyle/>
          <a:p>
            <a:r>
              <a:rPr lang="en-US" smtClean="0"/>
              <a:t>7.7.2. Một số ứng dụng của cây (5/5)</a:t>
            </a:r>
          </a:p>
          <a:p>
            <a:r>
              <a:rPr lang="en-US" smtClean="0"/>
              <a:t>7.7.2.2. Cây nhị quyết định (3/3)</a:t>
            </a:r>
          </a:p>
          <a:p>
            <a:r>
              <a:rPr lang="vi-VN" smtClean="0"/>
              <a:t>Ví dụ </a:t>
            </a:r>
            <a:r>
              <a:rPr lang="en-US" smtClean="0"/>
              <a:t>về cây quyết định (tiếp):</a:t>
            </a:r>
            <a:r>
              <a:rPr lang="vi-VN" smtClean="0"/>
              <a:t> </a:t>
            </a:r>
            <a:endParaRPr lang="en-US" smtClean="0"/>
          </a:p>
          <a:p>
            <a:r>
              <a:rPr lang="vi-VN" smtClean="0"/>
              <a:t>Có 4 đồng xu trong đó có 1 đồng xu giả nhẹ hơn đồng xu thật. Xác định số lần cân (thăng bằng) cần thiết để xác định đồng xu giả</a:t>
            </a:r>
            <a:r>
              <a:rPr lang="en-US" smtClean="0"/>
              <a:t>.</a:t>
            </a:r>
          </a:p>
          <a:p>
            <a:endParaRPr lang="en-US" smtClean="0"/>
          </a:p>
        </p:txBody>
      </p:sp>
      <p:sp>
        <p:nvSpPr>
          <p:cNvPr id="4" name="Slide Number Placeholder 3"/>
          <p:cNvSpPr>
            <a:spLocks noGrp="1"/>
          </p:cNvSpPr>
          <p:nvPr>
            <p:ph type="sldNum" sz="quarter" idx="15"/>
          </p:nvPr>
        </p:nvSpPr>
        <p:spPr/>
        <p:txBody>
          <a:bodyPr/>
          <a:lstStyle/>
          <a:p>
            <a:fld id="{605E8093-D946-4067-BBE1-EEE98D839B7E}" type="slidenum">
              <a:rPr lang="en-US" smtClean="0"/>
              <a:pPr/>
              <a:t>123</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3276600"/>
            <a:ext cx="3914775"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475286" y="6019800"/>
            <a:ext cx="3993401" cy="369332"/>
          </a:xfrm>
          <a:prstGeom prst="rect">
            <a:avLst/>
          </a:prstGeom>
        </p:spPr>
        <p:txBody>
          <a:bodyPr wrap="none">
            <a:spAutoFit/>
          </a:bodyPr>
          <a:lstStyle/>
          <a:p>
            <a:r>
              <a:rPr lang="vi-VN" b="1">
                <a:solidFill>
                  <a:srgbClr val="002060"/>
                </a:solidFill>
                <a:effectLst>
                  <a:outerShdw blurRad="38100" dist="38100" dir="2700000" algn="tl">
                    <a:srgbClr val="000000">
                      <a:alpha val="43137"/>
                    </a:srgbClr>
                  </a:outerShdw>
                </a:effectLst>
              </a:rPr>
              <a:t>Cây quyết định giải quyết bài toán </a:t>
            </a:r>
            <a:endParaRPr lang="en-US">
              <a:solidFill>
                <a:srgbClr val="00206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112437378"/>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r>
              <a:rPr lang="en-US" altLang="zh-TW" smtClean="0"/>
              <a:t>7.7. </a:t>
            </a:r>
            <a:r>
              <a:rPr lang="en-US" smtClean="0"/>
              <a:t>Cây và ứng dụng </a:t>
            </a:r>
            <a:r>
              <a:rPr lang="en-US" altLang="zh-TW" smtClean="0"/>
              <a:t>(9/43) </a:t>
            </a:r>
            <a:endParaRPr lang="en-US" altLang="zh-TW"/>
          </a:p>
        </p:txBody>
      </p:sp>
      <p:sp>
        <p:nvSpPr>
          <p:cNvPr id="28676" name="Rectangle 3"/>
          <p:cNvSpPr>
            <a:spLocks noGrp="1" noChangeArrowheads="1"/>
          </p:cNvSpPr>
          <p:nvPr>
            <p:ph sz="quarter" idx="1"/>
          </p:nvPr>
        </p:nvSpPr>
        <p:spPr/>
        <p:txBody>
          <a:bodyPr/>
          <a:lstStyle/>
          <a:p>
            <a:r>
              <a:rPr lang="en-US" altLang="zh-TW" smtClean="0"/>
              <a:t>7.7.3. Các phương pháp duyệt cây (1/11)</a:t>
            </a:r>
          </a:p>
          <a:p>
            <a:r>
              <a:rPr lang="en-US" altLang="zh-TW" smtClean="0"/>
              <a:t>Việc thăm tất cả các node trên cây 1 lần được gọi là duyệt cây.</a:t>
            </a:r>
          </a:p>
          <a:p>
            <a:r>
              <a:rPr lang="en-US" altLang="zh-TW" smtClean="0"/>
              <a:t>Với một cây có n node, như vậy có n! cách duyệt cây khác nhau. Tuy nhiên, đa số các phép duyệt cây đó không hữu ích.</a:t>
            </a:r>
          </a:p>
          <a:p>
            <a:r>
              <a:rPr lang="en-US" altLang="zh-TW" smtClean="0"/>
              <a:t>Đối với cây tổng quát, có 2 cách duyệt cây thông thường:</a:t>
            </a:r>
          </a:p>
          <a:p>
            <a:pPr lvl="1"/>
            <a:r>
              <a:rPr lang="en-US" altLang="zh-TW" smtClean="0"/>
              <a:t>Phương pháp duyệt cây theo chiều rộng (Breadth-first traversal)</a:t>
            </a:r>
          </a:p>
          <a:p>
            <a:pPr lvl="1"/>
            <a:r>
              <a:rPr lang="en-US" altLang="zh-TW" smtClean="0"/>
              <a:t>Phương pháp duyệt cây theo chiều sâu (Depth-first traversal).</a:t>
            </a:r>
          </a:p>
          <a:p>
            <a:r>
              <a:rPr lang="en-US" altLang="zh-TW" smtClean="0"/>
              <a:t>Với một cây có n node, độ phức tạp sẽ là O(n).</a:t>
            </a:r>
          </a:p>
          <a:p>
            <a:endParaRPr lang="en-US" altLang="zh-TW" smtClean="0"/>
          </a:p>
        </p:txBody>
      </p:sp>
      <p:sp>
        <p:nvSpPr>
          <p:cNvPr id="6" name="Slide Number Placeholder 5"/>
          <p:cNvSpPr>
            <a:spLocks noGrp="1"/>
          </p:cNvSpPr>
          <p:nvPr>
            <p:ph type="sldNum" sz="quarter" idx="15"/>
          </p:nvPr>
        </p:nvSpPr>
        <p:spPr/>
        <p:txBody>
          <a:bodyPr/>
          <a:lstStyle/>
          <a:p>
            <a:fld id="{FE098881-19EC-47B9-8077-51B7D41356B7}" type="slidenum">
              <a:rPr lang="en-CA" smtClean="0"/>
              <a:pPr/>
              <a:t>124</a:t>
            </a:fld>
            <a:endParaRPr lang="en-CA"/>
          </a:p>
        </p:txBody>
      </p:sp>
    </p:spTree>
    <p:extLst>
      <p:ext uri="{BB962C8B-B14F-4D97-AF65-F5344CB8AC3E}">
        <p14:creationId xmlns="" xmlns:p14="http://schemas.microsoft.com/office/powerpoint/2010/main" val="1764417837"/>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r>
              <a:rPr lang="en-US" altLang="zh-TW" smtClean="0"/>
              <a:t>7.7. </a:t>
            </a:r>
            <a:r>
              <a:rPr lang="en-US" smtClean="0"/>
              <a:t>Cây và ứng dụng </a:t>
            </a:r>
            <a:r>
              <a:rPr lang="en-US" altLang="zh-TW" smtClean="0"/>
              <a:t>(10/41)</a:t>
            </a:r>
            <a:endParaRPr lang="en-US"/>
          </a:p>
        </p:txBody>
      </p:sp>
      <p:sp>
        <p:nvSpPr>
          <p:cNvPr id="30724" name="Rectangle 3"/>
          <p:cNvSpPr>
            <a:spLocks noGrp="1" noChangeArrowheads="1"/>
          </p:cNvSpPr>
          <p:nvPr>
            <p:ph sz="quarter" idx="1"/>
          </p:nvPr>
        </p:nvSpPr>
        <p:spPr/>
        <p:txBody>
          <a:bodyPr/>
          <a:lstStyle/>
          <a:p>
            <a:r>
              <a:rPr lang="en-US" altLang="zh-TW" smtClean="0"/>
              <a:t>7.7.3. Các phương pháp duyệt cây (2/11)</a:t>
            </a:r>
          </a:p>
          <a:p>
            <a:r>
              <a:rPr lang="en-US" smtClean="0"/>
              <a:t>Một số thao tác khi duyệt cây:</a:t>
            </a:r>
          </a:p>
          <a:p>
            <a:pPr lvl="1"/>
            <a:r>
              <a:rPr lang="en-US" smtClean="0"/>
              <a:t>Xem tất cả các node trên cây.</a:t>
            </a:r>
          </a:p>
          <a:p>
            <a:pPr lvl="1"/>
            <a:r>
              <a:rPr lang="en-US" smtClean="0"/>
              <a:t>Tìm phần tử lớn nhất hay nhỏ nhất trên cây.</a:t>
            </a:r>
          </a:p>
          <a:p>
            <a:pPr lvl="1"/>
            <a:r>
              <a:rPr lang="en-US" smtClean="0"/>
              <a:t>Xác định số node có trên cây.</a:t>
            </a:r>
          </a:p>
          <a:p>
            <a:pPr lvl="1"/>
            <a:r>
              <a:rPr lang="en-US" smtClean="0"/>
              <a:t>Sao chép cây.</a:t>
            </a:r>
          </a:p>
          <a:p>
            <a:pPr lvl="1"/>
            <a:r>
              <a:rPr lang="en-US" smtClean="0"/>
              <a:t>...</a:t>
            </a:r>
          </a:p>
        </p:txBody>
      </p:sp>
      <p:sp>
        <p:nvSpPr>
          <p:cNvPr id="6" name="Slide Number Placeholder 5"/>
          <p:cNvSpPr>
            <a:spLocks noGrp="1"/>
          </p:cNvSpPr>
          <p:nvPr>
            <p:ph type="sldNum" sz="quarter" idx="15"/>
          </p:nvPr>
        </p:nvSpPr>
        <p:spPr/>
        <p:txBody>
          <a:bodyPr/>
          <a:lstStyle/>
          <a:p>
            <a:fld id="{7D452257-ACFF-4CE0-BB43-C107623AA14B}" type="slidenum">
              <a:rPr lang="en-CA" smtClean="0"/>
              <a:pPr/>
              <a:t>125</a:t>
            </a:fld>
            <a:endParaRPr lang="en-CA"/>
          </a:p>
        </p:txBody>
      </p:sp>
    </p:spTree>
    <p:extLst>
      <p:ext uri="{BB962C8B-B14F-4D97-AF65-F5344CB8AC3E}">
        <p14:creationId xmlns="" xmlns:p14="http://schemas.microsoft.com/office/powerpoint/2010/main" val="3842772839"/>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p:txBody>
          <a:bodyPr/>
          <a:lstStyle/>
          <a:p>
            <a:r>
              <a:rPr lang="en-US" altLang="zh-TW" smtClean="0"/>
              <a:t>7.7. </a:t>
            </a:r>
            <a:r>
              <a:rPr lang="en-US" smtClean="0"/>
              <a:t>Cây và ứng dụng </a:t>
            </a:r>
            <a:r>
              <a:rPr lang="en-US" altLang="zh-TW" smtClean="0"/>
              <a:t>(11/43)</a:t>
            </a:r>
            <a:endParaRPr lang="zh-TW" altLang="en-US"/>
          </a:p>
        </p:txBody>
      </p:sp>
      <p:sp>
        <p:nvSpPr>
          <p:cNvPr id="31748" name="Rectangle 3"/>
          <p:cNvSpPr>
            <a:spLocks noGrp="1" noChangeArrowheads="1"/>
          </p:cNvSpPr>
          <p:nvPr>
            <p:ph sz="quarter" idx="1"/>
          </p:nvPr>
        </p:nvSpPr>
        <p:spPr/>
        <p:txBody>
          <a:bodyPr/>
          <a:lstStyle/>
          <a:p>
            <a:r>
              <a:rPr lang="en-US" altLang="zh-TW" smtClean="0"/>
              <a:t>7.7.3. Các phương pháp duyệt cây (3/11)</a:t>
            </a:r>
          </a:p>
          <a:p>
            <a:r>
              <a:rPr lang="en-US" altLang="zh-TW" smtClean="0"/>
              <a:t>Các thao tác chính khi duyệt cây:</a:t>
            </a:r>
          </a:p>
          <a:p>
            <a:pPr lvl="1"/>
            <a:r>
              <a:rPr lang="en-US" altLang="zh-TW" smtClean="0"/>
              <a:t>N: Duyệt node đang xét.</a:t>
            </a:r>
          </a:p>
          <a:p>
            <a:pPr lvl="1"/>
            <a:r>
              <a:rPr lang="en-US" altLang="zh-TW" smtClean="0"/>
              <a:t>L: Duyệt cây con bên trái của node đang xét.</a:t>
            </a:r>
          </a:p>
          <a:p>
            <a:pPr lvl="1"/>
            <a:r>
              <a:rPr lang="en-US" altLang="zh-TW" smtClean="0"/>
              <a:t>R: Duyệt các cây con còn lại của node đang xét.</a:t>
            </a:r>
          </a:p>
          <a:p>
            <a:r>
              <a:rPr lang="en-US" altLang="zh-TW" smtClean="0"/>
              <a:t>Với các thao trên, có 3 cách cơ bản: </a:t>
            </a:r>
          </a:p>
          <a:p>
            <a:pPr lvl="1"/>
            <a:r>
              <a:rPr lang="en-US" altLang="zh-TW" smtClean="0"/>
              <a:t>Duyệt tiền thứ tự (Preorder): NLR </a:t>
            </a:r>
          </a:p>
          <a:p>
            <a:pPr lvl="1"/>
            <a:r>
              <a:rPr lang="en-US" altLang="zh-TW" smtClean="0"/>
              <a:t>Duyệt trung thứ tự (Inorder): LNR</a:t>
            </a:r>
          </a:p>
          <a:p>
            <a:pPr lvl="1"/>
            <a:r>
              <a:rPr lang="en-US" altLang="zh-TW" smtClean="0"/>
              <a:t>Duyệt hậu thứ tự (Postorder): LRN</a:t>
            </a:r>
          </a:p>
        </p:txBody>
      </p:sp>
      <p:sp>
        <p:nvSpPr>
          <p:cNvPr id="6" name="Slide Number Placeholder 5"/>
          <p:cNvSpPr>
            <a:spLocks noGrp="1"/>
          </p:cNvSpPr>
          <p:nvPr>
            <p:ph type="sldNum" sz="quarter" idx="15"/>
          </p:nvPr>
        </p:nvSpPr>
        <p:spPr/>
        <p:txBody>
          <a:bodyPr/>
          <a:lstStyle/>
          <a:p>
            <a:fld id="{20E1B2D7-1A87-40F5-BBE8-3AB100091CED}" type="slidenum">
              <a:rPr lang="en-CA" smtClean="0"/>
              <a:pPr/>
              <a:t>126</a:t>
            </a:fld>
            <a:endParaRPr lang="en-CA"/>
          </a:p>
        </p:txBody>
      </p:sp>
    </p:spTree>
    <p:extLst>
      <p:ext uri="{BB962C8B-B14F-4D97-AF65-F5344CB8AC3E}">
        <p14:creationId xmlns="" xmlns:p14="http://schemas.microsoft.com/office/powerpoint/2010/main" val="34935620"/>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4" name="Rectangle 4"/>
          <p:cNvSpPr>
            <a:spLocks noGrp="1" noChangeArrowheads="1"/>
          </p:cNvSpPr>
          <p:nvPr>
            <p:ph type="title"/>
          </p:nvPr>
        </p:nvSpPr>
        <p:spPr/>
        <p:txBody>
          <a:bodyPr/>
          <a:lstStyle/>
          <a:p>
            <a:r>
              <a:rPr lang="en-US" altLang="zh-TW" smtClean="0"/>
              <a:t>7.7. </a:t>
            </a:r>
            <a:r>
              <a:rPr lang="en-US" smtClean="0"/>
              <a:t>Cây và ứng dụng </a:t>
            </a:r>
            <a:r>
              <a:rPr lang="en-US" altLang="zh-TW" smtClean="0"/>
              <a:t>(12/43)</a:t>
            </a:r>
            <a:endParaRPr lang="en-US"/>
          </a:p>
        </p:txBody>
      </p:sp>
      <p:sp>
        <p:nvSpPr>
          <p:cNvPr id="32772" name="Rectangle 3"/>
          <p:cNvSpPr>
            <a:spLocks noGrp="1" noChangeArrowheads="1"/>
          </p:cNvSpPr>
          <p:nvPr>
            <p:ph sz="quarter" idx="1"/>
          </p:nvPr>
        </p:nvSpPr>
        <p:spPr/>
        <p:txBody>
          <a:bodyPr/>
          <a:lstStyle/>
          <a:p>
            <a:r>
              <a:rPr lang="en-US" altLang="zh-TW" smtClean="0"/>
              <a:t>7.7.3. Các phương pháp duyệt cây (4/11)</a:t>
            </a:r>
          </a:p>
          <a:p>
            <a:r>
              <a:rPr lang="en-US" altLang="zh-TW" smtClean="0"/>
              <a:t>Duyệt tiền thứ tự (Preorder): NLR </a:t>
            </a:r>
          </a:p>
          <a:p>
            <a:r>
              <a:rPr lang="en-US" smtClean="0"/>
              <a:t>Thăm node đang xét trước các node con của nó.</a:t>
            </a:r>
          </a:p>
          <a:p>
            <a:r>
              <a:rPr lang="en-US" smtClean="0"/>
              <a:t>Các node con được thăm theo thứ tự từ trái qua phải.</a:t>
            </a:r>
          </a:p>
          <a:p>
            <a:r>
              <a:rPr lang="en-US" smtClean="0"/>
              <a:t>Với mỗi node con, việc thăm được thực hiện theo dạng tiền thứ tự.</a:t>
            </a:r>
          </a:p>
        </p:txBody>
      </p:sp>
      <p:sp>
        <p:nvSpPr>
          <p:cNvPr id="6" name="Slide Number Placeholder 5"/>
          <p:cNvSpPr>
            <a:spLocks noGrp="1"/>
          </p:cNvSpPr>
          <p:nvPr>
            <p:ph type="sldNum" sz="quarter" idx="15"/>
          </p:nvPr>
        </p:nvSpPr>
        <p:spPr/>
        <p:txBody>
          <a:bodyPr/>
          <a:lstStyle/>
          <a:p>
            <a:fld id="{FC62F91D-76FF-4BE7-A01F-93A0789B3D52}" type="slidenum">
              <a:rPr lang="en-CA" smtClean="0"/>
              <a:pPr/>
              <a:t>127</a:t>
            </a:fld>
            <a:endParaRPr lang="en-CA"/>
          </a:p>
        </p:txBody>
      </p:sp>
    </p:spTree>
    <p:extLst>
      <p:ext uri="{BB962C8B-B14F-4D97-AF65-F5344CB8AC3E}">
        <p14:creationId xmlns="" xmlns:p14="http://schemas.microsoft.com/office/powerpoint/2010/main" val="3328861995"/>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(13/43)</a:t>
            </a:r>
            <a:endParaRPr lang="en-US"/>
          </a:p>
        </p:txBody>
      </p:sp>
      <p:sp>
        <p:nvSpPr>
          <p:cNvPr id="46" name="Content Placeholder 45"/>
          <p:cNvSpPr>
            <a:spLocks noGrp="1"/>
          </p:cNvSpPr>
          <p:nvPr>
            <p:ph sz="quarter" idx="1"/>
          </p:nvPr>
        </p:nvSpPr>
        <p:spPr/>
        <p:txBody>
          <a:bodyPr>
            <a:normAutofit fontScale="92500" lnSpcReduction="20000"/>
          </a:bodyPr>
          <a:lstStyle/>
          <a:p>
            <a:r>
              <a:rPr lang="en-US" altLang="zh-TW" smtClean="0"/>
              <a:t>7.7.3. Các phương pháp duyệt cây (5/11)</a:t>
            </a:r>
          </a:p>
          <a:p>
            <a:r>
              <a:rPr lang="en-US" altLang="zh-TW" smtClean="0"/>
              <a:t>Duyệt tiền thứ tự (Preorder): NLR </a:t>
            </a:r>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Thứ tự đã duyệt: A B G H I C E F D</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128</a:t>
            </a:fld>
            <a:endParaRPr lang="en-CA"/>
          </a:p>
        </p:txBody>
      </p:sp>
      <p:sp>
        <p:nvSpPr>
          <p:cNvPr id="1368082" name="Text Box 18"/>
          <p:cNvSpPr txBox="1">
            <a:spLocks noChangeArrowheads="1"/>
          </p:cNvSpPr>
          <p:nvPr/>
        </p:nvSpPr>
        <p:spPr bwMode="auto">
          <a:xfrm>
            <a:off x="228600" y="1876961"/>
            <a:ext cx="4267200" cy="1323439"/>
          </a:xfrm>
          <a:prstGeom prst="rect">
            <a:avLst/>
          </a:prstGeom>
          <a:noFill/>
          <a:ln w="15875">
            <a:solidFill>
              <a:schemeClr val="tx1"/>
            </a:solidFill>
            <a:miter lim="800000"/>
            <a:headEnd/>
            <a:tailEnd type="none" w="lg" len="med"/>
          </a:ln>
        </p:spPr>
        <p:txBody>
          <a:bodyPr>
            <a:spAutoFit/>
          </a:bodyPr>
          <a:lstStyle/>
          <a:p>
            <a:pPr marL="609600" indent="-609600">
              <a:spcBef>
                <a:spcPct val="0"/>
              </a:spcBef>
              <a:buFont typeface="Wingdings" pitchFamily="2" charset="2"/>
              <a:buNone/>
            </a:pPr>
            <a:r>
              <a:rPr lang="en-US" sz="2000">
                <a:solidFill>
                  <a:prstClr val="black"/>
                </a:solidFill>
                <a:cs typeface="Arial" charset="0"/>
              </a:rPr>
              <a:t>Preorder(node)</a:t>
            </a:r>
          </a:p>
          <a:p>
            <a:pPr marL="609600" indent="-609600">
              <a:spcBef>
                <a:spcPct val="0"/>
              </a:spcBef>
              <a:buFont typeface="+mj-lt"/>
              <a:buAutoNum type="arabicPeriod"/>
            </a:pPr>
            <a:r>
              <a:rPr lang="en-US" sz="2000">
                <a:solidFill>
                  <a:prstClr val="black"/>
                </a:solidFill>
                <a:cs typeface="Arial" charset="0"/>
              </a:rPr>
              <a:t>Thăm node.</a:t>
            </a:r>
          </a:p>
          <a:p>
            <a:pPr marL="609600" indent="-609600">
              <a:spcBef>
                <a:spcPct val="0"/>
              </a:spcBef>
              <a:buFont typeface="+mj-lt"/>
              <a:buAutoNum type="arabicPeriod"/>
            </a:pPr>
            <a:r>
              <a:rPr lang="en-US" sz="2000">
                <a:solidFill>
                  <a:prstClr val="black"/>
                </a:solidFill>
                <a:cs typeface="Arial" charset="0"/>
              </a:rPr>
              <a:t>Với mỗi con k của node: Preorder(k)</a:t>
            </a:r>
          </a:p>
        </p:txBody>
      </p:sp>
      <p:sp>
        <p:nvSpPr>
          <p:cNvPr id="47" name="Oval 46"/>
          <p:cNvSpPr/>
          <p:nvPr/>
        </p:nvSpPr>
        <p:spPr>
          <a:xfrm>
            <a:off x="42672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A</a:t>
            </a:r>
          </a:p>
        </p:txBody>
      </p:sp>
      <p:sp>
        <p:nvSpPr>
          <p:cNvPr id="48" name="Oval 47"/>
          <p:cNvSpPr/>
          <p:nvPr/>
        </p:nvSpPr>
        <p:spPr>
          <a:xfrm>
            <a:off x="18288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B</a:t>
            </a:r>
          </a:p>
        </p:txBody>
      </p:sp>
      <p:sp>
        <p:nvSpPr>
          <p:cNvPr id="49" name="Oval 48"/>
          <p:cNvSpPr/>
          <p:nvPr/>
        </p:nvSpPr>
        <p:spPr>
          <a:xfrm>
            <a:off x="5105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C</a:t>
            </a:r>
          </a:p>
        </p:txBody>
      </p:sp>
      <p:sp>
        <p:nvSpPr>
          <p:cNvPr id="50" name="Oval 49"/>
          <p:cNvSpPr/>
          <p:nvPr/>
        </p:nvSpPr>
        <p:spPr>
          <a:xfrm>
            <a:off x="74676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D</a:t>
            </a:r>
          </a:p>
        </p:txBody>
      </p:sp>
      <p:sp>
        <p:nvSpPr>
          <p:cNvPr id="51" name="Oval 50"/>
          <p:cNvSpPr/>
          <p:nvPr/>
        </p:nvSpPr>
        <p:spPr>
          <a:xfrm>
            <a:off x="838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G</a:t>
            </a:r>
          </a:p>
        </p:txBody>
      </p:sp>
      <p:sp>
        <p:nvSpPr>
          <p:cNvPr id="52" name="Oval 51"/>
          <p:cNvSpPr/>
          <p:nvPr/>
        </p:nvSpPr>
        <p:spPr>
          <a:xfrm>
            <a:off x="18288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H</a:t>
            </a:r>
          </a:p>
        </p:txBody>
      </p:sp>
      <p:sp>
        <p:nvSpPr>
          <p:cNvPr id="53" name="Oval 52"/>
          <p:cNvSpPr/>
          <p:nvPr/>
        </p:nvSpPr>
        <p:spPr>
          <a:xfrm>
            <a:off x="2743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I</a:t>
            </a:r>
          </a:p>
        </p:txBody>
      </p:sp>
      <p:sp>
        <p:nvSpPr>
          <p:cNvPr id="54" name="Oval 53"/>
          <p:cNvSpPr/>
          <p:nvPr/>
        </p:nvSpPr>
        <p:spPr>
          <a:xfrm>
            <a:off x="44196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E</a:t>
            </a:r>
          </a:p>
        </p:txBody>
      </p:sp>
      <p:sp>
        <p:nvSpPr>
          <p:cNvPr id="55" name="Oval 54"/>
          <p:cNvSpPr/>
          <p:nvPr/>
        </p:nvSpPr>
        <p:spPr>
          <a:xfrm>
            <a:off x="5791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F</a:t>
            </a:r>
          </a:p>
        </p:txBody>
      </p:sp>
      <p:cxnSp>
        <p:nvCxnSpPr>
          <p:cNvPr id="56" name="Straight Arrow Connector 55"/>
          <p:cNvCxnSpPr>
            <a:stCxn id="47" idx="2"/>
            <a:endCxn id="48" idx="0"/>
          </p:cNvCxnSpPr>
          <p:nvPr/>
        </p:nvCxnSpPr>
        <p:spPr>
          <a:xfrm rot="10800000" flipV="1">
            <a:off x="2057400" y="3505200"/>
            <a:ext cx="2209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7" idx="4"/>
            <a:endCxn id="49" idx="0"/>
          </p:cNvCxnSpPr>
          <p:nvPr/>
        </p:nvCxnSpPr>
        <p:spPr>
          <a:xfrm rot="16200000" flipH="1">
            <a:off x="4800600" y="3429000"/>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50" idx="0"/>
          </p:cNvCxnSpPr>
          <p:nvPr/>
        </p:nvCxnSpPr>
        <p:spPr>
          <a:xfrm>
            <a:off x="4724400" y="3505200"/>
            <a:ext cx="2971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3"/>
            <a:endCxn id="51" idx="0"/>
          </p:cNvCxnSpPr>
          <p:nvPr/>
        </p:nvCxnSpPr>
        <p:spPr>
          <a:xfrm rot="5400000">
            <a:off x="1181101" y="4238345"/>
            <a:ext cx="600355" cy="828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4"/>
            <a:endCxn id="52" idx="0"/>
          </p:cNvCxnSpPr>
          <p:nvPr/>
        </p:nvCxnSpPr>
        <p:spPr>
          <a:xfrm rot="5400000">
            <a:off x="1790700" y="4686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5"/>
            <a:endCxn id="53" idx="0"/>
          </p:cNvCxnSpPr>
          <p:nvPr/>
        </p:nvCxnSpPr>
        <p:spPr>
          <a:xfrm rot="16200000" flipH="1">
            <a:off x="2295245" y="4276444"/>
            <a:ext cx="600355" cy="75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54" idx="0"/>
          </p:cNvCxnSpPr>
          <p:nvPr/>
        </p:nvCxnSpPr>
        <p:spPr>
          <a:xfrm rot="5400000">
            <a:off x="4610101" y="4390745"/>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5"/>
            <a:endCxn id="55" idx="0"/>
          </p:cNvCxnSpPr>
          <p:nvPr/>
        </p:nvCxnSpPr>
        <p:spPr>
          <a:xfrm rot="16200000" flipH="1">
            <a:off x="5457545" y="4390744"/>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953000" y="31242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1</a:t>
            </a:r>
          </a:p>
        </p:txBody>
      </p:sp>
      <p:sp>
        <p:nvSpPr>
          <p:cNvPr id="65" name="Rounded Rectangle 64"/>
          <p:cNvSpPr/>
          <p:nvPr/>
        </p:nvSpPr>
        <p:spPr>
          <a:xfrm>
            <a:off x="1295400" y="37338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2</a:t>
            </a:r>
          </a:p>
        </p:txBody>
      </p:sp>
      <p:sp>
        <p:nvSpPr>
          <p:cNvPr id="66" name="Rounded Rectangle 65"/>
          <p:cNvSpPr/>
          <p:nvPr/>
        </p:nvSpPr>
        <p:spPr>
          <a:xfrm>
            <a:off x="381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3</a:t>
            </a:r>
          </a:p>
        </p:txBody>
      </p:sp>
      <p:sp>
        <p:nvSpPr>
          <p:cNvPr id="67" name="Rounded Rectangle 66"/>
          <p:cNvSpPr/>
          <p:nvPr/>
        </p:nvSpPr>
        <p:spPr>
          <a:xfrm>
            <a:off x="14478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4</a:t>
            </a:r>
          </a:p>
        </p:txBody>
      </p:sp>
      <p:sp>
        <p:nvSpPr>
          <p:cNvPr id="68" name="Rounded Rectangle 67"/>
          <p:cNvSpPr/>
          <p:nvPr/>
        </p:nvSpPr>
        <p:spPr>
          <a:xfrm>
            <a:off x="2286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5</a:t>
            </a:r>
          </a:p>
        </p:txBody>
      </p:sp>
      <p:sp>
        <p:nvSpPr>
          <p:cNvPr id="69" name="Rounded Rectangle 68"/>
          <p:cNvSpPr/>
          <p:nvPr/>
        </p:nvSpPr>
        <p:spPr>
          <a:xfrm>
            <a:off x="45720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6</a:t>
            </a:r>
          </a:p>
        </p:txBody>
      </p:sp>
      <p:sp>
        <p:nvSpPr>
          <p:cNvPr id="70" name="Rounded Rectangle 69"/>
          <p:cNvSpPr/>
          <p:nvPr/>
        </p:nvSpPr>
        <p:spPr>
          <a:xfrm>
            <a:off x="40386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7</a:t>
            </a:r>
          </a:p>
        </p:txBody>
      </p:sp>
      <p:sp>
        <p:nvSpPr>
          <p:cNvPr id="71" name="Rounded Rectangle 70"/>
          <p:cNvSpPr/>
          <p:nvPr/>
        </p:nvSpPr>
        <p:spPr>
          <a:xfrm>
            <a:off x="5334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8</a:t>
            </a:r>
          </a:p>
        </p:txBody>
      </p:sp>
      <p:sp>
        <p:nvSpPr>
          <p:cNvPr id="72" name="Rounded Rectangle 71"/>
          <p:cNvSpPr/>
          <p:nvPr/>
        </p:nvSpPr>
        <p:spPr>
          <a:xfrm>
            <a:off x="70104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9</a:t>
            </a:r>
          </a:p>
        </p:txBody>
      </p:sp>
    </p:spTree>
    <p:extLst>
      <p:ext uri="{BB962C8B-B14F-4D97-AF65-F5344CB8AC3E}">
        <p14:creationId xmlns="" xmlns:p14="http://schemas.microsoft.com/office/powerpoint/2010/main" val="4069023272"/>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4" name="Rectangle 4"/>
          <p:cNvSpPr>
            <a:spLocks noGrp="1" noChangeArrowheads="1"/>
          </p:cNvSpPr>
          <p:nvPr>
            <p:ph type="title"/>
          </p:nvPr>
        </p:nvSpPr>
        <p:spPr/>
        <p:txBody>
          <a:bodyPr/>
          <a:lstStyle/>
          <a:p>
            <a:r>
              <a:rPr lang="en-US" altLang="zh-TW" smtClean="0"/>
              <a:t>7.7. </a:t>
            </a:r>
            <a:r>
              <a:rPr lang="en-US" smtClean="0"/>
              <a:t>Cây và ứng dụng </a:t>
            </a:r>
            <a:r>
              <a:rPr lang="en-US" altLang="zh-TW" smtClean="0"/>
              <a:t>(14/43)</a:t>
            </a:r>
            <a:endParaRPr lang="en-US"/>
          </a:p>
        </p:txBody>
      </p:sp>
      <p:sp>
        <p:nvSpPr>
          <p:cNvPr id="32772" name="Rectangle 3"/>
          <p:cNvSpPr>
            <a:spLocks noGrp="1" noChangeArrowheads="1"/>
          </p:cNvSpPr>
          <p:nvPr>
            <p:ph sz="quarter" idx="1"/>
          </p:nvPr>
        </p:nvSpPr>
        <p:spPr/>
        <p:txBody>
          <a:bodyPr/>
          <a:lstStyle/>
          <a:p>
            <a:r>
              <a:rPr lang="en-US" altLang="zh-TW" smtClean="0"/>
              <a:t>7.7.3. Các phương pháp duyệt cây (6/11)</a:t>
            </a:r>
          </a:p>
          <a:p>
            <a:r>
              <a:rPr lang="en-US" altLang="zh-TW" smtClean="0"/>
              <a:t>Duyệt trung thứ tự (Inorder): LNR </a:t>
            </a:r>
          </a:p>
          <a:p>
            <a:r>
              <a:rPr lang="en-US" smtClean="0"/>
              <a:t>Thăm con thứ nhất của node đang xét dạng trung thứ tự.</a:t>
            </a:r>
          </a:p>
          <a:p>
            <a:r>
              <a:rPr lang="en-US" smtClean="0"/>
              <a:t>Thăm node đang xét.</a:t>
            </a:r>
          </a:p>
          <a:p>
            <a:r>
              <a:rPr lang="en-US" smtClean="0"/>
              <a:t>Thăm các con còn lại của node đang xét dạng trung thứ tự.</a:t>
            </a:r>
          </a:p>
        </p:txBody>
      </p:sp>
      <p:sp>
        <p:nvSpPr>
          <p:cNvPr id="6" name="Slide Number Placeholder 5"/>
          <p:cNvSpPr>
            <a:spLocks noGrp="1"/>
          </p:cNvSpPr>
          <p:nvPr>
            <p:ph type="sldNum" sz="quarter" idx="15"/>
          </p:nvPr>
        </p:nvSpPr>
        <p:spPr/>
        <p:txBody>
          <a:bodyPr/>
          <a:lstStyle/>
          <a:p>
            <a:fld id="{FC62F91D-76FF-4BE7-A01F-93A0789B3D52}" type="slidenum">
              <a:rPr lang="en-CA" smtClean="0"/>
              <a:pPr/>
              <a:t>129</a:t>
            </a:fld>
            <a:endParaRPr lang="en-CA"/>
          </a:p>
        </p:txBody>
      </p:sp>
    </p:spTree>
    <p:extLst>
      <p:ext uri="{BB962C8B-B14F-4D97-AF65-F5344CB8AC3E}">
        <p14:creationId xmlns="" xmlns:p14="http://schemas.microsoft.com/office/powerpoint/2010/main" val="20626564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 (16/17)</a:t>
            </a:r>
            <a:endParaRPr lang="en-US"/>
          </a:p>
        </p:txBody>
      </p:sp>
      <p:sp>
        <p:nvSpPr>
          <p:cNvPr id="3" name="Content Placeholder 2"/>
          <p:cNvSpPr>
            <a:spLocks noGrp="1"/>
          </p:cNvSpPr>
          <p:nvPr>
            <p:ph sz="quarter" idx="1"/>
          </p:nvPr>
        </p:nvSpPr>
        <p:spPr/>
        <p:txBody>
          <a:bodyPr/>
          <a:lstStyle/>
          <a:p>
            <a:r>
              <a:rPr lang="en-US" smtClean="0"/>
              <a:t>Ví dụ</a:t>
            </a:r>
            <a:r>
              <a:rPr lang="vi-VN" smtClean="0"/>
              <a:t>:</a:t>
            </a:r>
            <a:r>
              <a:rPr lang="en-US" smtClean="0"/>
              <a:t> </a:t>
            </a:r>
          </a:p>
          <a:p>
            <a:pPr lvl="1"/>
            <a:r>
              <a:rPr lang="en-US" smtClean="0"/>
              <a:t>Cho đồ thị có hướng:</a:t>
            </a:r>
            <a:r>
              <a:rPr lang="vi-VN" smtClean="0"/>
              <a:t> </a:t>
            </a:r>
            <a:endParaRPr lang="en-US" smtClean="0"/>
          </a:p>
          <a:p>
            <a:pPr lvl="1"/>
            <a:endParaRPr lang="en-US" smtClean="0"/>
          </a:p>
          <a:p>
            <a:pPr lvl="1"/>
            <a:endParaRPr lang="en-US" smtClean="0"/>
          </a:p>
          <a:p>
            <a:pPr lvl="1"/>
            <a:endParaRPr lang="en-US" smtClean="0"/>
          </a:p>
          <a:p>
            <a:pPr lvl="1"/>
            <a:endParaRPr lang="en-US" smtClean="0"/>
          </a:p>
          <a:p>
            <a:pPr lvl="1"/>
            <a:r>
              <a:rPr lang="en-US" smtClean="0"/>
              <a:t>Ta có: </a:t>
            </a:r>
          </a:p>
          <a:p>
            <a:pPr lvl="1"/>
            <a:r>
              <a:rPr lang="en-US" smtClean="0"/>
              <a:t>deg-(a) = 1, deg-(b) = 2, deg-(c) = 2, deg-(d) = 2, deg-(e) = 2. </a:t>
            </a:r>
          </a:p>
          <a:p>
            <a:pPr lvl="1"/>
            <a:r>
              <a:rPr lang="en-US" smtClean="0"/>
              <a:t>deg+(a) = 3, deg+(b) = 1, deg+(c) = 1, deg+(d) = 2, deg+(e) = 2. </a:t>
            </a:r>
          </a:p>
          <a:p>
            <a:endParaRPr lang="en-US" smtClean="0"/>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13</a:t>
            </a:fld>
            <a:endParaRPr lang="en-US"/>
          </a:p>
        </p:txBody>
      </p:sp>
      <p:pic>
        <p:nvPicPr>
          <p:cNvPr id="307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24400" y="1143000"/>
            <a:ext cx="4029075" cy="21508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2117781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(15/43)</a:t>
            </a:r>
            <a:endParaRPr lang="en-US"/>
          </a:p>
        </p:txBody>
      </p:sp>
      <p:sp>
        <p:nvSpPr>
          <p:cNvPr id="46" name="Content Placeholder 45"/>
          <p:cNvSpPr>
            <a:spLocks noGrp="1"/>
          </p:cNvSpPr>
          <p:nvPr>
            <p:ph sz="quarter" idx="1"/>
          </p:nvPr>
        </p:nvSpPr>
        <p:spPr/>
        <p:txBody>
          <a:bodyPr>
            <a:normAutofit fontScale="92500" lnSpcReduction="20000"/>
          </a:bodyPr>
          <a:lstStyle/>
          <a:p>
            <a:r>
              <a:rPr lang="en-US" altLang="zh-TW" smtClean="0"/>
              <a:t>7.7.3. Các phương pháp duyệt cây (7/11)</a:t>
            </a:r>
          </a:p>
          <a:p>
            <a:r>
              <a:rPr lang="en-US" altLang="zh-TW" smtClean="0"/>
              <a:t>Duyệt trung thứ tự (Inorder): LNR</a:t>
            </a:r>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Thứ tự đã duyệt: G B H I A E C F D</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130</a:t>
            </a:fld>
            <a:endParaRPr lang="en-CA"/>
          </a:p>
        </p:txBody>
      </p:sp>
      <p:sp>
        <p:nvSpPr>
          <p:cNvPr id="1368082" name="Text Box 18"/>
          <p:cNvSpPr txBox="1">
            <a:spLocks noChangeArrowheads="1"/>
          </p:cNvSpPr>
          <p:nvPr/>
        </p:nvSpPr>
        <p:spPr bwMode="auto">
          <a:xfrm>
            <a:off x="228600" y="1873984"/>
            <a:ext cx="3810000" cy="1631216"/>
          </a:xfrm>
          <a:prstGeom prst="rect">
            <a:avLst/>
          </a:prstGeom>
          <a:noFill/>
          <a:ln w="15875">
            <a:solidFill>
              <a:schemeClr val="tx1"/>
            </a:solidFill>
            <a:miter lim="800000"/>
            <a:headEnd/>
            <a:tailEnd type="none" w="lg" len="med"/>
          </a:ln>
        </p:spPr>
        <p:txBody>
          <a:bodyPr wrap="square">
            <a:spAutoFit/>
          </a:bodyPr>
          <a:lstStyle/>
          <a:p>
            <a:pPr marL="609600" indent="-609600">
              <a:spcBef>
                <a:spcPct val="0"/>
              </a:spcBef>
              <a:buFont typeface="Wingdings" pitchFamily="2" charset="2"/>
              <a:buNone/>
            </a:pPr>
            <a:r>
              <a:rPr lang="en-US" sz="2000">
                <a:solidFill>
                  <a:prstClr val="black"/>
                </a:solidFill>
                <a:cs typeface="Arial" charset="0"/>
              </a:rPr>
              <a:t>Inorder(node)</a:t>
            </a:r>
          </a:p>
          <a:p>
            <a:pPr marL="609600" indent="-609600">
              <a:spcBef>
                <a:spcPct val="0"/>
              </a:spcBef>
              <a:buFont typeface="+mj-lt"/>
              <a:buAutoNum type="arabicPeriod"/>
            </a:pPr>
            <a:r>
              <a:rPr lang="en-US" sz="2000">
                <a:solidFill>
                  <a:prstClr val="black"/>
                </a:solidFill>
                <a:cs typeface="Arial" charset="0"/>
              </a:rPr>
              <a:t>Inorder(FirstChildren).</a:t>
            </a:r>
          </a:p>
          <a:p>
            <a:pPr marL="609600" indent="-609600">
              <a:spcBef>
                <a:spcPct val="0"/>
              </a:spcBef>
              <a:buFont typeface="+mj-lt"/>
              <a:buAutoNum type="arabicPeriod"/>
            </a:pPr>
            <a:r>
              <a:rPr lang="en-US" sz="2000">
                <a:solidFill>
                  <a:prstClr val="black"/>
                </a:solidFill>
                <a:cs typeface="Arial" charset="0"/>
              </a:rPr>
              <a:t>Thăm node.</a:t>
            </a:r>
          </a:p>
          <a:p>
            <a:pPr marL="609600" indent="-609600">
              <a:spcBef>
                <a:spcPct val="0"/>
              </a:spcBef>
              <a:buFont typeface="+mj-lt"/>
              <a:buAutoNum type="arabicPeriod"/>
            </a:pPr>
            <a:r>
              <a:rPr lang="en-US" sz="2000">
                <a:solidFill>
                  <a:prstClr val="black"/>
                </a:solidFill>
                <a:cs typeface="Arial" charset="0"/>
              </a:rPr>
              <a:t>Với mỗi con còn lại k của node: Inorder(k)</a:t>
            </a:r>
          </a:p>
        </p:txBody>
      </p:sp>
      <p:sp>
        <p:nvSpPr>
          <p:cNvPr id="47" name="Oval 46"/>
          <p:cNvSpPr/>
          <p:nvPr/>
        </p:nvSpPr>
        <p:spPr>
          <a:xfrm>
            <a:off x="42672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A</a:t>
            </a:r>
          </a:p>
        </p:txBody>
      </p:sp>
      <p:sp>
        <p:nvSpPr>
          <p:cNvPr id="48" name="Oval 47"/>
          <p:cNvSpPr/>
          <p:nvPr/>
        </p:nvSpPr>
        <p:spPr>
          <a:xfrm>
            <a:off x="18288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B</a:t>
            </a:r>
          </a:p>
        </p:txBody>
      </p:sp>
      <p:sp>
        <p:nvSpPr>
          <p:cNvPr id="49" name="Oval 48"/>
          <p:cNvSpPr/>
          <p:nvPr/>
        </p:nvSpPr>
        <p:spPr>
          <a:xfrm>
            <a:off x="5105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C</a:t>
            </a:r>
          </a:p>
        </p:txBody>
      </p:sp>
      <p:sp>
        <p:nvSpPr>
          <p:cNvPr id="50" name="Oval 49"/>
          <p:cNvSpPr/>
          <p:nvPr/>
        </p:nvSpPr>
        <p:spPr>
          <a:xfrm>
            <a:off x="74676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D</a:t>
            </a:r>
          </a:p>
        </p:txBody>
      </p:sp>
      <p:sp>
        <p:nvSpPr>
          <p:cNvPr id="51" name="Oval 50"/>
          <p:cNvSpPr/>
          <p:nvPr/>
        </p:nvSpPr>
        <p:spPr>
          <a:xfrm>
            <a:off x="838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G</a:t>
            </a:r>
          </a:p>
        </p:txBody>
      </p:sp>
      <p:sp>
        <p:nvSpPr>
          <p:cNvPr id="52" name="Oval 51"/>
          <p:cNvSpPr/>
          <p:nvPr/>
        </p:nvSpPr>
        <p:spPr>
          <a:xfrm>
            <a:off x="18288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H</a:t>
            </a:r>
          </a:p>
        </p:txBody>
      </p:sp>
      <p:sp>
        <p:nvSpPr>
          <p:cNvPr id="53" name="Oval 52"/>
          <p:cNvSpPr/>
          <p:nvPr/>
        </p:nvSpPr>
        <p:spPr>
          <a:xfrm>
            <a:off x="2743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I</a:t>
            </a:r>
          </a:p>
        </p:txBody>
      </p:sp>
      <p:sp>
        <p:nvSpPr>
          <p:cNvPr id="54" name="Oval 53"/>
          <p:cNvSpPr/>
          <p:nvPr/>
        </p:nvSpPr>
        <p:spPr>
          <a:xfrm>
            <a:off x="44196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E</a:t>
            </a:r>
          </a:p>
        </p:txBody>
      </p:sp>
      <p:sp>
        <p:nvSpPr>
          <p:cNvPr id="55" name="Oval 54"/>
          <p:cNvSpPr/>
          <p:nvPr/>
        </p:nvSpPr>
        <p:spPr>
          <a:xfrm>
            <a:off x="5791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F</a:t>
            </a:r>
          </a:p>
        </p:txBody>
      </p:sp>
      <p:cxnSp>
        <p:nvCxnSpPr>
          <p:cNvPr id="56" name="Straight Arrow Connector 55"/>
          <p:cNvCxnSpPr>
            <a:stCxn id="47" idx="2"/>
            <a:endCxn id="48" idx="0"/>
          </p:cNvCxnSpPr>
          <p:nvPr/>
        </p:nvCxnSpPr>
        <p:spPr>
          <a:xfrm rot="10800000" flipV="1">
            <a:off x="2057400" y="3505200"/>
            <a:ext cx="2209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7" idx="4"/>
            <a:endCxn id="49" idx="0"/>
          </p:cNvCxnSpPr>
          <p:nvPr/>
        </p:nvCxnSpPr>
        <p:spPr>
          <a:xfrm rot="16200000" flipH="1">
            <a:off x="4800600" y="3429000"/>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50" idx="0"/>
          </p:cNvCxnSpPr>
          <p:nvPr/>
        </p:nvCxnSpPr>
        <p:spPr>
          <a:xfrm>
            <a:off x="4724400" y="3505200"/>
            <a:ext cx="2971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3"/>
            <a:endCxn id="51" idx="0"/>
          </p:cNvCxnSpPr>
          <p:nvPr/>
        </p:nvCxnSpPr>
        <p:spPr>
          <a:xfrm rot="5400000">
            <a:off x="1181101" y="4238345"/>
            <a:ext cx="600355" cy="828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4"/>
            <a:endCxn id="52" idx="0"/>
          </p:cNvCxnSpPr>
          <p:nvPr/>
        </p:nvCxnSpPr>
        <p:spPr>
          <a:xfrm rot="5400000">
            <a:off x="1790700" y="4686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5"/>
            <a:endCxn id="53" idx="0"/>
          </p:cNvCxnSpPr>
          <p:nvPr/>
        </p:nvCxnSpPr>
        <p:spPr>
          <a:xfrm rot="16200000" flipH="1">
            <a:off x="2295245" y="4276444"/>
            <a:ext cx="600355" cy="75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54" idx="0"/>
          </p:cNvCxnSpPr>
          <p:nvPr/>
        </p:nvCxnSpPr>
        <p:spPr>
          <a:xfrm rot="5400000">
            <a:off x="4610101" y="4390745"/>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5"/>
            <a:endCxn id="55" idx="0"/>
          </p:cNvCxnSpPr>
          <p:nvPr/>
        </p:nvCxnSpPr>
        <p:spPr>
          <a:xfrm rot="16200000" flipH="1">
            <a:off x="5457545" y="4390744"/>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953000" y="31242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5</a:t>
            </a:r>
          </a:p>
        </p:txBody>
      </p:sp>
      <p:sp>
        <p:nvSpPr>
          <p:cNvPr id="65" name="Rounded Rectangle 64"/>
          <p:cNvSpPr/>
          <p:nvPr/>
        </p:nvSpPr>
        <p:spPr>
          <a:xfrm>
            <a:off x="1295400" y="37338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2</a:t>
            </a:r>
          </a:p>
        </p:txBody>
      </p:sp>
      <p:sp>
        <p:nvSpPr>
          <p:cNvPr id="66" name="Rounded Rectangle 65"/>
          <p:cNvSpPr/>
          <p:nvPr/>
        </p:nvSpPr>
        <p:spPr>
          <a:xfrm>
            <a:off x="381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1</a:t>
            </a:r>
          </a:p>
        </p:txBody>
      </p:sp>
      <p:sp>
        <p:nvSpPr>
          <p:cNvPr id="67" name="Rounded Rectangle 66"/>
          <p:cNvSpPr/>
          <p:nvPr/>
        </p:nvSpPr>
        <p:spPr>
          <a:xfrm>
            <a:off x="14478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3</a:t>
            </a:r>
          </a:p>
        </p:txBody>
      </p:sp>
      <p:sp>
        <p:nvSpPr>
          <p:cNvPr id="68" name="Rounded Rectangle 67"/>
          <p:cNvSpPr/>
          <p:nvPr/>
        </p:nvSpPr>
        <p:spPr>
          <a:xfrm>
            <a:off x="2286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4</a:t>
            </a:r>
          </a:p>
        </p:txBody>
      </p:sp>
      <p:sp>
        <p:nvSpPr>
          <p:cNvPr id="69" name="Rounded Rectangle 68"/>
          <p:cNvSpPr/>
          <p:nvPr/>
        </p:nvSpPr>
        <p:spPr>
          <a:xfrm>
            <a:off x="45720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7</a:t>
            </a:r>
          </a:p>
        </p:txBody>
      </p:sp>
      <p:sp>
        <p:nvSpPr>
          <p:cNvPr id="70" name="Rounded Rectangle 69"/>
          <p:cNvSpPr/>
          <p:nvPr/>
        </p:nvSpPr>
        <p:spPr>
          <a:xfrm>
            <a:off x="40386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6</a:t>
            </a:r>
          </a:p>
        </p:txBody>
      </p:sp>
      <p:sp>
        <p:nvSpPr>
          <p:cNvPr id="71" name="Rounded Rectangle 70"/>
          <p:cNvSpPr/>
          <p:nvPr/>
        </p:nvSpPr>
        <p:spPr>
          <a:xfrm>
            <a:off x="5334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8</a:t>
            </a:r>
          </a:p>
        </p:txBody>
      </p:sp>
      <p:sp>
        <p:nvSpPr>
          <p:cNvPr id="72" name="Rounded Rectangle 71"/>
          <p:cNvSpPr/>
          <p:nvPr/>
        </p:nvSpPr>
        <p:spPr>
          <a:xfrm>
            <a:off x="70104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9</a:t>
            </a:r>
          </a:p>
        </p:txBody>
      </p:sp>
    </p:spTree>
    <p:extLst>
      <p:ext uri="{BB962C8B-B14F-4D97-AF65-F5344CB8AC3E}">
        <p14:creationId xmlns="" xmlns:p14="http://schemas.microsoft.com/office/powerpoint/2010/main" val="1049702602"/>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4" name="Rectangle 4"/>
          <p:cNvSpPr>
            <a:spLocks noGrp="1" noChangeArrowheads="1"/>
          </p:cNvSpPr>
          <p:nvPr>
            <p:ph type="title"/>
          </p:nvPr>
        </p:nvSpPr>
        <p:spPr/>
        <p:txBody>
          <a:bodyPr/>
          <a:lstStyle/>
          <a:p>
            <a:r>
              <a:rPr lang="en-US" altLang="zh-TW" smtClean="0"/>
              <a:t>7.7. </a:t>
            </a:r>
            <a:r>
              <a:rPr lang="en-US" smtClean="0"/>
              <a:t>Cây và ứng dụng </a:t>
            </a:r>
            <a:r>
              <a:rPr lang="en-US" altLang="zh-TW" smtClean="0"/>
              <a:t>(16/43)</a:t>
            </a:r>
            <a:endParaRPr lang="en-US"/>
          </a:p>
        </p:txBody>
      </p:sp>
      <p:sp>
        <p:nvSpPr>
          <p:cNvPr id="32772" name="Rectangle 3"/>
          <p:cNvSpPr>
            <a:spLocks noGrp="1" noChangeArrowheads="1"/>
          </p:cNvSpPr>
          <p:nvPr>
            <p:ph sz="quarter" idx="1"/>
          </p:nvPr>
        </p:nvSpPr>
        <p:spPr/>
        <p:txBody>
          <a:bodyPr/>
          <a:lstStyle/>
          <a:p>
            <a:r>
              <a:rPr lang="en-US" altLang="zh-TW" smtClean="0"/>
              <a:t>7.7.3. Các phương pháp duyệt cây (8/11)</a:t>
            </a:r>
          </a:p>
          <a:p>
            <a:r>
              <a:rPr lang="en-US" altLang="zh-TW" smtClean="0"/>
              <a:t>Duyệt hậu thứ tự (Postorder): LRN </a:t>
            </a:r>
          </a:p>
          <a:p>
            <a:r>
              <a:rPr lang="en-US" smtClean="0"/>
              <a:t>Thăm con thứ nhất của node đang xét dạng hậu thứ tự.</a:t>
            </a:r>
          </a:p>
          <a:p>
            <a:r>
              <a:rPr lang="en-US" smtClean="0"/>
              <a:t>Thăm các con còn lại của node đang xét dạng hậu thứ tự.</a:t>
            </a:r>
          </a:p>
          <a:p>
            <a:r>
              <a:rPr lang="en-US" smtClean="0"/>
              <a:t>Thăm node đang xét.</a:t>
            </a:r>
          </a:p>
        </p:txBody>
      </p:sp>
      <p:sp>
        <p:nvSpPr>
          <p:cNvPr id="6" name="Slide Number Placeholder 5"/>
          <p:cNvSpPr>
            <a:spLocks noGrp="1"/>
          </p:cNvSpPr>
          <p:nvPr>
            <p:ph type="sldNum" sz="quarter" idx="15"/>
          </p:nvPr>
        </p:nvSpPr>
        <p:spPr/>
        <p:txBody>
          <a:bodyPr/>
          <a:lstStyle/>
          <a:p>
            <a:fld id="{FC62F91D-76FF-4BE7-A01F-93A0789B3D52}" type="slidenum">
              <a:rPr lang="en-CA" smtClean="0"/>
              <a:pPr/>
              <a:t>131</a:t>
            </a:fld>
            <a:endParaRPr lang="en-CA"/>
          </a:p>
        </p:txBody>
      </p:sp>
    </p:spTree>
    <p:extLst>
      <p:ext uri="{BB962C8B-B14F-4D97-AF65-F5344CB8AC3E}">
        <p14:creationId xmlns="" xmlns:p14="http://schemas.microsoft.com/office/powerpoint/2010/main" val="2160221342"/>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(17/43)</a:t>
            </a:r>
            <a:endParaRPr lang="en-US"/>
          </a:p>
        </p:txBody>
      </p:sp>
      <p:sp>
        <p:nvSpPr>
          <p:cNvPr id="46" name="Content Placeholder 45"/>
          <p:cNvSpPr>
            <a:spLocks noGrp="1"/>
          </p:cNvSpPr>
          <p:nvPr>
            <p:ph sz="quarter" idx="1"/>
          </p:nvPr>
        </p:nvSpPr>
        <p:spPr/>
        <p:txBody>
          <a:bodyPr>
            <a:normAutofit fontScale="92500" lnSpcReduction="10000"/>
          </a:bodyPr>
          <a:lstStyle/>
          <a:p>
            <a:r>
              <a:rPr lang="en-US" altLang="zh-TW" smtClean="0"/>
              <a:t>7.7.3. Các phương pháp duyệt cây (9/11)</a:t>
            </a:r>
          </a:p>
          <a:p>
            <a:r>
              <a:rPr lang="en-US" altLang="zh-TW" smtClean="0"/>
              <a:t>Duyệt hậu thứ tự (Postorder): LRN</a:t>
            </a:r>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Thứ tự đã duyệt: G H I B E F C D A</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132</a:t>
            </a:fld>
            <a:endParaRPr lang="en-CA"/>
          </a:p>
        </p:txBody>
      </p:sp>
      <p:sp>
        <p:nvSpPr>
          <p:cNvPr id="1368082" name="Text Box 18"/>
          <p:cNvSpPr txBox="1">
            <a:spLocks noChangeArrowheads="1"/>
          </p:cNvSpPr>
          <p:nvPr/>
        </p:nvSpPr>
        <p:spPr bwMode="auto">
          <a:xfrm>
            <a:off x="228600" y="1873984"/>
            <a:ext cx="3810000" cy="1631216"/>
          </a:xfrm>
          <a:prstGeom prst="rect">
            <a:avLst/>
          </a:prstGeom>
          <a:noFill/>
          <a:ln w="15875">
            <a:solidFill>
              <a:schemeClr val="tx1"/>
            </a:solidFill>
            <a:miter lim="800000"/>
            <a:headEnd/>
            <a:tailEnd type="none" w="lg" len="med"/>
          </a:ln>
        </p:spPr>
        <p:txBody>
          <a:bodyPr wrap="square">
            <a:spAutoFit/>
          </a:bodyPr>
          <a:lstStyle/>
          <a:p>
            <a:pPr marL="609600" indent="-609600">
              <a:spcBef>
                <a:spcPct val="0"/>
              </a:spcBef>
              <a:buFont typeface="Wingdings" pitchFamily="2" charset="2"/>
              <a:buNone/>
            </a:pPr>
            <a:r>
              <a:rPr lang="en-US" sz="2000">
                <a:solidFill>
                  <a:prstClr val="black"/>
                </a:solidFill>
                <a:cs typeface="Arial" charset="0"/>
              </a:rPr>
              <a:t>Postorder(node)</a:t>
            </a:r>
          </a:p>
          <a:p>
            <a:pPr marL="609600" indent="-609600">
              <a:spcBef>
                <a:spcPct val="0"/>
              </a:spcBef>
              <a:buFont typeface="+mj-lt"/>
              <a:buAutoNum type="arabicPeriod"/>
            </a:pPr>
            <a:r>
              <a:rPr lang="en-US" sz="2000">
                <a:solidFill>
                  <a:prstClr val="black"/>
                </a:solidFill>
                <a:cs typeface="Arial" charset="0"/>
              </a:rPr>
              <a:t>Postorder(FirstChildren).</a:t>
            </a:r>
          </a:p>
          <a:p>
            <a:pPr marL="609600" indent="-609600">
              <a:spcBef>
                <a:spcPct val="0"/>
              </a:spcBef>
              <a:buFont typeface="+mj-lt"/>
              <a:buAutoNum type="arabicPeriod"/>
            </a:pPr>
            <a:r>
              <a:rPr lang="en-US" sz="2000">
                <a:solidFill>
                  <a:prstClr val="black"/>
                </a:solidFill>
                <a:cs typeface="Arial" charset="0"/>
              </a:rPr>
              <a:t>Với mỗi con còn lại k của node: Postorder(k) </a:t>
            </a:r>
          </a:p>
          <a:p>
            <a:pPr marL="609600" indent="-609600">
              <a:spcBef>
                <a:spcPct val="0"/>
              </a:spcBef>
              <a:buFont typeface="+mj-lt"/>
              <a:buAutoNum type="arabicPeriod"/>
            </a:pPr>
            <a:r>
              <a:rPr lang="en-US" sz="2000">
                <a:solidFill>
                  <a:prstClr val="black"/>
                </a:solidFill>
                <a:cs typeface="Arial" charset="0"/>
              </a:rPr>
              <a:t>Thăm node.</a:t>
            </a:r>
          </a:p>
        </p:txBody>
      </p:sp>
      <p:sp>
        <p:nvSpPr>
          <p:cNvPr id="47" name="Oval 46"/>
          <p:cNvSpPr/>
          <p:nvPr/>
        </p:nvSpPr>
        <p:spPr>
          <a:xfrm>
            <a:off x="42672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A</a:t>
            </a:r>
          </a:p>
        </p:txBody>
      </p:sp>
      <p:sp>
        <p:nvSpPr>
          <p:cNvPr id="48" name="Oval 47"/>
          <p:cNvSpPr/>
          <p:nvPr/>
        </p:nvSpPr>
        <p:spPr>
          <a:xfrm>
            <a:off x="18288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B</a:t>
            </a:r>
          </a:p>
        </p:txBody>
      </p:sp>
      <p:sp>
        <p:nvSpPr>
          <p:cNvPr id="49" name="Oval 48"/>
          <p:cNvSpPr/>
          <p:nvPr/>
        </p:nvSpPr>
        <p:spPr>
          <a:xfrm>
            <a:off x="5105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C</a:t>
            </a:r>
          </a:p>
        </p:txBody>
      </p:sp>
      <p:sp>
        <p:nvSpPr>
          <p:cNvPr id="50" name="Oval 49"/>
          <p:cNvSpPr/>
          <p:nvPr/>
        </p:nvSpPr>
        <p:spPr>
          <a:xfrm>
            <a:off x="74676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D</a:t>
            </a:r>
          </a:p>
        </p:txBody>
      </p:sp>
      <p:sp>
        <p:nvSpPr>
          <p:cNvPr id="51" name="Oval 50"/>
          <p:cNvSpPr/>
          <p:nvPr/>
        </p:nvSpPr>
        <p:spPr>
          <a:xfrm>
            <a:off x="838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G</a:t>
            </a:r>
          </a:p>
        </p:txBody>
      </p:sp>
      <p:sp>
        <p:nvSpPr>
          <p:cNvPr id="52" name="Oval 51"/>
          <p:cNvSpPr/>
          <p:nvPr/>
        </p:nvSpPr>
        <p:spPr>
          <a:xfrm>
            <a:off x="18288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H</a:t>
            </a:r>
          </a:p>
        </p:txBody>
      </p:sp>
      <p:sp>
        <p:nvSpPr>
          <p:cNvPr id="53" name="Oval 52"/>
          <p:cNvSpPr/>
          <p:nvPr/>
        </p:nvSpPr>
        <p:spPr>
          <a:xfrm>
            <a:off x="2743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I</a:t>
            </a:r>
          </a:p>
        </p:txBody>
      </p:sp>
      <p:sp>
        <p:nvSpPr>
          <p:cNvPr id="54" name="Oval 53"/>
          <p:cNvSpPr/>
          <p:nvPr/>
        </p:nvSpPr>
        <p:spPr>
          <a:xfrm>
            <a:off x="44196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E</a:t>
            </a:r>
          </a:p>
        </p:txBody>
      </p:sp>
      <p:sp>
        <p:nvSpPr>
          <p:cNvPr id="55" name="Oval 54"/>
          <p:cNvSpPr/>
          <p:nvPr/>
        </p:nvSpPr>
        <p:spPr>
          <a:xfrm>
            <a:off x="5791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F</a:t>
            </a:r>
          </a:p>
        </p:txBody>
      </p:sp>
      <p:cxnSp>
        <p:nvCxnSpPr>
          <p:cNvPr id="56" name="Straight Arrow Connector 55"/>
          <p:cNvCxnSpPr>
            <a:stCxn id="47" idx="2"/>
            <a:endCxn id="48" idx="0"/>
          </p:cNvCxnSpPr>
          <p:nvPr/>
        </p:nvCxnSpPr>
        <p:spPr>
          <a:xfrm rot="10800000" flipV="1">
            <a:off x="2057400" y="3505200"/>
            <a:ext cx="2209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7" idx="4"/>
            <a:endCxn id="49" idx="0"/>
          </p:cNvCxnSpPr>
          <p:nvPr/>
        </p:nvCxnSpPr>
        <p:spPr>
          <a:xfrm rot="16200000" flipH="1">
            <a:off x="4800600" y="3429000"/>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50" idx="0"/>
          </p:cNvCxnSpPr>
          <p:nvPr/>
        </p:nvCxnSpPr>
        <p:spPr>
          <a:xfrm>
            <a:off x="4724400" y="3505200"/>
            <a:ext cx="2971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3"/>
            <a:endCxn id="51" idx="0"/>
          </p:cNvCxnSpPr>
          <p:nvPr/>
        </p:nvCxnSpPr>
        <p:spPr>
          <a:xfrm rot="5400000">
            <a:off x="1181101" y="4238345"/>
            <a:ext cx="600355" cy="828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4"/>
            <a:endCxn id="52" idx="0"/>
          </p:cNvCxnSpPr>
          <p:nvPr/>
        </p:nvCxnSpPr>
        <p:spPr>
          <a:xfrm rot="5400000">
            <a:off x="1790700" y="4686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5"/>
            <a:endCxn id="53" idx="0"/>
          </p:cNvCxnSpPr>
          <p:nvPr/>
        </p:nvCxnSpPr>
        <p:spPr>
          <a:xfrm rot="16200000" flipH="1">
            <a:off x="2295245" y="4276444"/>
            <a:ext cx="600355" cy="75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54" idx="0"/>
          </p:cNvCxnSpPr>
          <p:nvPr/>
        </p:nvCxnSpPr>
        <p:spPr>
          <a:xfrm rot="5400000">
            <a:off x="4610101" y="4390745"/>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5"/>
            <a:endCxn id="55" idx="0"/>
          </p:cNvCxnSpPr>
          <p:nvPr/>
        </p:nvCxnSpPr>
        <p:spPr>
          <a:xfrm rot="16200000" flipH="1">
            <a:off x="5457545" y="4390744"/>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953000" y="31242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9</a:t>
            </a:r>
          </a:p>
        </p:txBody>
      </p:sp>
      <p:sp>
        <p:nvSpPr>
          <p:cNvPr id="65" name="Rounded Rectangle 64"/>
          <p:cNvSpPr/>
          <p:nvPr/>
        </p:nvSpPr>
        <p:spPr>
          <a:xfrm>
            <a:off x="1295400" y="37338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4</a:t>
            </a:r>
          </a:p>
        </p:txBody>
      </p:sp>
      <p:sp>
        <p:nvSpPr>
          <p:cNvPr id="66" name="Rounded Rectangle 65"/>
          <p:cNvSpPr/>
          <p:nvPr/>
        </p:nvSpPr>
        <p:spPr>
          <a:xfrm>
            <a:off x="381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1</a:t>
            </a:r>
          </a:p>
        </p:txBody>
      </p:sp>
      <p:sp>
        <p:nvSpPr>
          <p:cNvPr id="67" name="Rounded Rectangle 66"/>
          <p:cNvSpPr/>
          <p:nvPr/>
        </p:nvSpPr>
        <p:spPr>
          <a:xfrm>
            <a:off x="14478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2</a:t>
            </a:r>
          </a:p>
        </p:txBody>
      </p:sp>
      <p:sp>
        <p:nvSpPr>
          <p:cNvPr id="68" name="Rounded Rectangle 67"/>
          <p:cNvSpPr/>
          <p:nvPr/>
        </p:nvSpPr>
        <p:spPr>
          <a:xfrm>
            <a:off x="2286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3</a:t>
            </a:r>
          </a:p>
        </p:txBody>
      </p:sp>
      <p:sp>
        <p:nvSpPr>
          <p:cNvPr id="69" name="Rounded Rectangle 68"/>
          <p:cNvSpPr/>
          <p:nvPr/>
        </p:nvSpPr>
        <p:spPr>
          <a:xfrm>
            <a:off x="45720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7</a:t>
            </a:r>
          </a:p>
        </p:txBody>
      </p:sp>
      <p:sp>
        <p:nvSpPr>
          <p:cNvPr id="70" name="Rounded Rectangle 69"/>
          <p:cNvSpPr/>
          <p:nvPr/>
        </p:nvSpPr>
        <p:spPr>
          <a:xfrm>
            <a:off x="40386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5</a:t>
            </a:r>
          </a:p>
        </p:txBody>
      </p:sp>
      <p:sp>
        <p:nvSpPr>
          <p:cNvPr id="71" name="Rounded Rectangle 70"/>
          <p:cNvSpPr/>
          <p:nvPr/>
        </p:nvSpPr>
        <p:spPr>
          <a:xfrm>
            <a:off x="5334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6</a:t>
            </a:r>
          </a:p>
        </p:txBody>
      </p:sp>
      <p:sp>
        <p:nvSpPr>
          <p:cNvPr id="72" name="Rounded Rectangle 71"/>
          <p:cNvSpPr/>
          <p:nvPr/>
        </p:nvSpPr>
        <p:spPr>
          <a:xfrm>
            <a:off x="70104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8</a:t>
            </a:r>
          </a:p>
        </p:txBody>
      </p:sp>
    </p:spTree>
    <p:extLst>
      <p:ext uri="{BB962C8B-B14F-4D97-AF65-F5344CB8AC3E}">
        <p14:creationId xmlns="" xmlns:p14="http://schemas.microsoft.com/office/powerpoint/2010/main" val="1401817644"/>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p:txBody>
          <a:bodyPr/>
          <a:lstStyle/>
          <a:p>
            <a:r>
              <a:rPr lang="en-US" altLang="zh-TW" smtClean="0"/>
              <a:t>7.7. </a:t>
            </a:r>
            <a:r>
              <a:rPr lang="en-US" smtClean="0"/>
              <a:t>Cây và ứng dụng </a:t>
            </a:r>
            <a:r>
              <a:rPr lang="en-US" altLang="zh-TW" smtClean="0"/>
              <a:t>(18/43)</a:t>
            </a:r>
            <a:endParaRPr lang="zh-TW" altLang="en-US"/>
          </a:p>
        </p:txBody>
      </p:sp>
      <p:sp>
        <p:nvSpPr>
          <p:cNvPr id="38916" name="Rectangle 3"/>
          <p:cNvSpPr>
            <a:spLocks noGrp="1" noChangeArrowheads="1"/>
          </p:cNvSpPr>
          <p:nvPr>
            <p:ph sz="quarter" idx="1"/>
          </p:nvPr>
        </p:nvSpPr>
        <p:spPr/>
        <p:txBody>
          <a:bodyPr/>
          <a:lstStyle/>
          <a:p>
            <a:r>
              <a:rPr lang="en-US" altLang="zh-TW" smtClean="0"/>
              <a:t>7.7.3. Các phương pháp duyệt cây (10/11)</a:t>
            </a:r>
          </a:p>
          <a:p>
            <a:r>
              <a:rPr lang="en-US" altLang="zh-TW" smtClean="0"/>
              <a:t>Duyệt cây theo chiều rộng (Level-Order)</a:t>
            </a:r>
          </a:p>
          <a:p>
            <a:r>
              <a:rPr lang="en-US" altLang="zh-TW" smtClean="0"/>
              <a:t>Thăm các node bắt đầu từ mức thấp nhất cho đến các mức cao.</a:t>
            </a:r>
          </a:p>
          <a:p>
            <a:r>
              <a:rPr lang="en-US" altLang="zh-TW" smtClean="0"/>
              <a:t>Tại mỗi mức, thăm từ trái sang phải.</a:t>
            </a:r>
          </a:p>
          <a:p>
            <a:r>
              <a:rPr lang="en-US" altLang="zh-TW" smtClean="0"/>
              <a:t>Sử dụng queue hỗ trợ trong quá trình duyệt cây.</a:t>
            </a:r>
          </a:p>
          <a:p>
            <a:r>
              <a:rPr lang="en-US" altLang="zh-TW" smtClean="0"/>
              <a:t>Phương pháp này còn được gọi là Level-Order Traversal.</a:t>
            </a:r>
          </a:p>
        </p:txBody>
      </p:sp>
      <p:sp>
        <p:nvSpPr>
          <p:cNvPr id="6" name="Slide Number Placeholder 5"/>
          <p:cNvSpPr>
            <a:spLocks noGrp="1"/>
          </p:cNvSpPr>
          <p:nvPr>
            <p:ph type="sldNum" sz="quarter" idx="15"/>
          </p:nvPr>
        </p:nvSpPr>
        <p:spPr/>
        <p:txBody>
          <a:bodyPr/>
          <a:lstStyle/>
          <a:p>
            <a:fld id="{5FD4AE82-3059-412B-8A13-F20745F745E4}" type="slidenum">
              <a:rPr lang="en-CA" smtClean="0"/>
              <a:pPr/>
              <a:t>133</a:t>
            </a:fld>
            <a:endParaRPr lang="en-CA"/>
          </a:p>
        </p:txBody>
      </p:sp>
    </p:spTree>
    <p:extLst>
      <p:ext uri="{BB962C8B-B14F-4D97-AF65-F5344CB8AC3E}">
        <p14:creationId xmlns="" xmlns:p14="http://schemas.microsoft.com/office/powerpoint/2010/main" val="3436358200"/>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(19/43)</a:t>
            </a:r>
            <a:endParaRPr lang="en-US"/>
          </a:p>
        </p:txBody>
      </p:sp>
      <p:sp>
        <p:nvSpPr>
          <p:cNvPr id="46" name="Content Placeholder 45"/>
          <p:cNvSpPr>
            <a:spLocks noGrp="1"/>
          </p:cNvSpPr>
          <p:nvPr>
            <p:ph sz="quarter" idx="1"/>
          </p:nvPr>
        </p:nvSpPr>
        <p:spPr/>
        <p:txBody>
          <a:bodyPr/>
          <a:lstStyle/>
          <a:p>
            <a:r>
              <a:rPr lang="en-US" altLang="zh-TW" smtClean="0"/>
              <a:t>7.7.3. Các phương pháp duyệt cây (11/11)</a:t>
            </a:r>
          </a:p>
          <a:p>
            <a:r>
              <a:rPr lang="en-US" altLang="zh-TW" smtClean="0"/>
              <a:t>Duyệt cây theo chiều rộng (Level-Order)</a:t>
            </a:r>
          </a:p>
          <a:p>
            <a:endParaRPr lang="en-US" altLang="zh-TW" smtClean="0"/>
          </a:p>
          <a:p>
            <a:r>
              <a:rPr lang="en-US" altLang="zh-TW" smtClean="0"/>
              <a:t>Thứ tự đã duyệt: A B C D G H I E F</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134</a:t>
            </a:fld>
            <a:endParaRPr lang="en-CA"/>
          </a:p>
        </p:txBody>
      </p:sp>
      <p:sp>
        <p:nvSpPr>
          <p:cNvPr id="47" name="Oval 46"/>
          <p:cNvSpPr/>
          <p:nvPr/>
        </p:nvSpPr>
        <p:spPr>
          <a:xfrm>
            <a:off x="42672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A</a:t>
            </a:r>
          </a:p>
        </p:txBody>
      </p:sp>
      <p:sp>
        <p:nvSpPr>
          <p:cNvPr id="48" name="Oval 47"/>
          <p:cNvSpPr/>
          <p:nvPr/>
        </p:nvSpPr>
        <p:spPr>
          <a:xfrm>
            <a:off x="18288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B</a:t>
            </a:r>
          </a:p>
        </p:txBody>
      </p:sp>
      <p:sp>
        <p:nvSpPr>
          <p:cNvPr id="49" name="Oval 48"/>
          <p:cNvSpPr/>
          <p:nvPr/>
        </p:nvSpPr>
        <p:spPr>
          <a:xfrm>
            <a:off x="5105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C</a:t>
            </a:r>
          </a:p>
        </p:txBody>
      </p:sp>
      <p:sp>
        <p:nvSpPr>
          <p:cNvPr id="50" name="Oval 49"/>
          <p:cNvSpPr/>
          <p:nvPr/>
        </p:nvSpPr>
        <p:spPr>
          <a:xfrm>
            <a:off x="74676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D</a:t>
            </a:r>
          </a:p>
        </p:txBody>
      </p:sp>
      <p:sp>
        <p:nvSpPr>
          <p:cNvPr id="51" name="Oval 50"/>
          <p:cNvSpPr/>
          <p:nvPr/>
        </p:nvSpPr>
        <p:spPr>
          <a:xfrm>
            <a:off x="838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G</a:t>
            </a:r>
          </a:p>
        </p:txBody>
      </p:sp>
      <p:sp>
        <p:nvSpPr>
          <p:cNvPr id="52" name="Oval 51"/>
          <p:cNvSpPr/>
          <p:nvPr/>
        </p:nvSpPr>
        <p:spPr>
          <a:xfrm>
            <a:off x="18288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H</a:t>
            </a:r>
          </a:p>
        </p:txBody>
      </p:sp>
      <p:sp>
        <p:nvSpPr>
          <p:cNvPr id="53" name="Oval 52"/>
          <p:cNvSpPr/>
          <p:nvPr/>
        </p:nvSpPr>
        <p:spPr>
          <a:xfrm>
            <a:off x="2743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I</a:t>
            </a:r>
          </a:p>
        </p:txBody>
      </p:sp>
      <p:sp>
        <p:nvSpPr>
          <p:cNvPr id="54" name="Oval 53"/>
          <p:cNvSpPr/>
          <p:nvPr/>
        </p:nvSpPr>
        <p:spPr>
          <a:xfrm>
            <a:off x="44196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E</a:t>
            </a:r>
          </a:p>
        </p:txBody>
      </p:sp>
      <p:sp>
        <p:nvSpPr>
          <p:cNvPr id="55" name="Oval 54"/>
          <p:cNvSpPr/>
          <p:nvPr/>
        </p:nvSpPr>
        <p:spPr>
          <a:xfrm>
            <a:off x="57912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effectLst>
                  <a:outerShdw blurRad="38100" dist="38100" dir="2700000" algn="tl">
                    <a:srgbClr val="000000">
                      <a:alpha val="43137"/>
                    </a:srgbClr>
                  </a:outerShdw>
                </a:effectLst>
              </a:rPr>
              <a:t>F</a:t>
            </a:r>
          </a:p>
        </p:txBody>
      </p:sp>
      <p:cxnSp>
        <p:nvCxnSpPr>
          <p:cNvPr id="56" name="Straight Arrow Connector 55"/>
          <p:cNvCxnSpPr>
            <a:stCxn id="47" idx="2"/>
            <a:endCxn id="48" idx="0"/>
          </p:cNvCxnSpPr>
          <p:nvPr/>
        </p:nvCxnSpPr>
        <p:spPr>
          <a:xfrm rot="10800000" flipV="1">
            <a:off x="2057400" y="3505200"/>
            <a:ext cx="2209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7" idx="4"/>
            <a:endCxn id="49" idx="0"/>
          </p:cNvCxnSpPr>
          <p:nvPr/>
        </p:nvCxnSpPr>
        <p:spPr>
          <a:xfrm rot="16200000" flipH="1">
            <a:off x="4800600" y="3429000"/>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6"/>
            <a:endCxn id="50" idx="0"/>
          </p:cNvCxnSpPr>
          <p:nvPr/>
        </p:nvCxnSpPr>
        <p:spPr>
          <a:xfrm>
            <a:off x="4724400" y="3505200"/>
            <a:ext cx="2971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3"/>
            <a:endCxn id="51" idx="0"/>
          </p:cNvCxnSpPr>
          <p:nvPr/>
        </p:nvCxnSpPr>
        <p:spPr>
          <a:xfrm rot="5400000">
            <a:off x="1181101" y="4238345"/>
            <a:ext cx="600355" cy="828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4"/>
            <a:endCxn id="52" idx="0"/>
          </p:cNvCxnSpPr>
          <p:nvPr/>
        </p:nvCxnSpPr>
        <p:spPr>
          <a:xfrm rot="5400000">
            <a:off x="1790700" y="4686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5"/>
            <a:endCxn id="53" idx="0"/>
          </p:cNvCxnSpPr>
          <p:nvPr/>
        </p:nvCxnSpPr>
        <p:spPr>
          <a:xfrm rot="16200000" flipH="1">
            <a:off x="2295245" y="4276444"/>
            <a:ext cx="600355" cy="75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54" idx="0"/>
          </p:cNvCxnSpPr>
          <p:nvPr/>
        </p:nvCxnSpPr>
        <p:spPr>
          <a:xfrm rot="5400000">
            <a:off x="4610101" y="4390745"/>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5"/>
            <a:endCxn id="55" idx="0"/>
          </p:cNvCxnSpPr>
          <p:nvPr/>
        </p:nvCxnSpPr>
        <p:spPr>
          <a:xfrm rot="16200000" flipH="1">
            <a:off x="5457545" y="4390744"/>
            <a:ext cx="6003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953000" y="31242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1</a:t>
            </a:r>
          </a:p>
        </p:txBody>
      </p:sp>
      <p:sp>
        <p:nvSpPr>
          <p:cNvPr id="65" name="Rounded Rectangle 64"/>
          <p:cNvSpPr/>
          <p:nvPr/>
        </p:nvSpPr>
        <p:spPr>
          <a:xfrm>
            <a:off x="1295400" y="37338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2</a:t>
            </a:r>
          </a:p>
        </p:txBody>
      </p:sp>
      <p:sp>
        <p:nvSpPr>
          <p:cNvPr id="66" name="Rounded Rectangle 65"/>
          <p:cNvSpPr/>
          <p:nvPr/>
        </p:nvSpPr>
        <p:spPr>
          <a:xfrm>
            <a:off x="381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5</a:t>
            </a:r>
          </a:p>
        </p:txBody>
      </p:sp>
      <p:sp>
        <p:nvSpPr>
          <p:cNvPr id="67" name="Rounded Rectangle 66"/>
          <p:cNvSpPr/>
          <p:nvPr/>
        </p:nvSpPr>
        <p:spPr>
          <a:xfrm>
            <a:off x="14478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6</a:t>
            </a:r>
          </a:p>
        </p:txBody>
      </p:sp>
      <p:sp>
        <p:nvSpPr>
          <p:cNvPr id="68" name="Rounded Rectangle 67"/>
          <p:cNvSpPr/>
          <p:nvPr/>
        </p:nvSpPr>
        <p:spPr>
          <a:xfrm>
            <a:off x="2286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7</a:t>
            </a:r>
          </a:p>
        </p:txBody>
      </p:sp>
      <p:sp>
        <p:nvSpPr>
          <p:cNvPr id="69" name="Rounded Rectangle 68"/>
          <p:cNvSpPr/>
          <p:nvPr/>
        </p:nvSpPr>
        <p:spPr>
          <a:xfrm>
            <a:off x="45720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3</a:t>
            </a:r>
          </a:p>
        </p:txBody>
      </p:sp>
      <p:sp>
        <p:nvSpPr>
          <p:cNvPr id="70" name="Rounded Rectangle 69"/>
          <p:cNvSpPr/>
          <p:nvPr/>
        </p:nvSpPr>
        <p:spPr>
          <a:xfrm>
            <a:off x="40386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8</a:t>
            </a:r>
          </a:p>
        </p:txBody>
      </p:sp>
      <p:sp>
        <p:nvSpPr>
          <p:cNvPr id="71" name="Rounded Rectangle 70"/>
          <p:cNvSpPr/>
          <p:nvPr/>
        </p:nvSpPr>
        <p:spPr>
          <a:xfrm>
            <a:off x="5334000" y="47244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9</a:t>
            </a:r>
          </a:p>
        </p:txBody>
      </p:sp>
      <p:sp>
        <p:nvSpPr>
          <p:cNvPr id="72" name="Rounded Rectangle 71"/>
          <p:cNvSpPr/>
          <p:nvPr/>
        </p:nvSpPr>
        <p:spPr>
          <a:xfrm>
            <a:off x="7010400" y="4038600"/>
            <a:ext cx="381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rgbClr val="002060"/>
                </a:solidFill>
                <a:effectLst>
                  <a:outerShdw blurRad="38100" dist="38100" dir="2700000" algn="tl">
                    <a:srgbClr val="000000">
                      <a:alpha val="43137"/>
                    </a:srgbClr>
                  </a:outerShdw>
                </a:effectLst>
              </a:rPr>
              <a:t>4</a:t>
            </a:r>
          </a:p>
        </p:txBody>
      </p:sp>
    </p:spTree>
    <p:extLst>
      <p:ext uri="{BB962C8B-B14F-4D97-AF65-F5344CB8AC3E}">
        <p14:creationId xmlns="" xmlns:p14="http://schemas.microsoft.com/office/powerpoint/2010/main" val="1089142212"/>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(20/43)</a:t>
            </a:r>
            <a:endParaRPr lang="en-US"/>
          </a:p>
        </p:txBody>
      </p:sp>
      <p:sp>
        <p:nvSpPr>
          <p:cNvPr id="46" name="Content Placeholder 45"/>
          <p:cNvSpPr>
            <a:spLocks noGrp="1"/>
          </p:cNvSpPr>
          <p:nvPr>
            <p:ph sz="quarter" idx="1"/>
          </p:nvPr>
        </p:nvSpPr>
        <p:spPr/>
        <p:txBody>
          <a:bodyPr/>
          <a:lstStyle/>
          <a:p>
            <a:r>
              <a:rPr lang="en-US" altLang="zh-TW" smtClean="0"/>
              <a:t>7.6.4. </a:t>
            </a:r>
            <a:r>
              <a:rPr lang="vi-VN" smtClean="0"/>
              <a:t>Cây khung &amp; </a:t>
            </a:r>
            <a:r>
              <a:rPr lang="en-US" smtClean="0"/>
              <a:t>t</a:t>
            </a:r>
            <a:r>
              <a:rPr lang="vi-VN" smtClean="0"/>
              <a:t>huật toán xây dựng cây khung</a:t>
            </a:r>
            <a:r>
              <a:rPr lang="en-US" smtClean="0"/>
              <a:t> (1/9)</a:t>
            </a:r>
            <a:endParaRPr lang="en-US" altLang="zh-TW" smtClean="0"/>
          </a:p>
          <a:p>
            <a:r>
              <a:rPr lang="vi-VN" smtClean="0"/>
              <a:t>Định nghĩa</a:t>
            </a:r>
            <a:r>
              <a:rPr lang="en-US" smtClean="0"/>
              <a:t> 7.6.4</a:t>
            </a:r>
          </a:p>
          <a:p>
            <a:r>
              <a:rPr lang="vi-VN" smtClean="0"/>
              <a:t>Cho G là đồ thị vô hướng liên thông. Ta gọi đồ thị con T của G là một cây khung nếu T thoả mãn hai điều kiện: </a:t>
            </a:r>
          </a:p>
          <a:p>
            <a:pPr lvl="1"/>
            <a:r>
              <a:rPr lang="fr-FR" smtClean="0"/>
              <a:t>T là một cây; </a:t>
            </a:r>
          </a:p>
          <a:p>
            <a:pPr lvl="1"/>
            <a:r>
              <a:rPr lang="vi-VN" smtClean="0"/>
              <a:t>Tập đỉnh của T bằng tập đỉnh của G. </a:t>
            </a:r>
          </a:p>
          <a:p>
            <a:endParaRPr lang="en-US" altLang="zh-TW" smtClean="0"/>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135</a:t>
            </a:fld>
            <a:endParaRPr lang="en-CA"/>
          </a:p>
        </p:txBody>
      </p:sp>
    </p:spTree>
    <p:extLst>
      <p:ext uri="{BB962C8B-B14F-4D97-AF65-F5344CB8AC3E}">
        <p14:creationId xmlns="" xmlns:p14="http://schemas.microsoft.com/office/powerpoint/2010/main" val="317790541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(21/43)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(2/9)</a:t>
            </a:r>
            <a:endParaRPr lang="en-US" altLang="zh-TW" smtClean="0"/>
          </a:p>
          <a:p>
            <a:r>
              <a:rPr lang="en-US" smtClean="0"/>
              <a:t>Ví dụ về cây khung</a:t>
            </a:r>
            <a:r>
              <a:rPr lang="vi-VN" smtClean="0"/>
              <a:t> </a:t>
            </a:r>
            <a:endParaRPr lang="en-US" smtClean="0"/>
          </a:p>
          <a:p>
            <a:r>
              <a:rPr lang="en-US" smtClean="0"/>
              <a:t>Cho đồ thị G:</a:t>
            </a:r>
          </a:p>
          <a:p>
            <a:endParaRPr lang="en-US" smtClean="0"/>
          </a:p>
          <a:p>
            <a:endParaRPr lang="en-US" smtClean="0"/>
          </a:p>
          <a:p>
            <a:endParaRPr lang="en-US" smtClean="0"/>
          </a:p>
          <a:p>
            <a:r>
              <a:rPr lang="en-US" smtClean="0"/>
              <a:t>Các bước xây dựng cây khung của đồ thị G</a:t>
            </a:r>
            <a:endParaRPr lang="vi-VN" smtClean="0"/>
          </a:p>
          <a:p>
            <a:endParaRPr lang="en-US" altLang="zh-TW" smtClean="0"/>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136</a:t>
            </a:fld>
            <a:endParaRPr lang="en-CA"/>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95600" y="1600200"/>
            <a:ext cx="2905125" cy="197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19212" y="4419600"/>
            <a:ext cx="6057900" cy="199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30040046"/>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(22/43)</a:t>
            </a:r>
            <a:endParaRPr lang="en-US"/>
          </a:p>
        </p:txBody>
      </p:sp>
      <p:sp>
        <p:nvSpPr>
          <p:cNvPr id="46" name="Content Placeholder 45"/>
          <p:cNvSpPr>
            <a:spLocks noGrp="1"/>
          </p:cNvSpPr>
          <p:nvPr>
            <p:ph sz="quarter" idx="1"/>
          </p:nvPr>
        </p:nvSpPr>
        <p:spPr/>
        <p:txBody>
          <a:bodyPr>
            <a:normAutofit lnSpcReduction="10000"/>
          </a:bodyPr>
          <a:lstStyle/>
          <a:p>
            <a:r>
              <a:rPr lang="en-US" altLang="zh-TW" smtClean="0"/>
              <a:t>7.7.4. </a:t>
            </a:r>
            <a:r>
              <a:rPr lang="vi-VN" smtClean="0"/>
              <a:t>Cây khung &amp; </a:t>
            </a:r>
            <a:r>
              <a:rPr lang="en-US" smtClean="0"/>
              <a:t>t</a:t>
            </a:r>
            <a:r>
              <a:rPr lang="vi-VN" smtClean="0"/>
              <a:t>huật toán xây dựng cây khung</a:t>
            </a:r>
            <a:r>
              <a:rPr lang="en-US" smtClean="0"/>
              <a:t> (3/9)</a:t>
            </a:r>
            <a:endParaRPr lang="en-US" altLang="zh-TW" smtClean="0"/>
          </a:p>
          <a:p>
            <a:r>
              <a:rPr lang="vi-VN" smtClean="0"/>
              <a:t>Để tìm một cây bao trùm trên đồ thị vô hướng liên thông, có thể sử dụng kỹ thuật tìm kiếm theo chiều rộng hoặc tìm kiếm theo chiều sâu để thực hiện. </a:t>
            </a:r>
            <a:endParaRPr lang="en-US" smtClean="0"/>
          </a:p>
          <a:p>
            <a:r>
              <a:rPr lang="vi-VN" smtClean="0"/>
              <a:t>Giả sử ta cần xây dựng một cây bao trùm xuất phát tại đỉnh u nào đó. </a:t>
            </a:r>
            <a:endParaRPr lang="en-US" smtClean="0"/>
          </a:p>
          <a:p>
            <a:r>
              <a:rPr lang="en-US" smtClean="0"/>
              <a:t>Với hai </a:t>
            </a:r>
            <a:r>
              <a:rPr lang="vi-VN" smtClean="0"/>
              <a:t>trường hợp, mỗi khi đến được đỉnh v (chuaxet[v] = true) từ đỉnh u thì cạnh (u,v) được kết nạp vào cây bao trùm. </a:t>
            </a:r>
            <a:endParaRPr lang="en-US" smtClean="0"/>
          </a:p>
          <a:p>
            <a:r>
              <a:rPr lang="en-US" smtClean="0"/>
              <a:t>2</a:t>
            </a:r>
            <a:r>
              <a:rPr lang="vi-VN" smtClean="0"/>
              <a:t> kỹ thuật này được thể hiện trong</a:t>
            </a:r>
            <a:r>
              <a:rPr lang="en-US" smtClean="0"/>
              <a:t> 2</a:t>
            </a:r>
            <a:r>
              <a:rPr lang="vi-VN" smtClean="0"/>
              <a:t> thủ tục</a:t>
            </a:r>
            <a:r>
              <a:rPr lang="en-US" smtClean="0"/>
              <a:t>:</a:t>
            </a:r>
          </a:p>
          <a:p>
            <a:pPr lvl="1"/>
            <a:r>
              <a:rPr lang="vi-VN" smtClean="0"/>
              <a:t>STREE_DFS(u) </a:t>
            </a:r>
            <a:endParaRPr lang="en-US" smtClean="0"/>
          </a:p>
          <a:p>
            <a:pPr lvl="1"/>
            <a:r>
              <a:rPr lang="vi-VN" smtClean="0"/>
              <a:t>STREE_BFS(v)</a:t>
            </a:r>
            <a:endParaRPr lang="en-US" altLang="zh-TW" smtClean="0"/>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137</a:t>
            </a:fld>
            <a:endParaRPr lang="en-CA"/>
          </a:p>
        </p:txBody>
      </p:sp>
    </p:spTree>
    <p:extLst>
      <p:ext uri="{BB962C8B-B14F-4D97-AF65-F5344CB8AC3E}">
        <p14:creationId xmlns="" xmlns:p14="http://schemas.microsoft.com/office/powerpoint/2010/main" val="318673060"/>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(23/43)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(4/9)</a:t>
            </a:r>
            <a:endParaRPr lang="en-US" altLang="zh-TW" smtClean="0"/>
          </a:p>
          <a:p>
            <a:r>
              <a:rPr lang="en-US" smtClean="0"/>
              <a:t>Giả mã của tìm cây khung theo chiều sâu DFS</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138</a:t>
            </a:fld>
            <a:endParaRPr lang="en-CA"/>
          </a:p>
        </p:txBody>
      </p:sp>
      <p:sp>
        <p:nvSpPr>
          <p:cNvPr id="6"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STREE_DFS(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u){ </a:t>
            </a:r>
            <a:endParaRPr lang="en-US" sz="1600" b="1" smtClean="0">
              <a:solidFill>
                <a:prstClr val="black"/>
              </a:solidFill>
              <a:latin typeface="Courier New" pitchFamily="49" charset="0"/>
              <a:cs typeface="Courier New" pitchFamily="49" charset="0"/>
            </a:endParaRPr>
          </a:p>
          <a:p>
            <a:pPr marL="0" indent="0" algn="just">
              <a:spcBef>
                <a:spcPts val="0"/>
              </a:spcBef>
              <a:buClr>
                <a:srgbClr val="FE8637"/>
              </a:buClr>
              <a:buFont typeface="Wingdings 2"/>
              <a:buNone/>
            </a:pPr>
            <a:r>
              <a:rPr lang="vi-VN" sz="1600" b="1" smtClean="0">
                <a:solidFill>
                  <a:prstClr val="black"/>
                </a:solidFill>
                <a:latin typeface="Courier New" pitchFamily="49" charset="0"/>
                <a:cs typeface="Courier New" pitchFamily="49" charset="0"/>
              </a:rPr>
              <a:t>/*</a:t>
            </a:r>
            <a:r>
              <a:rPr lang="en-US" sz="1600" b="1" smtClean="0">
                <a:solidFill>
                  <a:prstClr val="black"/>
                </a:solidFill>
                <a:latin typeface="Courier New" pitchFamily="49" charset="0"/>
                <a:cs typeface="Courier New" pitchFamily="49" charset="0"/>
              </a:rPr>
              <a:t> </a:t>
            </a:r>
            <a:r>
              <a:rPr lang="vi-VN" sz="1600" b="1" smtClean="0">
                <a:solidFill>
                  <a:srgbClr val="C00000"/>
                </a:solidFill>
                <a:latin typeface="Courier New" pitchFamily="49" charset="0"/>
                <a:cs typeface="Courier New" pitchFamily="49" charset="0"/>
              </a:rPr>
              <a:t>Tìm </a:t>
            </a:r>
            <a:r>
              <a:rPr lang="vi-VN" sz="1600" b="1">
                <a:solidFill>
                  <a:srgbClr val="C00000"/>
                </a:solidFill>
                <a:latin typeface="Courier New" pitchFamily="49" charset="0"/>
                <a:cs typeface="Courier New" pitchFamily="49" charset="0"/>
              </a:rPr>
              <a:t>kiếm theo chiều sâu, áp dụng cho bài toán xây dựng cây bao trùm của đồ thị vô hướng liên thông G=&lt;V, E&gt;; các biến chuaxet, Ke, T là toàn </a:t>
            </a:r>
            <a:r>
              <a:rPr lang="vi-VN" sz="1600" b="1" smtClean="0">
                <a:solidFill>
                  <a:srgbClr val="C00000"/>
                </a:solidFill>
                <a:latin typeface="Courier New" pitchFamily="49" charset="0"/>
                <a:cs typeface="Courier New" pitchFamily="49" charset="0"/>
              </a:rPr>
              <a:t>cục</a:t>
            </a:r>
            <a:r>
              <a:rPr lang="en-US" sz="1600" b="1" smtClean="0">
                <a:solidFill>
                  <a:srgbClr val="C00000"/>
                </a:solidFill>
                <a:latin typeface="Courier New" pitchFamily="49" charset="0"/>
                <a:cs typeface="Courier New" pitchFamily="49" charset="0"/>
              </a:rPr>
              <a:t> </a:t>
            </a:r>
            <a:r>
              <a:rPr lang="vi-VN" sz="1600" b="1" smtClean="0">
                <a:solidFill>
                  <a:prstClr val="black"/>
                </a:solidFill>
                <a:latin typeface="Courier New" pitchFamily="49" charset="0"/>
                <a:cs typeface="Courier New" pitchFamily="49" charset="0"/>
              </a:rPr>
              <a:t>*/ </a:t>
            </a:r>
            <a:endParaRPr lang="vi-VN" sz="1600" b="1">
              <a:solidFill>
                <a:prstClr val="black"/>
              </a:solidFill>
              <a:latin typeface="Courier New" pitchFamily="49" charset="0"/>
              <a:cs typeface="Courier New" pitchFamily="49" charset="0"/>
            </a:endParaRP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chuaxet[u</a:t>
            </a:r>
            <a:r>
              <a:rPr lang="en-US" sz="1600" b="1">
                <a:solidFill>
                  <a:prstClr val="black"/>
                </a:solidFill>
                <a:latin typeface="Courier New" pitchFamily="49" charset="0"/>
                <a:cs typeface="Courier New" pitchFamily="49" charset="0"/>
              </a:rPr>
              <a:t>] = true; </a:t>
            </a: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for</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v ∈ </a:t>
            </a:r>
            <a:r>
              <a:rPr lang="en-US" sz="1600" b="1">
                <a:solidFill>
                  <a:prstClr val="black"/>
                </a:solidFill>
                <a:latin typeface="Courier New" pitchFamily="49" charset="0"/>
                <a:cs typeface="Courier New" pitchFamily="49" charset="0"/>
              </a:rPr>
              <a:t>Ke(u) ) { </a:t>
            </a: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smtClean="0">
                <a:solidFill>
                  <a:prstClr val="black"/>
                </a:solidFill>
                <a:latin typeface="Courier New" pitchFamily="49" charset="0"/>
                <a:cs typeface="Courier New" pitchFamily="49" charset="0"/>
              </a:rPr>
              <a:t> ( chuaxet[v</a:t>
            </a:r>
            <a:r>
              <a:rPr lang="en-US" sz="1600" b="1">
                <a:solidFill>
                  <a:prstClr val="black"/>
                </a:solidFill>
                <a:latin typeface="Courier New" pitchFamily="49" charset="0"/>
                <a:cs typeface="Courier New" pitchFamily="49" charset="0"/>
              </a:rPr>
              <a:t>] ) { </a:t>
            </a: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 = </a:t>
            </a:r>
            <a:r>
              <a:rPr lang="en-US" sz="1600" b="1">
                <a:solidFill>
                  <a:prstClr val="black"/>
                </a:solidFill>
                <a:latin typeface="Courier New" pitchFamily="49" charset="0"/>
                <a:cs typeface="Courier New" pitchFamily="49" charset="0"/>
              </a:rPr>
              <a:t>T ∪ (u,v); </a:t>
            </a: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STREE_DFS(v</a:t>
            </a:r>
            <a:r>
              <a:rPr lang="en-US" sz="1600" b="1">
                <a:solidFill>
                  <a:prstClr val="black"/>
                </a:solidFill>
                <a:latin typeface="Courier New" pitchFamily="49" charset="0"/>
                <a:cs typeface="Courier New" pitchFamily="49" charset="0"/>
              </a:rPr>
              <a:t>); </a:t>
            </a: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 </a:t>
            </a:r>
            <a:endParaRPr lang="en-US" sz="1600" b="1">
              <a:solidFill>
                <a:prstClr val="black"/>
              </a:solidFill>
              <a:latin typeface="Courier New" pitchFamily="49" charset="0"/>
              <a:cs typeface="Courier New" pitchFamily="49" charset="0"/>
            </a:endParaRPr>
          </a:p>
          <a:p>
            <a:pPr marL="0" indent="0" algn="just">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 </a:t>
            </a:r>
            <a:endParaRPr lang="en-US" sz="1600" b="1">
              <a:solidFill>
                <a:prstClr val="black"/>
              </a:solidFill>
              <a:latin typeface="Courier New" pitchFamily="49" charset="0"/>
              <a:cs typeface="Courier New" pitchFamily="49" charset="0"/>
            </a:endParaRPr>
          </a:p>
          <a:p>
            <a:pPr marL="0" indent="0" algn="just">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p>
        </p:txBody>
      </p:sp>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gn="just">
                  <a:lnSpc>
                    <a:spcPct val="130000"/>
                  </a:lnSpc>
                </a:pPr>
                <a:r>
                  <a:rPr lang="en-US" sz="1600" b="1">
                    <a:latin typeface="Courier New" pitchFamily="49" charset="0"/>
                    <a:cs typeface="Courier New" pitchFamily="49" charset="0"/>
                  </a:rPr>
                  <a:t>/* </a:t>
                </a:r>
                <a:r>
                  <a:rPr lang="en-US" sz="1600" b="1" smtClean="0">
                    <a:solidFill>
                      <a:srgbClr val="C00000"/>
                    </a:solidFill>
                    <a:latin typeface="Courier New" pitchFamily="49" charset="0"/>
                    <a:cs typeface="Courier New" pitchFamily="49" charset="0"/>
                  </a:rPr>
                  <a:t>trong chương trình chính</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p>
              <a:p>
                <a:pPr algn="just">
                  <a:lnSpc>
                    <a:spcPct val="130000"/>
                  </a:lnSpc>
                </a:pPr>
                <a:r>
                  <a:rPr lang="en-US" sz="1600" b="1">
                    <a:latin typeface="Courier New" pitchFamily="49" charset="0"/>
                    <a:cs typeface="Courier New" pitchFamily="49" charset="0"/>
                  </a:rPr>
                  <a:t>{ </a:t>
                </a:r>
              </a:p>
              <a:p>
                <a:pPr algn="just">
                  <a:lnSpc>
                    <a:spcPct val="130000"/>
                  </a:lnSpc>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for</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r>
                  <a:rPr lang="en-US" sz="1600" b="1" smtClean="0">
                    <a:latin typeface="Courier New" pitchFamily="49" charset="0"/>
                    <a:cs typeface="Courier New" pitchFamily="49" charset="0"/>
                  </a:rPr>
                  <a:t>u ∈ V </a:t>
                </a:r>
                <a:r>
                  <a:rPr lang="en-US" sz="1600" b="1">
                    <a:latin typeface="Courier New" pitchFamily="49" charset="0"/>
                    <a:cs typeface="Courier New" pitchFamily="49" charset="0"/>
                  </a:rPr>
                  <a:t>) </a:t>
                </a:r>
              </a:p>
              <a:p>
                <a:pPr algn="just">
                  <a:lnSpc>
                    <a:spcPct val="130000"/>
                  </a:lnSpc>
                </a:pPr>
                <a:r>
                  <a:rPr lang="en-US" sz="1600" b="1" smtClean="0">
                    <a:latin typeface="Courier New" pitchFamily="49" charset="0"/>
                    <a:cs typeface="Courier New" pitchFamily="49" charset="0"/>
                  </a:rPr>
                  <a:t>  chuaxet[u] = </a:t>
                </a:r>
                <a:r>
                  <a:rPr lang="en-US" sz="1600" b="1">
                    <a:latin typeface="Courier New" pitchFamily="49" charset="0"/>
                    <a:cs typeface="Courier New" pitchFamily="49" charset="0"/>
                  </a:rPr>
                  <a:t>true; </a:t>
                </a:r>
              </a:p>
              <a:p>
                <a:pPr algn="just">
                  <a:lnSpc>
                    <a:spcPct val="130000"/>
                  </a:lnSpc>
                </a:pPr>
                <a:r>
                  <a:rPr lang="en-US" sz="1600" b="1" smtClean="0">
                    <a:latin typeface="Courier New" pitchFamily="49" charset="0"/>
                    <a:cs typeface="Courier New" pitchFamily="49" charset="0"/>
                  </a:rPr>
                  <a:t>  T </a:t>
                </a:r>
                <a:r>
                  <a:rPr lang="en-US" sz="1600" b="1">
                    <a:latin typeface="Courier New" pitchFamily="49" charset="0"/>
                    <a:cs typeface="Courier New" pitchFamily="49" charset="0"/>
                  </a:rPr>
                  <a:t>= </a:t>
                </a:r>
                <a14:m>
                  <m:oMath xmlns:m="http://schemas.openxmlformats.org/officeDocument/2006/math">
                    <m:r>
                      <a:rPr lang="en-US" sz="1600" b="1" i="1" smtClean="0">
                        <a:latin typeface="Cambria Math"/>
                        <a:ea typeface="Cambria Math"/>
                        <a:cs typeface="Courier New" pitchFamily="49" charset="0"/>
                      </a:rPr>
                      <m:t>∅</m:t>
                    </m:r>
                  </m:oMath>
                </a14:m>
                <a:r>
                  <a:rPr lang="el-GR" sz="1600" b="1" smtClean="0">
                    <a:latin typeface="Courier New" pitchFamily="49" charset="0"/>
                    <a:cs typeface="Courier New" pitchFamily="49" charset="0"/>
                  </a:rPr>
                  <a:t>; </a:t>
                </a:r>
                <a:endParaRPr lang="el-GR" sz="1600" b="1">
                  <a:latin typeface="Courier New" pitchFamily="49" charset="0"/>
                  <a:cs typeface="Courier New" pitchFamily="49" charset="0"/>
                </a:endParaRPr>
              </a:p>
              <a:p>
                <a:pPr algn="just">
                  <a:lnSpc>
                    <a:spcPct val="13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STREE_DFS(</a:t>
                </a:r>
                <a:r>
                  <a:rPr lang="en-US" sz="1600" b="1" smtClean="0">
                    <a:latin typeface="Courier New" pitchFamily="49" charset="0"/>
                    <a:cs typeface="Courier New" pitchFamily="49" charset="0"/>
                  </a:rPr>
                  <a:t> gốc </a:t>
                </a:r>
                <a:r>
                  <a:rPr lang="vi-VN" sz="1600" b="1" smtClean="0">
                    <a:latin typeface="Courier New" pitchFamily="49" charset="0"/>
                    <a:cs typeface="Courier New" pitchFamily="49" charset="0"/>
                  </a:rPr>
                  <a:t>); </a:t>
                </a:r>
                <a:endParaRPr lang="en-US" sz="1600" b="1" smtClean="0">
                  <a:latin typeface="Courier New" pitchFamily="49" charset="0"/>
                  <a:cs typeface="Courier New" pitchFamily="49" charset="0"/>
                </a:endParaRPr>
              </a:p>
              <a:p>
                <a:pPr algn="just">
                  <a:lnSpc>
                    <a:spcPct val="130000"/>
                  </a:lnSpc>
                </a:pPr>
                <a:r>
                  <a:rPr lang="vi-VN"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root là một đỉnh nào đó của đồ </a:t>
                </a:r>
                <a:r>
                  <a:rPr lang="vi-VN" sz="1600" b="1" smtClean="0">
                    <a:solidFill>
                      <a:srgbClr val="C00000"/>
                    </a:solidFill>
                    <a:latin typeface="Courier New" pitchFamily="49" charset="0"/>
                    <a:cs typeface="Courier New" pitchFamily="49" charset="0"/>
                  </a:rPr>
                  <a:t>thị</a:t>
                </a:r>
                <a:r>
                  <a:rPr lang="en-US" sz="1600" b="1" smtClean="0">
                    <a:solidFill>
                      <a:srgbClr val="C00000"/>
                    </a:solidFill>
                    <a:latin typeface="Courier New" pitchFamily="49" charset="0"/>
                    <a:cs typeface="Courier New" pitchFamily="49" charset="0"/>
                  </a:rPr>
                  <a:t/>
                </a:r>
                <a:r>
                  <a:rPr lang="vi-VN" sz="1600" b="1" smtClean="0">
                    <a:latin typeface="Courier New" pitchFamily="49" charset="0"/>
                    <a:cs typeface="Courier New" pitchFamily="49" charset="0"/>
                  </a:rPr>
                  <a:t>*/ </a:t>
                </a:r>
                <a:endParaRPr lang="vi-VN" sz="1600" b="1">
                  <a:latin typeface="Courier New" pitchFamily="49" charset="0"/>
                  <a:cs typeface="Courier New" pitchFamily="49" charset="0"/>
                </a:endParaRPr>
              </a:p>
              <a:p>
                <a:pPr algn="just">
                  <a:lnSpc>
                    <a:spcPct val="130000"/>
                  </a:lnSpc>
                </a:pPr>
                <a:r>
                  <a:rPr lang="en-US" sz="1600" b="1">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1905000"/>
                <a:ext cx="4267200" cy="4572000"/>
              </a:xfrm>
              <a:prstGeom prst="rect">
                <a:avLst/>
              </a:prstGeom>
              <a:blipFill rotWithShape="1">
                <a:blip r:embed="rId2" cstate="print"/>
                <a:stretch>
                  <a:fillRect l="-712" r="-570"/>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3831233371"/>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(24/43)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(5/9)</a:t>
            </a:r>
            <a:endParaRPr lang="en-US" altLang="zh-TW" smtClean="0"/>
          </a:p>
          <a:p>
            <a:r>
              <a:rPr lang="en-US" smtClean="0"/>
              <a:t>Giả mã của tìm cây khung theo chiều rộng BFS</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139</a:t>
            </a:fld>
            <a:endParaRPr lang="en-CA"/>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10000"/>
                  </a:lnSpc>
                  <a:spcBef>
                    <a:spcPts val="0"/>
                  </a:spcBef>
                  <a:buNone/>
                </a:pPr>
                <a:r>
                  <a:rPr lang="en-US" sz="1600" b="1">
                    <a:solidFill>
                      <a:srgbClr val="0000FF"/>
                    </a:solidFill>
                    <a:latin typeface="Courier New" pitchFamily="49" charset="0"/>
                    <a:cs typeface="Courier New" pitchFamily="49" charset="0"/>
                  </a:rPr>
                  <a:t>void</a:t>
                </a:r>
                <a:r>
                  <a:rPr lang="en-US" sz="1600" b="1" smtClean="0">
                    <a:latin typeface="Courier New" pitchFamily="49" charset="0"/>
                    <a:cs typeface="Courier New" pitchFamily="49" charset="0"/>
                  </a:rPr>
                  <a:t> STREE_BFS(</a:t>
                </a:r>
                <a:r>
                  <a:rPr lang="en-US" sz="1600" b="1">
                    <a:solidFill>
                      <a:srgbClr val="0000FF"/>
                    </a:solidFill>
                    <a:latin typeface="Courier New" pitchFamily="49" charset="0"/>
                    <a:cs typeface="Courier New" pitchFamily="49" charset="0"/>
                  </a:rPr>
                  <a:t>int</a:t>
                </a:r>
                <a:r>
                  <a:rPr lang="en-US" sz="1600" b="1" smtClean="0">
                    <a:latin typeface="Courier New" pitchFamily="49" charset="0"/>
                    <a:cs typeface="Courier New" pitchFamily="49" charset="0"/>
                  </a:rPr>
                  <a:t> u){ </a:t>
                </a:r>
              </a:p>
              <a:p>
                <a:pPr marL="0" indent="0">
                  <a:lnSpc>
                    <a:spcPct val="110000"/>
                  </a:lnSpc>
                  <a:spcBef>
                    <a:spcPts val="0"/>
                  </a:spcBef>
                  <a:buNone/>
                </a:pPr>
                <a:r>
                  <a:rPr lang="en-US" sz="1600" b="1" smtClean="0">
                    <a:latin typeface="Courier New" pitchFamily="49" charset="0"/>
                    <a:cs typeface="Courier New" pitchFamily="49" charset="0"/>
                  </a:rPr>
                  <a:t>  QUEUE =</a:t>
                </a:r>
                <a:r>
                  <a:rPr lang="en-US" sz="1600" b="1" smtClean="0">
                    <a:ea typeface="Cambria Math"/>
                    <a:cs typeface="Courier New" pitchFamily="49" charset="0"/>
                  </a:rPr>
                  <a:t/>
                </a:r>
                <a14:m>
                  <m:oMath xmlns:m="http://schemas.openxmlformats.org/officeDocument/2006/math">
                    <m:r>
                      <a:rPr lang="en-US" sz="1600" b="1" i="1">
                        <a:latin typeface="Cambria Math"/>
                        <a:ea typeface="Cambria Math"/>
                        <a:cs typeface="Courier New" pitchFamily="49" charset="0"/>
                      </a:rPr>
                      <m:t>∅</m:t>
                    </m:r>
                  </m:oMath>
                </a14:m>
                <a:r>
                  <a:rPr lang="el-GR" sz="1600" b="1">
                    <a:latin typeface="Courier New" pitchFamily="49" charset="0"/>
                    <a:cs typeface="Courier New" pitchFamily="49" charset="0"/>
                  </a:rPr>
                  <a:t>; </a:t>
                </a:r>
              </a:p>
              <a:p>
                <a:pPr marL="0" indent="0">
                  <a:lnSpc>
                    <a:spcPct val="110000"/>
                  </a:lnSpc>
                  <a:spcBef>
                    <a:spcPts val="0"/>
                  </a:spcBef>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QUEUE</a:t>
                </a: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&lt;= </a:t>
                </a:r>
                <a:r>
                  <a:rPr lang="vi-VN" sz="1600" b="1">
                    <a:latin typeface="Courier New" pitchFamily="49" charset="0"/>
                    <a:cs typeface="Courier New" pitchFamily="49" charset="0"/>
                  </a:rPr>
                  <a:t>u; </a:t>
                </a:r>
                <a:endParaRPr lang="en-US" sz="1600" b="1" smtClean="0">
                  <a:latin typeface="Courier New" pitchFamily="49" charset="0"/>
                  <a:cs typeface="Courier New" pitchFamily="49" charset="0"/>
                </a:endParaRPr>
              </a:p>
              <a:p>
                <a:pPr marL="0" indent="0" algn="ctr">
                  <a:lnSpc>
                    <a:spcPct val="110000"/>
                  </a:lnSpc>
                  <a:spcBef>
                    <a:spcPts val="0"/>
                  </a:spcBef>
                  <a:buNone/>
                </a:pPr>
                <a:r>
                  <a:rPr lang="vi-VN"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đưa u vào hàng </a:t>
                </a:r>
                <a:r>
                  <a:rPr lang="vi-VN" sz="1600" b="1" smtClean="0">
                    <a:solidFill>
                      <a:srgbClr val="C00000"/>
                    </a:solidFill>
                    <a:latin typeface="Courier New" pitchFamily="49" charset="0"/>
                    <a:cs typeface="Courier New" pitchFamily="49" charset="0"/>
                  </a:rPr>
                  <a:t>đợi</a:t>
                </a:r>
                <a:r>
                  <a:rPr lang="en-US" sz="1600" b="1" smtClean="0">
                    <a:solidFill>
                      <a:srgbClr val="C00000"/>
                    </a:solidFill>
                    <a:latin typeface="Courier New" pitchFamily="49" charset="0"/>
                    <a:cs typeface="Courier New" pitchFamily="49" charset="0"/>
                  </a:rPr>
                  <a:t/>
                </a:r>
                <a:r>
                  <a:rPr lang="vi-VN" sz="1600" b="1" smtClean="0">
                    <a:latin typeface="Courier New" pitchFamily="49" charset="0"/>
                    <a:cs typeface="Courier New" pitchFamily="49" charset="0"/>
                  </a:rPr>
                  <a:t>*/ </a:t>
                </a:r>
                <a:endParaRPr lang="vi-VN" sz="1600" b="1">
                  <a:latin typeface="Courier New" pitchFamily="49" charset="0"/>
                  <a:cs typeface="Courier New" pitchFamily="49" charset="0"/>
                </a:endParaRPr>
              </a:p>
              <a:p>
                <a:pPr marL="0" indent="0">
                  <a:lnSpc>
                    <a:spcPct val="110000"/>
                  </a:lnSpc>
                  <a:spcBef>
                    <a:spcPts val="0"/>
                  </a:spcBef>
                  <a:buNone/>
                </a:pPr>
                <a:r>
                  <a:rPr lang="en-US" sz="1600" b="1" smtClean="0">
                    <a:latin typeface="Courier New" pitchFamily="49" charset="0"/>
                    <a:cs typeface="Courier New" pitchFamily="49" charset="0"/>
                  </a:rPr>
                  <a:t>  chuaxet[u</a:t>
                </a:r>
                <a:r>
                  <a:rPr lang="en-US" sz="1600" b="1">
                    <a:latin typeface="Courier New" pitchFamily="49" charset="0"/>
                    <a:cs typeface="Courier New" pitchFamily="49" charset="0"/>
                  </a:rPr>
                  <a:t>] = false; </a:t>
                </a:r>
              </a:p>
              <a:p>
                <a:pPr marL="0" indent="0">
                  <a:lnSpc>
                    <a:spcPct val="110000"/>
                  </a:lnSpc>
                  <a:spcBef>
                    <a:spcPts val="0"/>
                  </a:spcBef>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while</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a:t>
                </a:r>
                <a:r>
                  <a:rPr lang="en-US" sz="1600" b="1" smtClean="0">
                    <a:latin typeface="Courier New" pitchFamily="49" charset="0"/>
                    <a:cs typeface="Courier New" pitchFamily="49" charset="0"/>
                  </a:rPr>
                  <a:t>QUEUE ≠ </a:t>
                </a:r>
                <a14:m>
                  <m:oMath xmlns:m="http://schemas.openxmlformats.org/officeDocument/2006/math">
                    <m:r>
                      <a:rPr lang="en-US" sz="1600" b="1" i="1">
                        <a:latin typeface="Cambria Math"/>
                        <a:ea typeface="Cambria Math"/>
                        <a:cs typeface="Courier New" pitchFamily="49" charset="0"/>
                      </a:rPr>
                      <m:t>∅</m:t>
                    </m:r>
                  </m:oMath>
                </a14:m>
                <a:r>
                  <a:rPr lang="el-GR" sz="1600" b="1">
                    <a:latin typeface="Courier New" pitchFamily="49" charset="0"/>
                    <a:cs typeface="Courier New" pitchFamily="49" charset="0"/>
                  </a:rPr>
                  <a:t>) { </a:t>
                </a:r>
              </a:p>
              <a:p>
                <a:pPr marL="0" indent="0">
                  <a:lnSpc>
                    <a:spcPct val="110000"/>
                  </a:lnSpc>
                  <a:spcBef>
                    <a:spcPts val="0"/>
                  </a:spcBef>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v</a:t>
                </a: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&lt;= </a:t>
                </a:r>
                <a:r>
                  <a:rPr lang="vi-VN" sz="1600" b="1">
                    <a:latin typeface="Courier New" pitchFamily="49" charset="0"/>
                    <a:cs typeface="Courier New" pitchFamily="49" charset="0"/>
                  </a:rPr>
                  <a:t>QUEUE; </a:t>
                </a:r>
                <a:endParaRPr lang="en-US" sz="1600" b="1" smtClean="0">
                  <a:latin typeface="Courier New" pitchFamily="49" charset="0"/>
                  <a:cs typeface="Courier New" pitchFamily="49" charset="0"/>
                </a:endParaRPr>
              </a:p>
              <a:p>
                <a:pPr marL="0" indent="0" algn="ctr">
                  <a:lnSpc>
                    <a:spcPct val="110000"/>
                  </a:lnSpc>
                  <a:spcBef>
                    <a:spcPts val="0"/>
                  </a:spcBef>
                  <a:buNone/>
                </a:pPr>
                <a:r>
                  <a:rPr lang="vi-VN"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lấy v khỏi hàng đợi</a:t>
                </a:r>
                <a:r>
                  <a:rPr lang="vi-VN" sz="1600" b="1">
                    <a:latin typeface="Courier New" pitchFamily="49" charset="0"/>
                    <a:cs typeface="Courier New" pitchFamily="49" charset="0"/>
                  </a:rPr>
                  <a:t> */ </a:t>
                </a:r>
              </a:p>
              <a:p>
                <a:pPr marL="0" indent="0">
                  <a:lnSpc>
                    <a:spcPct val="110000"/>
                  </a:lnSpc>
                  <a:spcBef>
                    <a:spcPts val="0"/>
                  </a:spcBef>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for</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p ∈ Ke(v) ) { </a:t>
                </a:r>
              </a:p>
              <a:p>
                <a:pPr marL="0" indent="0">
                  <a:lnSpc>
                    <a:spcPct val="110000"/>
                  </a:lnSpc>
                  <a:spcBef>
                    <a:spcPts val="0"/>
                  </a:spcBef>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(chuaxet[u]) { </a:t>
                </a:r>
              </a:p>
              <a:p>
                <a:pPr marL="0" indent="0">
                  <a:lnSpc>
                    <a:spcPct val="110000"/>
                  </a:lnSpc>
                  <a:spcBef>
                    <a:spcPts val="0"/>
                  </a:spcBef>
                  <a:buNone/>
                </a:pPr>
                <a:r>
                  <a:rPr lang="en-US" sz="1600" b="1" smtClean="0">
                    <a:latin typeface="Courier New" pitchFamily="49" charset="0"/>
                    <a:cs typeface="Courier New" pitchFamily="49" charset="0"/>
                  </a:rPr>
                  <a:t>        QUEUE &lt;= </a:t>
                </a:r>
                <a:r>
                  <a:rPr lang="en-US" sz="1600" b="1">
                    <a:latin typeface="Courier New" pitchFamily="49" charset="0"/>
                    <a:cs typeface="Courier New" pitchFamily="49" charset="0"/>
                  </a:rPr>
                  <a:t>u; </a:t>
                </a:r>
                <a:endParaRPr lang="en-US" sz="1600" b="1" smtClean="0">
                  <a:latin typeface="Courier New" pitchFamily="49" charset="0"/>
                  <a:cs typeface="Courier New" pitchFamily="49" charset="0"/>
                </a:endParaRPr>
              </a:p>
              <a:p>
                <a:pPr marL="0" indent="0">
                  <a:lnSpc>
                    <a:spcPct val="110000"/>
                  </a:lnSpc>
                  <a:spcBef>
                    <a:spcPts val="0"/>
                  </a:spcBef>
                  <a:buNone/>
                </a:pPr>
                <a:r>
                  <a:rPr lang="en-US" sz="1600" b="1">
                    <a:latin typeface="Courier New" pitchFamily="49" charset="0"/>
                    <a:cs typeface="Courier New" pitchFamily="49" charset="0"/>
                  </a:rPr>
                  <a:t/>
                </a:r>
                <a:r>
                  <a:rPr lang="en-US" sz="1600" b="1" smtClean="0">
                    <a:latin typeface="Courier New" pitchFamily="49" charset="0"/>
                    <a:cs typeface="Courier New" pitchFamily="49" charset="0"/>
                  </a:rPr>
                  <a:t>       chuaxet[u] = </a:t>
                </a:r>
                <a:r>
                  <a:rPr lang="en-US" sz="1600" b="1">
                    <a:latin typeface="Courier New" pitchFamily="49" charset="0"/>
                    <a:cs typeface="Courier New" pitchFamily="49" charset="0"/>
                  </a:rPr>
                  <a:t>false; </a:t>
                </a:r>
              </a:p>
              <a:p>
                <a:pPr marL="0" indent="0">
                  <a:lnSpc>
                    <a:spcPct val="110000"/>
                  </a:lnSpc>
                  <a:spcBef>
                    <a:spcPts val="0"/>
                  </a:spcBef>
                  <a:buNone/>
                </a:pPr>
                <a:r>
                  <a:rPr lang="en-US" sz="1600" b="1" smtClean="0">
                    <a:latin typeface="Courier New" pitchFamily="49" charset="0"/>
                    <a:cs typeface="Courier New" pitchFamily="49" charset="0"/>
                  </a:rPr>
                  <a:t>        T </a:t>
                </a:r>
                <a:r>
                  <a:rPr lang="en-US" sz="1600" b="1">
                    <a:latin typeface="Courier New" pitchFamily="49" charset="0"/>
                    <a:cs typeface="Courier New" pitchFamily="49" charset="0"/>
                  </a:rPr>
                  <a:t>= </a:t>
                </a:r>
                <a:r>
                  <a:rPr lang="en-US" sz="1600" b="1" smtClean="0">
                    <a:latin typeface="Courier New" pitchFamily="49" charset="0"/>
                    <a:cs typeface="Courier New" pitchFamily="49" charset="0"/>
                  </a:rPr>
                  <a:t>T ∪ (</a:t>
                </a:r>
                <a:r>
                  <a:rPr lang="en-US" sz="1600" b="1">
                    <a:latin typeface="Courier New" pitchFamily="49" charset="0"/>
                    <a:cs typeface="Courier New" pitchFamily="49" charset="0"/>
                  </a:rPr>
                  <a:t>v, p); </a:t>
                </a:r>
              </a:p>
              <a:p>
                <a:pPr marL="0" indent="0">
                  <a:lnSpc>
                    <a:spcPct val="110000"/>
                  </a:lnSpc>
                  <a:spcBef>
                    <a:spcPts val="0"/>
                  </a:spcBef>
                  <a:buNone/>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marL="0" indent="0">
                  <a:lnSpc>
                    <a:spcPct val="110000"/>
                  </a:lnSpc>
                  <a:spcBef>
                    <a:spcPts val="0"/>
                  </a:spcBef>
                  <a:buNone/>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marL="0" indent="0">
                  <a:lnSpc>
                    <a:spcPct val="110000"/>
                  </a:lnSpc>
                  <a:spcBef>
                    <a:spcPts val="0"/>
                  </a:spcBef>
                  <a:buNone/>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marL="0" indent="0">
                  <a:lnSpc>
                    <a:spcPct val="110000"/>
                  </a:lnSpc>
                  <a:spcBef>
                    <a:spcPts val="0"/>
                  </a:spcBef>
                  <a:buNone/>
                </a:pPr>
                <a:r>
                  <a:rPr lang="en-US" sz="1600" b="1">
                    <a:latin typeface="Courier New" pitchFamily="49" charset="0"/>
                    <a:cs typeface="Courier New" pitchFamily="49" charset="0"/>
                  </a:rPr>
                  <a:t>} </a:t>
                </a: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1905000"/>
                <a:ext cx="4267200" cy="4572000"/>
              </a:xfrm>
              <a:prstGeom prst="rect">
                <a:avLst/>
              </a:prstGeom>
              <a:blipFill rotWithShape="1">
                <a:blip r:embed="rId2" cstate="print"/>
                <a:stretch>
                  <a:fillRect l="-570" b="-3059"/>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gn="just">
                  <a:lnSpc>
                    <a:spcPct val="130000"/>
                  </a:lnSpc>
                  <a:spcBef>
                    <a:spcPts val="600"/>
                  </a:spcBef>
                </a:pPr>
                <a:r>
                  <a:rPr lang="en-US" sz="1600" b="1">
                    <a:latin typeface="Courier New" pitchFamily="49" charset="0"/>
                    <a:cs typeface="Courier New" pitchFamily="49" charset="0"/>
                  </a:rPr>
                  <a:t>/* </a:t>
                </a:r>
                <a:r>
                  <a:rPr lang="en-US" sz="1600" b="1" smtClean="0">
                    <a:solidFill>
                      <a:srgbClr val="C00000"/>
                    </a:solidFill>
                    <a:latin typeface="Courier New" pitchFamily="49" charset="0"/>
                    <a:cs typeface="Courier New" pitchFamily="49" charset="0"/>
                  </a:rPr>
                  <a:t>trong chương trình chính</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p>
              <a:p>
                <a:pPr>
                  <a:lnSpc>
                    <a:spcPct val="130000"/>
                  </a:lnSpc>
                  <a:spcBef>
                    <a:spcPts val="600"/>
                  </a:spcBef>
                </a:pPr>
                <a:r>
                  <a:rPr lang="en-US" sz="1600" b="1" smtClean="0">
                    <a:latin typeface="Courier New" pitchFamily="49" charset="0"/>
                    <a:cs typeface="Courier New" pitchFamily="49" charset="0"/>
                  </a:rPr>
                  <a:t>{ </a:t>
                </a:r>
                <a:endParaRPr lang="en-US" sz="1600" b="1">
                  <a:latin typeface="Courier New" pitchFamily="49" charset="0"/>
                  <a:cs typeface="Courier New" pitchFamily="49" charset="0"/>
                </a:endParaRPr>
              </a:p>
              <a:p>
                <a:pPr>
                  <a:lnSpc>
                    <a:spcPct val="130000"/>
                  </a:lnSpc>
                  <a:spcBef>
                    <a:spcPts val="600"/>
                  </a:spcBef>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for</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u ∈ V ) </a:t>
                </a:r>
              </a:p>
              <a:p>
                <a:pPr>
                  <a:lnSpc>
                    <a:spcPct val="130000"/>
                  </a:lnSpc>
                  <a:spcBef>
                    <a:spcPts val="600"/>
                  </a:spcBef>
                </a:pPr>
                <a:r>
                  <a:rPr lang="en-US" sz="1600" b="1" smtClean="0">
                    <a:latin typeface="Courier New" pitchFamily="49" charset="0"/>
                    <a:cs typeface="Courier New" pitchFamily="49" charset="0"/>
                  </a:rPr>
                  <a:t>    chuaxet[u</a:t>
                </a:r>
                <a:r>
                  <a:rPr lang="en-US" sz="1600" b="1">
                    <a:latin typeface="Courier New" pitchFamily="49" charset="0"/>
                    <a:cs typeface="Courier New" pitchFamily="49" charset="0"/>
                  </a:rPr>
                  <a:t>] = true; </a:t>
                </a:r>
              </a:p>
              <a:p>
                <a:pPr>
                  <a:lnSpc>
                    <a:spcPct val="130000"/>
                  </a:lnSpc>
                  <a:spcBef>
                    <a:spcPts val="600"/>
                  </a:spcBef>
                </a:pPr>
                <a:r>
                  <a:rPr lang="en-US" sz="1600" b="1" smtClean="0">
                    <a:latin typeface="Courier New" pitchFamily="49" charset="0"/>
                    <a:cs typeface="Courier New" pitchFamily="49" charset="0"/>
                  </a:rPr>
                  <a:t>  T </a:t>
                </a:r>
                <a:r>
                  <a:rPr lang="en-US" sz="1600" b="1">
                    <a:latin typeface="Courier New" pitchFamily="49" charset="0"/>
                    <a:cs typeface="Courier New" pitchFamily="49" charset="0"/>
                  </a:rPr>
                  <a:t>= </a:t>
                </a:r>
                <a14:m>
                  <m:oMath xmlns:m="http://schemas.openxmlformats.org/officeDocument/2006/math">
                    <m:r>
                      <a:rPr lang="en-US" sz="1600" b="1" i="1">
                        <a:latin typeface="Cambria Math"/>
                        <a:ea typeface="Cambria Math"/>
                        <a:cs typeface="Courier New" pitchFamily="49" charset="0"/>
                      </a:rPr>
                      <m:t>∅</m:t>
                    </m:r>
                  </m:oMath>
                </a14:m>
                <a:r>
                  <a:rPr lang="el-GR" sz="1600" b="1">
                    <a:latin typeface="Courier New" pitchFamily="49" charset="0"/>
                    <a:cs typeface="Courier New" pitchFamily="49" charset="0"/>
                  </a:rPr>
                  <a:t>; </a:t>
                </a:r>
              </a:p>
              <a:p>
                <a:pPr>
                  <a:lnSpc>
                    <a:spcPct val="130000"/>
                  </a:lnSpc>
                  <a:spcBef>
                    <a:spcPts val="600"/>
                  </a:spcBef>
                </a:pPr>
                <a:r>
                  <a:rPr lang="en-US" sz="1600" b="1" smtClean="0">
                    <a:latin typeface="Courier New" pitchFamily="49" charset="0"/>
                    <a:cs typeface="Courier New" pitchFamily="49" charset="0"/>
                  </a:rPr>
                  <a:t>  STREE_BFS( gốc ); </a:t>
                </a:r>
                <a:endParaRPr lang="en-US" sz="1600" b="1">
                  <a:latin typeface="Courier New" pitchFamily="49" charset="0"/>
                  <a:cs typeface="Courier New" pitchFamily="49" charset="0"/>
                </a:endParaRPr>
              </a:p>
              <a:p>
                <a:pPr>
                  <a:lnSpc>
                    <a:spcPct val="130000"/>
                  </a:lnSpc>
                  <a:spcBef>
                    <a:spcPts val="600"/>
                  </a:spcBef>
                </a:pPr>
                <a:r>
                  <a:rPr lang="en-US" sz="1600" b="1">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1905000"/>
                <a:ext cx="4267200" cy="4572000"/>
              </a:xfrm>
              <a:prstGeom prst="rect">
                <a:avLst/>
              </a:prstGeom>
              <a:blipFill rotWithShape="1">
                <a:blip r:embed="rId3" cstate="print"/>
                <a:stretch>
                  <a:fillRect l="-712"/>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29989331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 </a:t>
            </a:r>
            <a:endParaRPr lang="en-US"/>
          </a:p>
        </p:txBody>
      </p:sp>
      <p:sp>
        <p:nvSpPr>
          <p:cNvPr id="8" name="Content Placeholder 7"/>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14</a:t>
            </a:fld>
            <a:endParaRPr lang="en-US"/>
          </a:p>
        </p:txBody>
      </p:sp>
      <p:sp>
        <p:nvSpPr>
          <p:cNvPr id="5" name="Content Placeholder 2"/>
          <p:cNvSpPr txBox="1">
            <a:spLocks/>
          </p:cNvSpPr>
          <p:nvPr/>
        </p:nvSpPr>
        <p:spPr>
          <a:xfrm>
            <a:off x="152400" y="914400"/>
            <a:ext cx="8534400" cy="5483352"/>
          </a:xfrm>
          <a:prstGeom prst="rect">
            <a:avLst/>
          </a:prstGeom>
        </p:spPr>
        <p:txBody>
          <a:bodyPr vert="horz">
            <a:normAutofit/>
          </a:bodyPr>
          <a:lstStyle/>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Wingdings"/>
              <a:buChar char=""/>
              <a:tabLst/>
              <a:defRPr/>
            </a:pPr>
            <a:r>
              <a:rPr kumimoji="0" lang="vi-VN" sz="2400" b="1" i="1"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Định </a:t>
            </a:r>
            <a:r>
              <a:rPr kumimoji="0" lang="en-US" sz="2400" b="1" i="1"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lý</a:t>
            </a:r>
            <a:r>
              <a:rPr kumimoji="0" lang="en-US" sz="2400" b="1" i="1" u="none" strike="noStrike" kern="1200" cap="none" spc="0" normalizeH="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 7.1.2</a:t>
            </a:r>
            <a:r>
              <a:rPr kumimoji="0" lang="vi-VN"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 </a:t>
            </a:r>
            <a:endParaRPr kumimoji="0" lang="en-US"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endParaRPr>
          </a:p>
          <a:p>
            <a:pPr marL="640080" marR="0" lvl="1" indent="-274320" algn="just" defTabSz="914400" rtl="0" eaLnBrk="1" fontAlgn="auto" latinLnBrk="0" hangingPunct="1">
              <a:lnSpc>
                <a:spcPct val="120000"/>
              </a:lnSpc>
              <a:spcBef>
                <a:spcPct val="20000"/>
              </a:spcBef>
              <a:spcAft>
                <a:spcPts val="0"/>
              </a:spcAft>
              <a:buClr>
                <a:schemeClr val="accent1"/>
              </a:buClr>
              <a:buSzPct val="80000"/>
              <a:tabLst/>
              <a:defRPr/>
            </a:pPr>
            <a:r>
              <a:rPr kumimoji="0" lang="en-US" sz="2400" b="0" i="1" u="none" strike="noStrike" kern="1200" cap="none" spc="0" normalizeH="0" baseline="0" noProof="0" smtClean="0">
                <a:ln>
                  <a:noFill/>
                </a:ln>
                <a:solidFill>
                  <a:schemeClr val="tx1"/>
                </a:solidFill>
                <a:effectLst/>
                <a:uLnTx/>
                <a:uFillTx/>
                <a:latin typeface="+mn-lt"/>
                <a:ea typeface="+mn-ea"/>
                <a:cs typeface="+mn-cs"/>
              </a:rPr>
              <a:t>Giả</a:t>
            </a:r>
            <a:r>
              <a:rPr kumimoji="0" lang="en-US" sz="2400" b="0" i="1" u="none" strike="noStrike" kern="1200" cap="none" spc="0" normalizeH="0" noProof="0" smtClean="0">
                <a:ln>
                  <a:noFill/>
                </a:ln>
                <a:solidFill>
                  <a:schemeClr val="tx1"/>
                </a:solidFill>
                <a:effectLst/>
                <a:uLnTx/>
                <a:uFillTx/>
                <a:latin typeface="+mn-lt"/>
                <a:ea typeface="+mn-ea"/>
                <a:cs typeface="+mn-cs"/>
              </a:rPr>
              <a:t> sử G = (V, A) là đồ thị có hướng. Khi đó:</a:t>
            </a:r>
          </a:p>
          <a:p>
            <a:pPr marL="1097280" lvl="2" indent="-274320" algn="ctr">
              <a:lnSpc>
                <a:spcPct val="120000"/>
              </a:lnSpc>
              <a:spcBef>
                <a:spcPct val="20000"/>
              </a:spcBef>
              <a:buClr>
                <a:schemeClr val="accent1"/>
              </a:buClr>
              <a:buSzPct val="80000"/>
            </a:pPr>
            <a:r>
              <a:rPr lang="el-GR" sz="2400" i="1" smtClean="0"/>
              <a:t>Σ</a:t>
            </a:r>
            <a:r>
              <a:rPr lang="vi-VN" sz="2400" i="1" smtClean="0"/>
              <a:t>deg</a:t>
            </a:r>
            <a:r>
              <a:rPr lang="vi-VN" sz="2400" i="1" baseline="30000" smtClean="0"/>
              <a:t>+</a:t>
            </a:r>
            <a:r>
              <a:rPr lang="vi-VN" sz="2400" i="1" smtClean="0"/>
              <a:t>(v) </a:t>
            </a:r>
            <a:r>
              <a:rPr lang="en-US" sz="2400" i="1" smtClean="0"/>
              <a:t>=</a:t>
            </a:r>
            <a:r>
              <a:rPr lang="vi-VN" sz="2400" i="1" smtClean="0"/>
              <a:t> </a:t>
            </a:r>
            <a:r>
              <a:rPr lang="el-GR" sz="2400" i="1" smtClean="0"/>
              <a:t>Σ </a:t>
            </a:r>
            <a:r>
              <a:rPr lang="en-US" sz="2400" i="1" smtClean="0"/>
              <a:t>d</a:t>
            </a:r>
            <a:r>
              <a:rPr lang="vi-VN" sz="2400" i="1" smtClean="0"/>
              <a:t>eg</a:t>
            </a:r>
            <a:r>
              <a:rPr lang="vi-VN" sz="2400" i="1" baseline="30000" smtClean="0"/>
              <a:t>-</a:t>
            </a:r>
            <a:r>
              <a:rPr lang="vi-VN" sz="2400" i="1" smtClean="0"/>
              <a:t>(v)</a:t>
            </a:r>
            <a:r>
              <a:rPr kumimoji="0" lang="vi-VN" sz="2400" b="0" i="1" u="none" strike="noStrike" kern="1200" cap="none" spc="0" normalizeH="0" baseline="0" noProof="0" smtClean="0">
                <a:ln>
                  <a:noFill/>
                </a:ln>
                <a:solidFill>
                  <a:schemeClr val="tx1"/>
                </a:solidFill>
                <a:effectLst/>
                <a:uLnTx/>
                <a:uFillTx/>
                <a:latin typeface="+mn-lt"/>
                <a:ea typeface="+mn-ea"/>
                <a:cs typeface="+mn-cs"/>
              </a:rPr>
              <a:t> </a:t>
            </a:r>
            <a:r>
              <a:rPr kumimoji="0" lang="en-US" sz="2400" b="0" i="1" u="none" strike="noStrike" kern="1200" cap="none" spc="0" normalizeH="0" baseline="0" noProof="0" smtClean="0">
                <a:ln>
                  <a:noFill/>
                </a:ln>
                <a:solidFill>
                  <a:schemeClr val="tx1"/>
                </a:solidFill>
                <a:effectLst/>
                <a:uLnTx/>
                <a:uFillTx/>
                <a:latin typeface="+mn-lt"/>
                <a:ea typeface="+mn-ea"/>
                <a:cs typeface="+mn-cs"/>
              </a:rPr>
              <a:t>= |A|</a:t>
            </a:r>
          </a:p>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Wingdings"/>
              <a:buChar char=""/>
              <a:tabLst/>
              <a:defRPr/>
            </a:pPr>
            <a:r>
              <a:rPr lang="en-US" sz="2600" b="1" i="1" smtClean="0">
                <a:solidFill>
                  <a:srgbClr val="C00000"/>
                </a:solidFill>
                <a:effectLst>
                  <a:outerShdw blurRad="38100" dist="38100" dir="2700000" algn="tl">
                    <a:srgbClr val="000000">
                      <a:alpha val="43137"/>
                    </a:srgbClr>
                  </a:outerShdw>
                </a:effectLst>
              </a:rPr>
              <a:t>Chú ý</a:t>
            </a:r>
            <a:endParaRPr kumimoji="0" lang="en-US" sz="2600" b="1" i="1"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endParaRPr>
          </a:p>
          <a:p>
            <a:pPr marL="640080" marR="0" lvl="1" indent="-274320" algn="just" defTabSz="914400" rtl="0" eaLnBrk="1" fontAlgn="auto" latinLnBrk="0" hangingPunct="1">
              <a:lnSpc>
                <a:spcPct val="120000"/>
              </a:lnSpc>
              <a:spcBef>
                <a:spcPct val="20000"/>
              </a:spcBef>
              <a:spcAft>
                <a:spcPts val="0"/>
              </a:spcAft>
              <a:buClr>
                <a:schemeClr val="accent1"/>
              </a:buClr>
              <a:buSzPct val="80000"/>
              <a:buFont typeface="Wingdings 2"/>
              <a:buChar char=""/>
              <a:tabLst/>
              <a:defRPr/>
            </a:pPr>
            <a:r>
              <a:rPr kumimoji="0" lang="en-US" sz="2400" b="0" i="1" u="none" strike="noStrike" kern="1200" cap="none" spc="0" normalizeH="0" baseline="0" noProof="0" smtClean="0">
                <a:ln>
                  <a:noFill/>
                </a:ln>
                <a:solidFill>
                  <a:schemeClr val="tx1"/>
                </a:solidFill>
                <a:effectLst/>
                <a:uLnTx/>
                <a:uFillTx/>
                <a:latin typeface="+mn-lt"/>
                <a:ea typeface="+mn-ea"/>
                <a:cs typeface="+mn-cs"/>
              </a:rPr>
              <a:t>Nhiều</a:t>
            </a:r>
            <a:r>
              <a:rPr kumimoji="0" lang="en-US" sz="2400" b="0" i="1" u="none" strike="noStrike" kern="1200" cap="none" spc="0" normalizeH="0" noProof="0" smtClean="0">
                <a:ln>
                  <a:noFill/>
                </a:ln>
                <a:solidFill>
                  <a:schemeClr val="tx1"/>
                </a:solidFill>
                <a:effectLst/>
                <a:uLnTx/>
                <a:uFillTx/>
                <a:latin typeface="+mn-lt"/>
                <a:ea typeface="+mn-ea"/>
                <a:cs typeface="+mn-cs"/>
              </a:rPr>
              <a:t> tính chất cả đồ thị có hướng không phụ thuộc vào hướng trên các cạnh của nó.</a:t>
            </a:r>
          </a:p>
          <a:p>
            <a:pPr marL="640080" marR="0" lvl="1" indent="-274320" algn="just" defTabSz="914400" rtl="0" eaLnBrk="1" fontAlgn="auto" latinLnBrk="0" hangingPunct="1">
              <a:lnSpc>
                <a:spcPct val="120000"/>
              </a:lnSpc>
              <a:spcBef>
                <a:spcPct val="20000"/>
              </a:spcBef>
              <a:spcAft>
                <a:spcPts val="0"/>
              </a:spcAft>
              <a:buClr>
                <a:schemeClr val="accent1"/>
              </a:buClr>
              <a:buSzPct val="80000"/>
              <a:buFont typeface="Wingdings 2"/>
              <a:buChar char=""/>
              <a:tabLst/>
              <a:defRPr/>
            </a:pPr>
            <a:r>
              <a:rPr lang="en-US" sz="2400" i="1" noProof="0" smtClean="0"/>
              <a:t>Đồ thị vô hướng nhận được từ đồ thị có hướng bằng cách bỏ qua hướng của các cạnh được gọi là đồ thị vô hướng tương ứng (đồ thị vô hướng nền) của đồ thị có hướng đã cho.</a:t>
            </a:r>
            <a:endParaRPr kumimoji="0" lang="en-US" sz="23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1819460818"/>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(25/43)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(6/9)</a:t>
            </a:r>
            <a:endParaRPr lang="en-US" altLang="zh-TW" smtClean="0"/>
          </a:p>
          <a:p>
            <a:r>
              <a:rPr lang="en-US" smtClean="0"/>
              <a:t>Ví dụ về tạo cây khung theo DFS và BFS</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140</a:t>
            </a:fld>
            <a:endParaRPr lang="en-CA"/>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86088" y="2047875"/>
            <a:ext cx="3171825" cy="199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410200" y="4267200"/>
            <a:ext cx="30480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a:solidFill>
                  <a:srgbClr val="C00000"/>
                </a:solidFill>
                <a:effectLst>
                  <a:outerShdw blurRad="38100" dist="38100" dir="2700000" algn="tl">
                    <a:srgbClr val="000000">
                      <a:alpha val="43137"/>
                    </a:srgbClr>
                  </a:outerShdw>
                </a:effectLst>
              </a:rPr>
              <a:t>Kết quả theo BFS, xuất phát từ đỉnh 1</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1-2</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1-3</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1-4</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1-6</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2-5</a:t>
            </a:r>
          </a:p>
        </p:txBody>
      </p:sp>
      <p:sp>
        <p:nvSpPr>
          <p:cNvPr id="11" name="TextBox 10"/>
          <p:cNvSpPr txBox="1"/>
          <p:nvPr/>
        </p:nvSpPr>
        <p:spPr>
          <a:xfrm>
            <a:off x="685800" y="4267200"/>
            <a:ext cx="30480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a:solidFill>
                  <a:srgbClr val="C00000"/>
                </a:solidFill>
                <a:effectLst>
                  <a:outerShdw blurRad="38100" dist="38100" dir="2700000" algn="tl">
                    <a:srgbClr val="000000">
                      <a:alpha val="43137"/>
                    </a:srgbClr>
                  </a:outerShdw>
                </a:effectLst>
              </a:rPr>
              <a:t>Kết quả theo DFS, xuất phát từ đỉnh 1</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1-2</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2-3</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3-4</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4-5</a:t>
            </a:r>
          </a:p>
          <a:p>
            <a:r>
              <a:rPr lang="en-US">
                <a:solidFill>
                  <a:prstClr val="black"/>
                </a:solidFill>
              </a:rPr>
              <a:t>  Cạnh: </a:t>
            </a:r>
            <a:r>
              <a:rPr lang="en-US" b="1">
                <a:solidFill>
                  <a:srgbClr val="002060"/>
                </a:solidFill>
                <a:effectLst>
                  <a:outerShdw blurRad="38100" dist="38100" dir="2700000" algn="tl">
                    <a:srgbClr val="000000">
                      <a:alpha val="43137"/>
                    </a:srgbClr>
                  </a:outerShdw>
                </a:effectLst>
              </a:rPr>
              <a:t>3-6</a:t>
            </a:r>
          </a:p>
        </p:txBody>
      </p:sp>
    </p:spTree>
    <p:extLst>
      <p:ext uri="{BB962C8B-B14F-4D97-AF65-F5344CB8AC3E}">
        <p14:creationId xmlns="" xmlns:p14="http://schemas.microsoft.com/office/powerpoint/2010/main" val="3936978746"/>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(26/43)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(7/9)</a:t>
            </a:r>
            <a:endParaRPr lang="en-US" altLang="zh-TW" smtClean="0"/>
          </a:p>
          <a:p>
            <a:r>
              <a:rPr lang="en-US" smtClean="0"/>
              <a:t>Chương trình minh họa về tạo cây khung theo DFS và BFS</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141</a:t>
            </a:fld>
            <a:endParaRPr lang="en-CA"/>
          </a:p>
        </p:txBody>
      </p:sp>
      <p:sp>
        <p:nvSpPr>
          <p:cNvPr id="9"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CK[MAX][2], n, G[MAX][MAX], chuaxet[MAX], socanh, QUEUE[MAX];</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"DOTHI.IN"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a:t>
            </a:r>
            <a:r>
              <a:rPr lang="en-US" sz="1600" b="1" smtClean="0">
                <a:solidFill>
                  <a:srgbClr val="A31515"/>
                </a:solidFill>
                <a:latin typeface="Courier New" pitchFamily="49" charset="0"/>
                <a:cs typeface="Courier New" pitchFamily="49" charset="0"/>
              </a:rPr>
              <a:t>file"</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,&amp;n);</a:t>
            </a:r>
          </a:p>
          <a:p>
            <a:pPr marL="0" indent="0">
              <a:lnSpc>
                <a:spcPct val="100000"/>
              </a:lnSpc>
              <a:spcBef>
                <a:spcPts val="0"/>
              </a:spcBef>
              <a:buClr>
                <a:srgbClr val="FE8637"/>
              </a:buClr>
              <a:buFont typeface="Wingdings 2"/>
              <a:buNone/>
            </a:pPr>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r>
              <a:rPr lang="pt-BR" sz="1600" b="1" smtClean="0">
                <a:solidFill>
                  <a:prstClr val="black"/>
                </a:solidFill>
                <a:latin typeface="Courier New" pitchFamily="49" charset="0"/>
                <a:cs typeface="Courier New" pitchFamily="49" charset="0"/>
              </a:rPr>
              <a:t>;</a:t>
            </a:r>
            <a:endParaRPr lang="pt-BR" sz="1600" b="1">
              <a:solidFill>
                <a:prstClr val="black"/>
              </a:solidFill>
              <a:latin typeface="Courier New" pitchFamily="49" charset="0"/>
              <a:cs typeface="Courier New" pitchFamily="49" charset="0"/>
            </a:endParaRPr>
          </a:p>
        </p:txBody>
      </p:sp>
      <p:sp>
        <p:nvSpPr>
          <p:cNvPr id="10"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Ma tran ke:"</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(i=1; i&lt;=n; i++){</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(j=1; j&lt;=n; j++){</a:t>
            </a:r>
          </a:p>
          <a:p>
            <a:r>
              <a:rPr lang="en-US" sz="1600" b="1">
                <a:solidFill>
                  <a:prstClr val="black"/>
                </a:solidFill>
                <a:latin typeface="Courier New" pitchFamily="49" charset="0"/>
                <a:cs typeface="Courier New" pitchFamily="49" charset="0"/>
              </a:rPr>
              <a:t>      fscanf(fp,</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,&amp;G[i][j]);</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fclose(fp);</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 (i=1; i&lt;=n;i++)</a:t>
            </a:r>
          </a:p>
          <a:p>
            <a:r>
              <a:rPr lang="en-US" sz="1600" b="1">
                <a:solidFill>
                  <a:prstClr val="black"/>
                </a:solidFill>
                <a:latin typeface="Courier New" pitchFamily="49" charset="0"/>
                <a:cs typeface="Courier New" pitchFamily="49" charset="0"/>
              </a:rPr>
              <a:t>    chuaxet[i]=TRUE;</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STREE_DFS(</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i){</a:t>
            </a:r>
          </a:p>
          <a:p>
            <a:r>
              <a:rPr lang="en-US" sz="1600" b="1">
                <a:solidFill>
                  <a:srgbClr val="0000FF"/>
                </a:solidFill>
                <a:latin typeface="Courier New" pitchFamily="49" charset="0"/>
                <a:cs typeface="Courier New" pitchFamily="49" charset="0"/>
              </a:rPr>
              <a:t>  int</a:t>
            </a:r>
            <a:r>
              <a:rPr lang="en-US" sz="1600" b="1">
                <a:solidFill>
                  <a:prstClr val="black"/>
                </a:solidFill>
                <a:latin typeface="Courier New" pitchFamily="49" charset="0"/>
                <a:cs typeface="Courier New" pitchFamily="49" charset="0"/>
              </a:rPr>
              <a:t> j;</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(socanh==n-1) </a:t>
            </a:r>
            <a:r>
              <a:rPr lang="en-US" sz="1600" b="1">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(j=1; j&lt;=n; j++){</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 (chuaxet[j] &amp;&amp; G[i][j]){</a:t>
            </a:r>
          </a:p>
          <a:p>
            <a:r>
              <a:rPr lang="en-US" sz="1600" b="1">
                <a:solidFill>
                  <a:prstClr val="black"/>
                </a:solidFill>
                <a:latin typeface="Courier New" pitchFamily="49" charset="0"/>
                <a:cs typeface="Courier New" pitchFamily="49" charset="0"/>
              </a:rPr>
              <a:t>      chuaxet[j]=FALSE; </a:t>
            </a:r>
          </a:p>
          <a:p>
            <a:r>
              <a:rPr lang="en-US" sz="1600" b="1">
                <a:solidFill>
                  <a:prstClr val="black"/>
                </a:solidFill>
                <a:latin typeface="Courier New" pitchFamily="49" charset="0"/>
                <a:cs typeface="Courier New" pitchFamily="49" charset="0"/>
              </a:rPr>
              <a:t>      socanh++;</a:t>
            </a:r>
          </a:p>
        </p:txBody>
      </p:sp>
    </p:spTree>
    <p:extLst>
      <p:ext uri="{BB962C8B-B14F-4D97-AF65-F5344CB8AC3E}">
        <p14:creationId xmlns="" xmlns:p14="http://schemas.microsoft.com/office/powerpoint/2010/main" val="998429418"/>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(27/43)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(8/9)</a:t>
            </a:r>
            <a:endParaRPr lang="en-US" altLang="zh-TW" smtClean="0"/>
          </a:p>
          <a:p>
            <a:r>
              <a:rPr lang="en-US" smtClean="0"/>
              <a:t>Chương trình minh họa về tạo cây khung theo DFS và BFS</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142</a:t>
            </a:fld>
            <a:endParaRPr lang="en-CA"/>
          </a:p>
        </p:txBody>
      </p:sp>
      <p:sp>
        <p:nvSpPr>
          <p:cNvPr id="9"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CK[socanh</a:t>
            </a:r>
            <a:r>
              <a:rPr lang="en-US" sz="1600" b="1">
                <a:solidFill>
                  <a:prstClr val="black"/>
                </a:solidFill>
                <a:latin typeface="Courier New" pitchFamily="49" charset="0"/>
                <a:cs typeface="Courier New" pitchFamily="49" charset="0"/>
              </a:rPr>
              <a:t>][1]=i;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CK[socanh</a:t>
            </a:r>
            <a:r>
              <a:rPr lang="en-US" sz="1600" b="1">
                <a:solidFill>
                  <a:prstClr val="black"/>
                </a:solidFill>
                <a:latin typeface="Courier New" pitchFamily="49" charset="0"/>
                <a:cs typeface="Courier New" pitchFamily="49" charset="0"/>
              </a:rPr>
              <a:t>][2]=j;</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(socanh</a:t>
            </a:r>
            <a:r>
              <a:rPr lang="en-US" sz="1600" b="1">
                <a:solidFill>
                  <a:prstClr val="black"/>
                </a:solidFill>
                <a:latin typeface="Courier New" pitchFamily="49" charset="0"/>
                <a:cs typeface="Courier New" pitchFamily="49" charset="0"/>
              </a:rPr>
              <a:t>==n-1) </a:t>
            </a:r>
            <a:r>
              <a:rPr lang="en-US" sz="1600" b="1">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STREE_DFS(j</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i&lt;=socanh; 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Canh "</a:t>
            </a:r>
            <a:r>
              <a:rPr lang="en-US" sz="1600" b="1">
                <a:solidFill>
                  <a:prstClr val="black"/>
                </a:solidFill>
                <a:latin typeface="Courier New" pitchFamily="49" charset="0"/>
                <a:cs typeface="Courier New" pitchFamily="49" charset="0"/>
              </a:rPr>
              <a:t>&lt;&lt;i;</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j&lt;=2; 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&lt;&lt;CK[i][j];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STREE_BFS(</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u){</a:t>
            </a:r>
          </a:p>
          <a:p>
            <a:pPr marL="0" indent="0">
              <a:lnSpc>
                <a:spcPct val="100000"/>
              </a:lnSpc>
              <a:spcBef>
                <a:spcPts val="0"/>
              </a:spcBef>
              <a:buClr>
                <a:srgbClr val="FE8637"/>
              </a:buClr>
              <a:buFont typeface="Wingdings 2"/>
              <a:buNone/>
            </a:pPr>
            <a:r>
              <a:rPr lang="fr-FR" sz="1600" b="1" smtClean="0">
                <a:solidFill>
                  <a:srgbClr val="0000FF"/>
                </a:solidFill>
                <a:latin typeface="Courier New" pitchFamily="49" charset="0"/>
                <a:cs typeface="Courier New" pitchFamily="49" charset="0"/>
              </a:rPr>
              <a:t>  int</a:t>
            </a:r>
            <a:r>
              <a:rPr lang="fr-FR" sz="1600" b="1" smtClean="0">
                <a:solidFill>
                  <a:prstClr val="black"/>
                </a:solidFill>
                <a:latin typeface="Courier New" pitchFamily="49" charset="0"/>
                <a:cs typeface="Courier New" pitchFamily="49" charset="0"/>
              </a:rPr>
              <a:t> </a:t>
            </a:r>
            <a:r>
              <a:rPr lang="fr-FR" sz="1600" b="1">
                <a:solidFill>
                  <a:prstClr val="black"/>
                </a:solidFill>
                <a:latin typeface="Courier New" pitchFamily="49" charset="0"/>
                <a:cs typeface="Courier New" pitchFamily="49" charset="0"/>
              </a:rPr>
              <a:t>dauQ, cuoiQ, v, 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dauQ=1</a:t>
            </a:r>
            <a:r>
              <a:rPr lang="en-US" sz="1600" b="1">
                <a:solidFill>
                  <a:prstClr val="black"/>
                </a:solidFill>
                <a:latin typeface="Courier New" pitchFamily="49" charset="0"/>
                <a:cs typeface="Courier New" pitchFamily="49" charset="0"/>
              </a:rPr>
              <a:t>; cuoiQ=1; </a:t>
            </a:r>
          </a:p>
        </p:txBody>
      </p:sp>
      <p:sp>
        <p:nvSpPr>
          <p:cNvPr id="10"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prstClr val="black"/>
                </a:solidFill>
                <a:latin typeface="Courier New" pitchFamily="49" charset="0"/>
                <a:cs typeface="Courier New" pitchFamily="49" charset="0"/>
              </a:rPr>
              <a:t>  QUEUE[dauQ]=u;</a:t>
            </a:r>
          </a:p>
          <a:p>
            <a:r>
              <a:rPr lang="en-US" sz="1600" b="1">
                <a:solidFill>
                  <a:prstClr val="black"/>
                </a:solidFill>
                <a:latin typeface="Courier New" pitchFamily="49" charset="0"/>
                <a:cs typeface="Courier New" pitchFamily="49" charset="0"/>
              </a:rPr>
              <a:t>  chuaxet[u]=FALSE;</a:t>
            </a:r>
          </a:p>
          <a:p>
            <a:r>
              <a:rPr lang="en-US" sz="1600" b="1">
                <a:solidFill>
                  <a:srgbClr val="0000FF"/>
                </a:solidFill>
                <a:latin typeface="Courier New" pitchFamily="49" charset="0"/>
                <a:cs typeface="Courier New" pitchFamily="49" charset="0"/>
              </a:rPr>
              <a:t>  while</a:t>
            </a:r>
            <a:r>
              <a:rPr lang="en-US" sz="1600" b="1">
                <a:solidFill>
                  <a:prstClr val="black"/>
                </a:solidFill>
                <a:latin typeface="Courier New" pitchFamily="49" charset="0"/>
                <a:cs typeface="Courier New" pitchFamily="49" charset="0"/>
              </a:rPr>
              <a:t>(dauQ&lt;=cuoiQ){</a:t>
            </a:r>
          </a:p>
          <a:p>
            <a:r>
              <a:rPr lang="en-US" sz="1600" b="1">
                <a:solidFill>
                  <a:prstClr val="black"/>
                </a:solidFill>
                <a:latin typeface="Courier New" pitchFamily="49" charset="0"/>
                <a:cs typeface="Courier New" pitchFamily="49" charset="0"/>
              </a:rPr>
              <a:t>    v= QUEUE[dauQ]; dauQ=dauQ+1;</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(p=1; p&lt;=n; p++){</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(chuaxet[p] &amp;&amp; G[v][p]){</a:t>
            </a:r>
          </a:p>
          <a:p>
            <a:r>
              <a:rPr lang="en-US" sz="1600" b="1">
                <a:solidFill>
                  <a:prstClr val="black"/>
                </a:solidFill>
                <a:latin typeface="Courier New" pitchFamily="49" charset="0"/>
                <a:cs typeface="Courier New" pitchFamily="49" charset="0"/>
              </a:rPr>
              <a:t>        chuaxet[p]=FALSE; </a:t>
            </a:r>
          </a:p>
          <a:p>
            <a:r>
              <a:rPr lang="en-US" sz="1600" b="1">
                <a:solidFill>
                  <a:prstClr val="black"/>
                </a:solidFill>
                <a:latin typeface="Courier New" pitchFamily="49" charset="0"/>
                <a:cs typeface="Courier New" pitchFamily="49" charset="0"/>
              </a:rPr>
              <a:t>        socanh++;</a:t>
            </a:r>
          </a:p>
          <a:p>
            <a:r>
              <a:rPr lang="en-US" sz="1600" b="1">
                <a:solidFill>
                  <a:prstClr val="black"/>
                </a:solidFill>
                <a:latin typeface="Courier New" pitchFamily="49" charset="0"/>
                <a:cs typeface="Courier New" pitchFamily="49" charset="0"/>
              </a:rPr>
              <a:t>        CK[socanh][1]=v; </a:t>
            </a:r>
          </a:p>
          <a:p>
            <a:r>
              <a:rPr lang="en-US" sz="1600" b="1">
                <a:solidFill>
                  <a:prstClr val="black"/>
                </a:solidFill>
                <a:latin typeface="Courier New" pitchFamily="49" charset="0"/>
                <a:cs typeface="Courier New" pitchFamily="49" charset="0"/>
              </a:rPr>
              <a:t>        CK[socanh][2]=p;</a:t>
            </a:r>
          </a:p>
          <a:p>
            <a:r>
              <a:rPr lang="en-US" sz="1600" b="1">
                <a:solidFill>
                  <a:prstClr val="black"/>
                </a:solidFill>
                <a:latin typeface="Courier New" pitchFamily="49" charset="0"/>
                <a:cs typeface="Courier New" pitchFamily="49" charset="0"/>
              </a:rPr>
              <a:t>        cuoiQ=cuoiQ+1;</a:t>
            </a:r>
          </a:p>
          <a:p>
            <a:r>
              <a:rPr lang="en-US" sz="1600" b="1">
                <a:solidFill>
                  <a:prstClr val="black"/>
                </a:solidFill>
                <a:latin typeface="Courier New" pitchFamily="49" charset="0"/>
                <a:cs typeface="Courier New" pitchFamily="49" charset="0"/>
              </a:rPr>
              <a:t>        QUEUE[cuoiQ]=p;</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(socanh==n-1) </a:t>
            </a:r>
            <a:r>
              <a:rPr lang="en-US" sz="1600" b="1">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2656389051"/>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(28/43)</a:t>
            </a:r>
            <a:endParaRPr lang="en-US"/>
          </a:p>
        </p:txBody>
      </p:sp>
      <p:sp>
        <p:nvSpPr>
          <p:cNvPr id="46" name="Content Placeholder 45"/>
          <p:cNvSpPr>
            <a:spLocks noGrp="1"/>
          </p:cNvSpPr>
          <p:nvPr>
            <p:ph sz="quarter" idx="1"/>
          </p:nvPr>
        </p:nvSpPr>
        <p:spPr/>
        <p:txBody>
          <a:bodyPr/>
          <a:lstStyle/>
          <a:p>
            <a:r>
              <a:rPr lang="en-US" altLang="zh-TW" smtClean="0"/>
              <a:t>7.7.4. </a:t>
            </a:r>
            <a:r>
              <a:rPr lang="vi-VN" smtClean="0"/>
              <a:t>Cây khung &amp; </a:t>
            </a:r>
            <a:r>
              <a:rPr lang="en-US" smtClean="0"/>
              <a:t>t</a:t>
            </a:r>
            <a:r>
              <a:rPr lang="vi-VN" smtClean="0"/>
              <a:t>huật toán xây dựng cây khung</a:t>
            </a:r>
            <a:r>
              <a:rPr lang="en-US" smtClean="0"/>
              <a:t> (9/9)</a:t>
            </a:r>
            <a:endParaRPr lang="en-US" altLang="zh-TW" smtClean="0"/>
          </a:p>
          <a:p>
            <a:r>
              <a:rPr lang="en-US" smtClean="0"/>
              <a:t>Chương trình minh họa về tạo cây khung theo DFS và BFS</a:t>
            </a:r>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143</a:t>
            </a:fld>
            <a:endParaRPr lang="en-CA"/>
          </a:p>
        </p:txBody>
      </p:sp>
      <p:sp>
        <p:nvSpPr>
          <p:cNvPr id="9" name="Content Placeholder 2"/>
          <p:cNvSpPr txBox="1">
            <a:spLocks/>
          </p:cNvSpPr>
          <p:nvPr/>
        </p:nvSpPr>
        <p:spPr>
          <a:xfrm>
            <a:off x="914400" y="1905000"/>
            <a:ext cx="70866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Init(); </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socanh=0</a:t>
            </a:r>
            <a:r>
              <a:rPr lang="en-US" sz="1600" b="1">
                <a:solidFill>
                  <a:prstClr val="black"/>
                </a:solidFill>
                <a:latin typeface="Courier New" pitchFamily="49" charset="0"/>
                <a:cs typeface="Courier New" pitchFamily="49" charset="0"/>
              </a:rPr>
              <a:t>; </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a:t>
            </a:r>
            <a:r>
              <a:rPr lang="vi-VN" sz="1600" b="1" smtClean="0">
                <a:solidFill>
                  <a:prstClr val="black"/>
                </a:solidFill>
                <a:latin typeface="Courier New" pitchFamily="49" charset="0"/>
                <a:cs typeface="Courier New" pitchFamily="49" charset="0"/>
              </a:rPr>
              <a:t>chuaxet[i</a:t>
            </a:r>
            <a:r>
              <a:rPr lang="vi-VN" sz="1600" b="1">
                <a:solidFill>
                  <a:prstClr val="black"/>
                </a:solidFill>
                <a:latin typeface="Courier New" pitchFamily="49" charset="0"/>
                <a:cs typeface="Courier New" pitchFamily="49" charset="0"/>
              </a:rPr>
              <a:t>]=FALSE; </a:t>
            </a:r>
            <a:endParaRPr lang="en-US" sz="1600" b="1" smtClean="0">
              <a:solidFill>
                <a:prstClr val="black"/>
              </a:solidFill>
              <a:latin typeface="Courier New" pitchFamily="49" charset="0"/>
              <a:cs typeface="Courier New" pitchFamily="49" charset="0"/>
            </a:endParaRPr>
          </a:p>
          <a:p>
            <a:pPr marL="0" indent="0">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a:t>
            </a:r>
            <a:r>
              <a:rPr lang="vi-VN" sz="1600" b="1" smtClean="0">
                <a:solidFill>
                  <a:srgbClr val="008000"/>
                </a:solidFill>
                <a:latin typeface="Courier New" pitchFamily="49" charset="0"/>
                <a:cs typeface="Courier New" pitchFamily="49" charset="0"/>
              </a:rPr>
              <a:t>/* </a:t>
            </a:r>
            <a:r>
              <a:rPr lang="vi-VN" sz="1600" b="1">
                <a:solidFill>
                  <a:srgbClr val="008000"/>
                </a:solidFill>
                <a:latin typeface="Courier New" pitchFamily="49" charset="0"/>
                <a:cs typeface="Courier New" pitchFamily="49" charset="0"/>
              </a:rPr>
              <a:t>xây dựng cây bao trùm tại đỉnh 1*/</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STREE_DFS(i</a:t>
            </a: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smtClean="0">
                <a:solidFill>
                  <a:srgbClr val="008000"/>
                </a:solidFill>
                <a:latin typeface="Courier New" pitchFamily="49" charset="0"/>
                <a:cs typeface="Courier New" pitchFamily="49" charset="0"/>
              </a:rPr>
              <a:t>    //</a:t>
            </a:r>
            <a:r>
              <a:rPr lang="en-US" sz="1600" b="1">
                <a:solidFill>
                  <a:srgbClr val="008000"/>
                </a:solidFill>
                <a:latin typeface="Courier New" pitchFamily="49" charset="0"/>
                <a:cs typeface="Courier New" pitchFamily="49" charset="0"/>
              </a:rPr>
              <a:t>STREE_BFS(i); </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Result</a:t>
            </a: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226239547"/>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(29/43)</a:t>
            </a:r>
            <a:endParaRPr lang="en-US"/>
          </a:p>
        </p:txBody>
      </p:sp>
      <p:sp>
        <p:nvSpPr>
          <p:cNvPr id="5" name="Content Placeholder 4"/>
          <p:cNvSpPr>
            <a:spLocks noGrp="1"/>
          </p:cNvSpPr>
          <p:nvPr>
            <p:ph sz="quarter" idx="1"/>
          </p:nvPr>
        </p:nvSpPr>
        <p:spPr/>
        <p:txBody>
          <a:bodyPr/>
          <a:lstStyle/>
          <a:p>
            <a:r>
              <a:rPr lang="en-US" altLang="zh-TW" smtClean="0"/>
              <a:t>7.7.5. </a:t>
            </a:r>
            <a:r>
              <a:rPr lang="vi-VN" smtClean="0"/>
              <a:t>Cây khung </a:t>
            </a:r>
            <a:r>
              <a:rPr lang="en-US" smtClean="0"/>
              <a:t>nhỏ nhất (1/15)</a:t>
            </a:r>
            <a:endParaRPr lang="en-US" altLang="zh-TW" smtClean="0"/>
          </a:p>
          <a:p>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144</a:t>
            </a:fld>
            <a:endParaRPr lang="en-CA"/>
          </a:p>
        </p:txBody>
      </p:sp>
      <p:pic>
        <p:nvPicPr>
          <p:cNvPr id="192514" name="Picture 2"/>
          <p:cNvPicPr>
            <a:picLocks noChangeAspect="1" noChangeArrowheads="1"/>
          </p:cNvPicPr>
          <p:nvPr/>
        </p:nvPicPr>
        <p:blipFill>
          <a:blip r:embed="rId2" cstate="print"/>
          <a:srcRect/>
          <a:stretch>
            <a:fillRect/>
          </a:stretch>
        </p:blipFill>
        <p:spPr bwMode="auto">
          <a:xfrm>
            <a:off x="228600" y="1600200"/>
            <a:ext cx="8524875" cy="4676775"/>
          </a:xfrm>
          <a:prstGeom prst="rect">
            <a:avLst/>
          </a:prstGeom>
          <a:noFill/>
          <a:ln w="9525">
            <a:noFill/>
            <a:miter lim="800000"/>
            <a:headEnd/>
            <a:tailEnd/>
          </a:ln>
        </p:spPr>
      </p:pic>
    </p:spTree>
    <p:extLst>
      <p:ext uri="{BB962C8B-B14F-4D97-AF65-F5344CB8AC3E}">
        <p14:creationId xmlns="" xmlns:p14="http://schemas.microsoft.com/office/powerpoint/2010/main" val="3219573657"/>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(30/43)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(2/15)</a:t>
            </a:r>
            <a:endParaRPr lang="en-US" altLang="zh-TW" smtClean="0"/>
          </a:p>
          <a:p>
            <a:r>
              <a:rPr lang="en-US" smtClean="0"/>
              <a:t>Ví dụ về một số bài toán liên quan:</a:t>
            </a:r>
          </a:p>
          <a:p>
            <a:r>
              <a:rPr lang="vi-VN" smtClean="0"/>
              <a:t>Bài toán nối mạng máy tính. </a:t>
            </a:r>
            <a:endParaRPr lang="en-US" smtClean="0"/>
          </a:p>
          <a:p>
            <a:pPr lvl="2"/>
            <a:r>
              <a:rPr lang="vi-VN" smtClean="0"/>
              <a:t>Một mạng máy tính gồm n máy tính được đánh số từ 1, 2,..., n. Biết chi phí nối máy i với máy j là c[i, j], i, j = 1, 2,..., n. Hãy tìm cách nối mạng sao cho chi phí là nhỏ nhất. </a:t>
            </a:r>
          </a:p>
          <a:p>
            <a:r>
              <a:rPr lang="vi-VN" smtClean="0"/>
              <a:t>Bài toán xây dựng hệ thống cable. </a:t>
            </a:r>
            <a:endParaRPr lang="en-US" smtClean="0"/>
          </a:p>
          <a:p>
            <a:pPr lvl="2"/>
            <a:r>
              <a:rPr lang="vi-VN" smtClean="0"/>
              <a:t>Giả sử ta muốn xây dựng một hệ thống cable điện thoại nối n điểm của một mạng viễn thông sao cho điểm bất kỳ nào trong mạng đều có đường truyền tin tới các điểm khác. Biết chi phí xây dựng hệ thống cable từ điểm i đến điểm j là c[i,j]. Hãy tìm cách xây dựng hệ thống mạng cable sao cho chi phí là nhỏ nhất. </a:t>
            </a:r>
            <a:endParaRPr lang="en-US"/>
          </a:p>
        </p:txBody>
      </p:sp>
      <p:sp>
        <p:nvSpPr>
          <p:cNvPr id="44" name="Slide Number Placeholder 43"/>
          <p:cNvSpPr>
            <a:spLocks noGrp="1"/>
          </p:cNvSpPr>
          <p:nvPr>
            <p:ph type="sldNum" sz="quarter" idx="15"/>
          </p:nvPr>
        </p:nvSpPr>
        <p:spPr/>
        <p:txBody>
          <a:bodyPr/>
          <a:lstStyle/>
          <a:p>
            <a:fld id="{3A67ADCF-AD7D-4221-AC1C-41092133A6D3}" type="slidenum">
              <a:rPr lang="en-CA" smtClean="0"/>
              <a:pPr/>
              <a:t>145</a:t>
            </a:fld>
            <a:endParaRPr lang="en-CA"/>
          </a:p>
        </p:txBody>
      </p:sp>
    </p:spTree>
    <p:extLst>
      <p:ext uri="{BB962C8B-B14F-4D97-AF65-F5344CB8AC3E}">
        <p14:creationId xmlns="" xmlns:p14="http://schemas.microsoft.com/office/powerpoint/2010/main" val="1007526402"/>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(31/43)</a:t>
            </a:r>
            <a:endParaRPr lang="en-US"/>
          </a:p>
        </p:txBody>
      </p:sp>
      <p:sp>
        <p:nvSpPr>
          <p:cNvPr id="7" name="Content Placeholder 6"/>
          <p:cNvSpPr>
            <a:spLocks noGrp="1"/>
          </p:cNvSpPr>
          <p:nvPr>
            <p:ph sz="quarter" idx="1"/>
          </p:nvPr>
        </p:nvSpPr>
        <p:spPr/>
        <p:txBody>
          <a:bodyPr/>
          <a:lstStyle/>
          <a:p>
            <a:r>
              <a:rPr lang="en-US" altLang="zh-TW" smtClean="0"/>
              <a:t>7.7.5. </a:t>
            </a:r>
            <a:r>
              <a:rPr lang="vi-VN" smtClean="0"/>
              <a:t>Cây khung </a:t>
            </a:r>
            <a:r>
              <a:rPr lang="en-US" smtClean="0"/>
              <a:t>nhỏ nhất (3/15)</a:t>
            </a:r>
            <a:endParaRPr lang="en-US" altLang="zh-TW"/>
          </a:p>
        </p:txBody>
      </p:sp>
      <p:sp>
        <p:nvSpPr>
          <p:cNvPr id="44" name="Slide Number Placeholder 43"/>
          <p:cNvSpPr>
            <a:spLocks noGrp="1"/>
          </p:cNvSpPr>
          <p:nvPr>
            <p:ph type="sldNum" sz="quarter" idx="15"/>
          </p:nvPr>
        </p:nvSpPr>
        <p:spPr/>
        <p:txBody>
          <a:bodyPr/>
          <a:lstStyle/>
          <a:p>
            <a:fld id="{3A67ADCF-AD7D-4221-AC1C-41092133A6D3}" type="slidenum">
              <a:rPr lang="en-CA" smtClean="0"/>
              <a:pPr/>
              <a:t>146</a:t>
            </a:fld>
            <a:endParaRPr lang="en-CA"/>
          </a:p>
        </p:txBody>
      </p:sp>
      <p:pic>
        <p:nvPicPr>
          <p:cNvPr id="190467" name="Picture 3"/>
          <p:cNvPicPr>
            <a:picLocks noChangeAspect="1" noChangeArrowheads="1"/>
          </p:cNvPicPr>
          <p:nvPr/>
        </p:nvPicPr>
        <p:blipFill>
          <a:blip r:embed="rId2" cstate="print"/>
          <a:srcRect/>
          <a:stretch>
            <a:fillRect/>
          </a:stretch>
        </p:blipFill>
        <p:spPr bwMode="auto">
          <a:xfrm>
            <a:off x="152400" y="1143000"/>
            <a:ext cx="8553450" cy="5010150"/>
          </a:xfrm>
          <a:prstGeom prst="rect">
            <a:avLst/>
          </a:prstGeom>
          <a:noFill/>
          <a:ln w="9525">
            <a:noFill/>
            <a:miter lim="800000"/>
            <a:headEnd/>
            <a:tailEnd/>
          </a:ln>
        </p:spPr>
      </p:pic>
    </p:spTree>
    <p:extLst>
      <p:ext uri="{BB962C8B-B14F-4D97-AF65-F5344CB8AC3E}">
        <p14:creationId xmlns="" xmlns:p14="http://schemas.microsoft.com/office/powerpoint/2010/main" val="393136057"/>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(32/43)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(4/15)</a:t>
            </a:r>
            <a:endParaRPr lang="en-US" altLang="zh-TW" smtClean="0"/>
          </a:p>
          <a:p>
            <a:r>
              <a:rPr lang="en-US" smtClean="0"/>
              <a:t>Để thực hiện việc tìm cây khung nhỏ nhất, thường sử dụng:</a:t>
            </a:r>
          </a:p>
          <a:p>
            <a:pPr lvl="1"/>
            <a:r>
              <a:rPr lang="en-US" smtClean="0"/>
              <a:t>Thuật toán KRUSKAL</a:t>
            </a:r>
          </a:p>
          <a:p>
            <a:pPr lvl="1"/>
            <a:r>
              <a:rPr lang="en-US" smtClean="0"/>
              <a:t>Thuật toán PRIM</a:t>
            </a:r>
          </a:p>
          <a:p>
            <a:r>
              <a:rPr lang="en-US" smtClean="0"/>
              <a:t>Trong phần này, nghiên cứu 2 phương pháp chính trên</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147</a:t>
            </a:fld>
            <a:endParaRPr lang="en-CA"/>
          </a:p>
        </p:txBody>
      </p:sp>
    </p:spTree>
    <p:extLst>
      <p:ext uri="{BB962C8B-B14F-4D97-AF65-F5344CB8AC3E}">
        <p14:creationId xmlns="" xmlns:p14="http://schemas.microsoft.com/office/powerpoint/2010/main" val="898319694"/>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(33/43)</a:t>
            </a:r>
            <a:endParaRPr lang="en-US"/>
          </a:p>
        </p:txBody>
      </p:sp>
      <p:sp>
        <p:nvSpPr>
          <p:cNvPr id="5" name="Content Placeholder 4"/>
          <p:cNvSpPr>
            <a:spLocks noGrp="1"/>
          </p:cNvSpPr>
          <p:nvPr>
            <p:ph sz="quarter" idx="1"/>
          </p:nvPr>
        </p:nvSpPr>
        <p:spPr/>
        <p:txBody>
          <a:bodyPr/>
          <a:lstStyle/>
          <a:p>
            <a:r>
              <a:rPr lang="en-US" altLang="zh-TW" smtClean="0"/>
              <a:t>7.7.5. </a:t>
            </a:r>
            <a:r>
              <a:rPr lang="vi-VN" smtClean="0"/>
              <a:t>Cây khung </a:t>
            </a:r>
            <a:r>
              <a:rPr lang="en-US" smtClean="0"/>
              <a:t>nhỏ nhất (6/15)</a:t>
            </a:r>
          </a:p>
          <a:p>
            <a:r>
              <a:rPr lang="en-US" altLang="zh-TW" smtClean="0"/>
              <a:t>7.7.5.1. Thuật toán KRUSKAL (2/6)</a:t>
            </a:r>
          </a:p>
        </p:txBody>
      </p:sp>
      <p:sp>
        <p:nvSpPr>
          <p:cNvPr id="44" name="Slide Number Placeholder 43"/>
          <p:cNvSpPr>
            <a:spLocks noGrp="1"/>
          </p:cNvSpPr>
          <p:nvPr>
            <p:ph type="sldNum" sz="quarter" idx="15"/>
          </p:nvPr>
        </p:nvSpPr>
        <p:spPr/>
        <p:txBody>
          <a:bodyPr/>
          <a:lstStyle/>
          <a:p>
            <a:fld id="{3A67ADCF-AD7D-4221-AC1C-41092133A6D3}" type="slidenum">
              <a:rPr lang="en-CA" smtClean="0"/>
              <a:pPr/>
              <a:t>148</a:t>
            </a:fld>
            <a:endParaRPr lang="en-CA"/>
          </a:p>
        </p:txBody>
      </p:sp>
      <p:pic>
        <p:nvPicPr>
          <p:cNvPr id="191490" name="Picture 2"/>
          <p:cNvPicPr>
            <a:picLocks noChangeAspect="1" noChangeArrowheads="1"/>
          </p:cNvPicPr>
          <p:nvPr/>
        </p:nvPicPr>
        <p:blipFill>
          <a:blip r:embed="rId2" cstate="print"/>
          <a:srcRect/>
          <a:stretch>
            <a:fillRect/>
          </a:stretch>
        </p:blipFill>
        <p:spPr bwMode="auto">
          <a:xfrm>
            <a:off x="152400" y="2057400"/>
            <a:ext cx="8505825" cy="3952875"/>
          </a:xfrm>
          <a:prstGeom prst="rect">
            <a:avLst/>
          </a:prstGeom>
          <a:noFill/>
          <a:ln w="9525">
            <a:noFill/>
            <a:miter lim="800000"/>
            <a:headEnd/>
            <a:tailEnd/>
          </a:ln>
        </p:spPr>
      </p:pic>
    </p:spTree>
    <p:extLst>
      <p:ext uri="{BB962C8B-B14F-4D97-AF65-F5344CB8AC3E}">
        <p14:creationId xmlns="" xmlns:p14="http://schemas.microsoft.com/office/powerpoint/2010/main" val="794292075"/>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(34/43)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(6/15)</a:t>
            </a:r>
          </a:p>
          <a:p>
            <a:r>
              <a:rPr lang="en-US" altLang="zh-TW" smtClean="0"/>
              <a:t>7.7.5.1. Thuật toán KRUSKAL (2/6)</a:t>
            </a:r>
          </a:p>
          <a:p>
            <a:r>
              <a:rPr lang="en-US" altLang="zh-TW" smtClean="0"/>
              <a:t>Giả mã thuật toán Kruskal</a:t>
            </a:r>
          </a:p>
          <a:p>
            <a:r>
              <a:rPr lang="vi-VN" smtClean="0"/>
              <a:t> </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149</a:t>
            </a:fld>
            <a:endParaRPr lang="en-CA"/>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914400" y="2133600"/>
                <a:ext cx="7086600" cy="4343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Kruskal(</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T </a:t>
                </a:r>
                <a:r>
                  <a:rPr lang="en-US" sz="1600" b="1">
                    <a:latin typeface="Courier New" pitchFamily="49" charset="0"/>
                    <a:cs typeface="Courier New" pitchFamily="49" charset="0"/>
                  </a:rPr>
                  <a:t>= </a:t>
                </a:r>
                <a14:m>
                  <m:oMath xmlns:m="http://schemas.openxmlformats.org/officeDocument/2006/math">
                    <m:r>
                      <a:rPr lang="el-GR" sz="1600" b="1" i="1" smtClean="0">
                        <a:latin typeface="Cambria Math"/>
                        <a:ea typeface="Cambria Math"/>
                        <a:cs typeface="Courier New" pitchFamily="49" charset="0"/>
                      </a:rPr>
                      <m:t>∅</m:t>
                    </m:r>
                  </m:oMath>
                </a14:m>
                <a:r>
                  <a:rPr lang="el-GR" sz="1600" b="1">
                    <a:latin typeface="Courier New" pitchFamily="49" charset="0"/>
                    <a:cs typeface="Courier New" pitchFamily="49" charset="0"/>
                  </a:rPr>
                  <a:t>; </a:t>
                </a:r>
              </a:p>
              <a:p>
                <a:pPr marL="0" indent="0">
                  <a:buNone/>
                </a:pPr>
                <a:r>
                  <a:rPr lang="en-US" sz="1600" b="1" smtClean="0">
                    <a:solidFill>
                      <a:srgbClr val="0000FF"/>
                    </a:solidFill>
                    <a:latin typeface="Courier New" pitchFamily="49" charset="0"/>
                    <a:cs typeface="Courier New" pitchFamily="49" charset="0"/>
                  </a:rPr>
                  <a:t>  while</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r>
                  <a:rPr lang="en-US" sz="1600" b="1" smtClean="0">
                    <a:latin typeface="Courier New" pitchFamily="49" charset="0"/>
                    <a:cs typeface="Courier New" pitchFamily="49" charset="0"/>
                  </a:rPr>
                  <a:t>|T| </a:t>
                </a:r>
                <a:r>
                  <a:rPr lang="en-US" sz="1600" b="1">
                    <a:latin typeface="Courier New" pitchFamily="49" charset="0"/>
                    <a:cs typeface="Courier New" pitchFamily="49" charset="0"/>
                  </a:rPr>
                  <a:t>&lt; (n-1) </a:t>
                </a:r>
                <a:r>
                  <a:rPr lang="en-US" sz="1600" b="1" smtClean="0">
                    <a:latin typeface="Courier New" pitchFamily="49" charset="0"/>
                    <a:cs typeface="Courier New" pitchFamily="49" charset="0"/>
                  </a:rPr>
                  <a:t>&amp;&amp; ( E ≠ </a:t>
                </a:r>
                <a14:m>
                  <m:oMath xmlns:m="http://schemas.openxmlformats.org/officeDocument/2006/math">
                    <m:r>
                      <a:rPr lang="el-GR" sz="1600" b="1" i="1">
                        <a:latin typeface="Cambria Math"/>
                        <a:ea typeface="Cambria Math"/>
                        <a:cs typeface="Courier New" pitchFamily="49" charset="0"/>
                      </a:rPr>
                      <m:t>∅</m:t>
                    </m:r>
                  </m:oMath>
                </a14:m>
                <a:r>
                  <a:rPr lang="en-US" sz="1600" b="1">
                    <a:latin typeface="Courier New" pitchFamily="49" charset="0"/>
                    <a:cs typeface="Courier New" pitchFamily="49" charset="0"/>
                  </a:rPr>
                  <a:t> ) ){ </a:t>
                </a: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Chọn </a:t>
                </a:r>
                <a:r>
                  <a:rPr lang="vi-VN" sz="1600" b="1">
                    <a:latin typeface="Courier New" pitchFamily="49" charset="0"/>
                    <a:cs typeface="Courier New" pitchFamily="49" charset="0"/>
                  </a:rPr>
                  <a:t>cạnh e </a:t>
                </a:r>
                <a:r>
                  <a:rPr lang="vi-VN" sz="1600" b="1" smtClean="0">
                    <a:latin typeface="Courier New" pitchFamily="49" charset="0"/>
                    <a:cs typeface="Courier New" pitchFamily="49" charset="0"/>
                  </a:rPr>
                  <a:t>∈</a:t>
                </a: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E </a:t>
                </a:r>
                <a:r>
                  <a:rPr lang="vi-VN" sz="1600" b="1">
                    <a:latin typeface="Courier New" pitchFamily="49" charset="0"/>
                    <a:cs typeface="Courier New" pitchFamily="49" charset="0"/>
                  </a:rPr>
                  <a:t>là cạnh có độ dài nhỏ nhất; </a:t>
                </a:r>
              </a:p>
              <a:p>
                <a:pPr marL="0" indent="0">
                  <a:buNone/>
                </a:pPr>
                <a:r>
                  <a:rPr lang="en-US" sz="1600" b="1" smtClean="0">
                    <a:latin typeface="Courier New" pitchFamily="49" charset="0"/>
                    <a:cs typeface="Courier New" pitchFamily="49" charset="0"/>
                  </a:rPr>
                  <a:t>    E = E \ </a:t>
                </a:r>
                <a:r>
                  <a:rPr lang="en-US" sz="1600" b="1">
                    <a:latin typeface="Courier New" pitchFamily="49" charset="0"/>
                    <a:cs typeface="Courier New" pitchFamily="49" charset="0"/>
                  </a:rPr>
                  <a:t>{e}; </a:t>
                </a:r>
              </a:p>
              <a:p>
                <a:pPr marL="0" indent="0">
                  <a:buNone/>
                </a:pPr>
                <a:r>
                  <a:rPr lang="en-US" sz="1600" b="1" smtClean="0">
                    <a:solidFill>
                      <a:srgbClr val="0000FF"/>
                    </a:solidFill>
                    <a:latin typeface="Courier New" pitchFamily="49" charset="0"/>
                    <a:cs typeface="Courier New" pitchFamily="49" charset="0"/>
                  </a:rPr>
                  <a:t>    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(T ∪ {e}: không tạo nên chu trình ) </a:t>
                </a:r>
              </a:p>
              <a:p>
                <a:pPr marL="0" indent="0">
                  <a:buNone/>
                </a:pPr>
                <a:r>
                  <a:rPr lang="en-US" sz="1600" b="1" smtClean="0">
                    <a:latin typeface="Courier New" pitchFamily="49" charset="0"/>
                    <a:cs typeface="Courier New" pitchFamily="49" charset="0"/>
                  </a:rPr>
                  <a:t>      T </a:t>
                </a:r>
                <a:r>
                  <a:rPr lang="en-US" sz="1600" b="1">
                    <a:latin typeface="Courier New" pitchFamily="49" charset="0"/>
                    <a:cs typeface="Courier New" pitchFamily="49" charset="0"/>
                  </a:rPr>
                  <a:t>= T ∪ {e}; </a:t>
                </a:r>
              </a:p>
              <a:p>
                <a:pPr marL="0" indent="0">
                  <a:buNone/>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marL="0" indent="0">
                  <a:buNone/>
                </a:pPr>
                <a:r>
                  <a:rPr lang="en-US" sz="1600" b="1" smtClean="0">
                    <a:solidFill>
                      <a:srgbClr val="0000FF"/>
                    </a:solidFill>
                    <a:latin typeface="Courier New" pitchFamily="49" charset="0"/>
                    <a:cs typeface="Courier New" pitchFamily="49" charset="0"/>
                  </a:rPr>
                  <a:t>  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r>
                  <a:rPr lang="en-US" sz="1600" b="1" smtClean="0">
                    <a:latin typeface="Courier New" pitchFamily="49" charset="0"/>
                    <a:cs typeface="Courier New" pitchFamily="49" charset="0"/>
                  </a:rPr>
                  <a:t>|T| &lt; n-1</a:t>
                </a:r>
                <a:r>
                  <a:rPr lang="en-US" sz="16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Đồ </a:t>
                </a:r>
                <a:r>
                  <a:rPr lang="en-US" sz="1600" b="1">
                    <a:latin typeface="Courier New" pitchFamily="49" charset="0"/>
                    <a:cs typeface="Courier New" pitchFamily="49" charset="0"/>
                  </a:rPr>
                  <a:t>thị không liên thông; </a:t>
                </a:r>
              </a:p>
              <a:p>
                <a:pPr marL="0" indent="0">
                  <a:buNone/>
                </a:pPr>
                <a:r>
                  <a:rPr lang="en-US" sz="1600" b="1">
                    <a:latin typeface="Courier New" pitchFamily="49" charset="0"/>
                    <a:cs typeface="Courier New" pitchFamily="49" charset="0"/>
                  </a:rPr>
                  <a:t>} </a:t>
                </a:r>
              </a:p>
            </p:txBody>
          </p:sp>
        </mc:Choice>
        <mc:Fallback>
          <p:sp>
            <p:nvSpPr>
              <p:cNvPr id="6" name="Content Placeholder 2"/>
              <p:cNvSpPr txBox="1">
                <a:spLocks noRot="1" noChangeAspect="1" noMove="1" noResize="1" noEditPoints="1" noAdjustHandles="1" noChangeArrowheads="1" noChangeShapeType="1" noTextEdit="1"/>
              </p:cNvSpPr>
              <p:nvPr/>
            </p:nvSpPr>
            <p:spPr>
              <a:xfrm>
                <a:off x="914400" y="2133600"/>
                <a:ext cx="7086600" cy="4343400"/>
              </a:xfrm>
              <a:prstGeom prst="rect">
                <a:avLst/>
              </a:prstGeom>
              <a:blipFill rotWithShape="1">
                <a:blip r:embed="rId2" cstate="print"/>
                <a:stretch>
                  <a:fillRect l="-343" b="-1119"/>
                </a:stretch>
              </a:blipFill>
              <a:ln>
                <a:solidFill>
                  <a:schemeClr val="accent1"/>
                </a:solidFill>
                <a:prstDash val="sysDash"/>
              </a:ln>
            </p:spPr>
            <p:txBody>
              <a:bodyPr/>
              <a:lstStyle/>
              <a:p>
                <a:r>
                  <a:rPr lang="en-US">
                    <a:noFill/>
                  </a:rPr>
                  <a:t> </a:t>
                </a:r>
              </a:p>
            </p:txBody>
          </p:sp>
        </mc:Fallback>
      </mc:AlternateContent>
    </p:spTree>
    <p:extLst>
      <p:ext uri="{BB962C8B-B14F-4D97-AF65-F5344CB8AC3E}">
        <p14:creationId xmlns="" xmlns:p14="http://schemas.microsoft.com/office/powerpoint/2010/main" val="214272524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7.2. </a:t>
            </a:r>
            <a:r>
              <a:rPr lang="vi-VN" smtClean="0"/>
              <a:t>Đường đi. Chu trình. Đồ thị liên thông</a:t>
            </a:r>
            <a:r>
              <a:rPr lang="en-US" smtClean="0"/>
              <a:t> (1/6)</a:t>
            </a:r>
            <a:endParaRPr lang="en-US"/>
          </a:p>
        </p:txBody>
      </p:sp>
      <p:sp>
        <p:nvSpPr>
          <p:cNvPr id="3" name="Content Placeholder 2"/>
          <p:cNvSpPr>
            <a:spLocks noGrp="1"/>
          </p:cNvSpPr>
          <p:nvPr>
            <p:ph sz="quarter" idx="1"/>
          </p:nvPr>
        </p:nvSpPr>
        <p:spPr/>
        <p:txBody>
          <a:bodyPr>
            <a:normAutofit fontScale="92500" lnSpcReduction="10000"/>
          </a:bodyPr>
          <a:lstStyle/>
          <a:p>
            <a:r>
              <a:rPr lang="vi-VN" smtClean="0"/>
              <a:t>Định nghĩa </a:t>
            </a:r>
            <a:r>
              <a:rPr lang="en-US" smtClean="0"/>
              <a:t>7.2.1:</a:t>
            </a:r>
            <a:r>
              <a:rPr lang="vi-VN" smtClean="0"/>
              <a:t> </a:t>
            </a:r>
            <a:endParaRPr lang="en-US" smtClean="0"/>
          </a:p>
          <a:p>
            <a:pPr lvl="1"/>
            <a:r>
              <a:rPr lang="vi-VN" smtClean="0"/>
              <a:t>Đường đi độ dài n từ đỉnh u đến đỉnh v trên đồ thị vô hướng G=&lt;V,E&gt; là dãy: </a:t>
            </a:r>
            <a:endParaRPr lang="en-US" smtClean="0"/>
          </a:p>
          <a:p>
            <a:pPr lvl="1"/>
            <a:r>
              <a:rPr lang="en-US" smtClean="0"/>
              <a:t>x0, x1,..., x</a:t>
            </a:r>
            <a:r>
              <a:rPr lang="en-US" baseline="-25000" smtClean="0"/>
              <a:t>n-1</a:t>
            </a:r>
            <a:r>
              <a:rPr lang="en-US" smtClean="0"/>
              <a:t>, x</a:t>
            </a:r>
            <a:r>
              <a:rPr lang="en-US" baseline="-25000" smtClean="0"/>
              <a:t>n</a:t>
            </a:r>
            <a:r>
              <a:rPr lang="en-US" smtClean="0"/>
              <a:t> </a:t>
            </a:r>
          </a:p>
          <a:p>
            <a:pPr lvl="1"/>
            <a:r>
              <a:rPr lang="vi-VN" smtClean="0"/>
              <a:t>trong đó n là số nguyên dương, x0=u, x</a:t>
            </a:r>
            <a:r>
              <a:rPr lang="vi-VN" baseline="-25000" smtClean="0"/>
              <a:t>n</a:t>
            </a:r>
            <a:r>
              <a:rPr lang="vi-VN" smtClean="0"/>
              <a:t>=v, (xi, x</a:t>
            </a:r>
            <a:r>
              <a:rPr lang="vi-VN" baseline="-25000" smtClean="0"/>
              <a:t>i+1</a:t>
            </a:r>
            <a:r>
              <a:rPr lang="vi-VN" smtClean="0"/>
              <a:t>)∈E, i =0, 1, 2,..., n-1</a:t>
            </a:r>
            <a:r>
              <a:rPr lang="en-US" smtClean="0"/>
              <a:t>.</a:t>
            </a:r>
            <a:endParaRPr lang="vi-VN" smtClean="0"/>
          </a:p>
          <a:p>
            <a:r>
              <a:rPr lang="vi-VN" smtClean="0"/>
              <a:t>Đường đi như trên còn có thể biểu diễn thành dãy các cạnh: </a:t>
            </a:r>
          </a:p>
          <a:p>
            <a:r>
              <a:rPr lang="sv-SE" smtClean="0"/>
              <a:t>(x0, x1), (x1,x2),..., (x</a:t>
            </a:r>
            <a:r>
              <a:rPr lang="sv-SE" baseline="-25000" smtClean="0"/>
              <a:t>n-1</a:t>
            </a:r>
            <a:r>
              <a:rPr lang="sv-SE" smtClean="0"/>
              <a:t>, x</a:t>
            </a:r>
            <a:r>
              <a:rPr lang="sv-SE" baseline="-25000" smtClean="0"/>
              <a:t>n</a:t>
            </a:r>
            <a:r>
              <a:rPr lang="sv-SE" smtClean="0"/>
              <a:t>). </a:t>
            </a:r>
          </a:p>
          <a:p>
            <a:r>
              <a:rPr lang="vi-VN" smtClean="0"/>
              <a:t>Đỉnh u là đỉnh đầu, đỉnh v là đỉnh cuối của đường đi. </a:t>
            </a:r>
            <a:endParaRPr lang="en-US" smtClean="0"/>
          </a:p>
          <a:p>
            <a:r>
              <a:rPr lang="vi-VN" smtClean="0"/>
              <a:t>Đường đi có đỉnh đầu trùng với đỉnh cuối (u=v) được gọi là chu trình. </a:t>
            </a:r>
            <a:endParaRPr lang="en-US" smtClean="0"/>
          </a:p>
          <a:p>
            <a:r>
              <a:rPr lang="vi-VN" smtClean="0"/>
              <a:t>Đường đi hay chu trình được gọi là đơn nếu như không có cạnh nào lặp lại.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15</a:t>
            </a:fld>
            <a:endParaRPr lang="en-US"/>
          </a:p>
        </p:txBody>
      </p:sp>
    </p:spTree>
    <p:extLst>
      <p:ext uri="{BB962C8B-B14F-4D97-AF65-F5344CB8AC3E}">
        <p14:creationId xmlns="" xmlns:p14="http://schemas.microsoft.com/office/powerpoint/2010/main" val="103741392"/>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(35/43)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(7/15)</a:t>
            </a:r>
          </a:p>
          <a:p>
            <a:r>
              <a:rPr lang="en-US" altLang="zh-TW" smtClean="0"/>
              <a:t>7.7.5.1. Thuật toán KRUSKAL (3/6)</a:t>
            </a:r>
          </a:p>
          <a:p>
            <a:r>
              <a:rPr lang="en-US" altLang="zh-TW" smtClean="0"/>
              <a:t>Ví dụ về thuật toán Kruskal</a:t>
            </a:r>
          </a:p>
          <a:p>
            <a:r>
              <a:rPr lang="vi-VN" smtClean="0"/>
              <a:t> </a:t>
            </a:r>
            <a:endParaRPr lang="en-US" smtClean="0"/>
          </a:p>
          <a:p>
            <a:r>
              <a:rPr lang="en-US" smtClean="0"/>
              <a:t>Cho đồ thị như hình vẽ bên, tìm cây khung nhỏ nhất theo Kruskal</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150</a:t>
            </a:fld>
            <a:endParaRPr lang="en-CA"/>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1200" y="533400"/>
            <a:ext cx="2857500" cy="179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Oval 2"/>
          <p:cNvSpPr/>
          <p:nvPr/>
        </p:nvSpPr>
        <p:spPr>
          <a:xfrm>
            <a:off x="20574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1</a:t>
            </a:r>
          </a:p>
        </p:txBody>
      </p:sp>
      <p:sp>
        <p:nvSpPr>
          <p:cNvPr id="11" name="Oval 10"/>
          <p:cNvSpPr/>
          <p:nvPr/>
        </p:nvSpPr>
        <p:spPr>
          <a:xfrm>
            <a:off x="3276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2</a:t>
            </a:r>
          </a:p>
        </p:txBody>
      </p:sp>
      <p:sp>
        <p:nvSpPr>
          <p:cNvPr id="12" name="Oval 11"/>
          <p:cNvSpPr/>
          <p:nvPr/>
        </p:nvSpPr>
        <p:spPr>
          <a:xfrm>
            <a:off x="32766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3</a:t>
            </a:r>
          </a:p>
        </p:txBody>
      </p:sp>
      <p:sp>
        <p:nvSpPr>
          <p:cNvPr id="13" name="Oval 12"/>
          <p:cNvSpPr/>
          <p:nvPr/>
        </p:nvSpPr>
        <p:spPr>
          <a:xfrm>
            <a:off x="47244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4</a:t>
            </a:r>
          </a:p>
        </p:txBody>
      </p:sp>
      <p:sp>
        <p:nvSpPr>
          <p:cNvPr id="14" name="Oval 13"/>
          <p:cNvSpPr/>
          <p:nvPr/>
        </p:nvSpPr>
        <p:spPr>
          <a:xfrm>
            <a:off x="47244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5</a:t>
            </a:r>
          </a:p>
        </p:txBody>
      </p:sp>
      <p:sp>
        <p:nvSpPr>
          <p:cNvPr id="15" name="Oval 14"/>
          <p:cNvSpPr/>
          <p:nvPr/>
        </p:nvSpPr>
        <p:spPr>
          <a:xfrm>
            <a:off x="58674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6</a:t>
            </a:r>
          </a:p>
        </p:txBody>
      </p:sp>
      <p:cxnSp>
        <p:nvCxnSpPr>
          <p:cNvPr id="18" name="Straight Connector 17"/>
          <p:cNvCxnSpPr>
            <a:stCxn id="3" idx="5"/>
            <a:endCxn id="12" idx="2"/>
          </p:cNvCxnSpPr>
          <p:nvPr/>
        </p:nvCxnSpPr>
        <p:spPr>
          <a:xfrm>
            <a:off x="2382604" y="4592404"/>
            <a:ext cx="893996" cy="8558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6"/>
            <a:endCxn id="13" idx="2"/>
          </p:cNvCxnSpPr>
          <p:nvPr/>
        </p:nvCxnSpPr>
        <p:spPr>
          <a:xfrm>
            <a:off x="3657600" y="3467100"/>
            <a:ext cx="1066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a:endCxn id="14" idx="0"/>
          </p:cNvCxnSpPr>
          <p:nvPr/>
        </p:nvCxnSpPr>
        <p:spPr>
          <a:xfrm>
            <a:off x="4914900" y="3657600"/>
            <a:ext cx="0" cy="1600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6"/>
            <a:endCxn id="15" idx="3"/>
          </p:cNvCxnSpPr>
          <p:nvPr/>
        </p:nvCxnSpPr>
        <p:spPr>
          <a:xfrm flipV="1">
            <a:off x="5105400" y="4592404"/>
            <a:ext cx="817796" cy="8558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1" idx="4"/>
            <a:endCxn id="12" idx="0"/>
          </p:cNvCxnSpPr>
          <p:nvPr/>
        </p:nvCxnSpPr>
        <p:spPr>
          <a:xfrm>
            <a:off x="3467100" y="3657600"/>
            <a:ext cx="0" cy="1600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10-Point Star 35"/>
          <p:cNvSpPr/>
          <p:nvPr/>
        </p:nvSpPr>
        <p:spPr>
          <a:xfrm>
            <a:off x="3581400" y="42672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1</a:t>
            </a:r>
          </a:p>
        </p:txBody>
      </p:sp>
      <p:sp>
        <p:nvSpPr>
          <p:cNvPr id="47" name="10-Point Star 46"/>
          <p:cNvSpPr/>
          <p:nvPr/>
        </p:nvSpPr>
        <p:spPr>
          <a:xfrm>
            <a:off x="2370225" y="5005112"/>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2</a:t>
            </a:r>
          </a:p>
        </p:txBody>
      </p:sp>
      <p:sp>
        <p:nvSpPr>
          <p:cNvPr id="48" name="10-Point Star 47"/>
          <p:cNvSpPr/>
          <p:nvPr/>
        </p:nvSpPr>
        <p:spPr>
          <a:xfrm>
            <a:off x="4953000" y="42672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2</a:t>
            </a:r>
          </a:p>
        </p:txBody>
      </p:sp>
      <p:sp>
        <p:nvSpPr>
          <p:cNvPr id="49" name="10-Point Star 48"/>
          <p:cNvSpPr/>
          <p:nvPr/>
        </p:nvSpPr>
        <p:spPr>
          <a:xfrm>
            <a:off x="5486400" y="50292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3</a:t>
            </a:r>
          </a:p>
        </p:txBody>
      </p:sp>
      <p:sp>
        <p:nvSpPr>
          <p:cNvPr id="50" name="10-Point Star 49"/>
          <p:cNvSpPr/>
          <p:nvPr/>
        </p:nvSpPr>
        <p:spPr>
          <a:xfrm>
            <a:off x="3962400" y="30480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5</a:t>
            </a:r>
          </a:p>
        </p:txBody>
      </p:sp>
    </p:spTree>
    <p:extLst>
      <p:ext uri="{BB962C8B-B14F-4D97-AF65-F5344CB8AC3E}">
        <p14:creationId xmlns="" xmlns:p14="http://schemas.microsoft.com/office/powerpoint/2010/main" val="3336448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1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1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down)">
                                      <p:cBhvr>
                                        <p:cTn id="18" dur="1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1500"/>
                                        <p:tgtEl>
                                          <p:spTgt spid="2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1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down)">
                                      <p:cBhvr>
                                        <p:cTn id="31" dur="1500"/>
                                        <p:tgtEl>
                                          <p:spTgt spid="3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1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1500"/>
                                        <p:tgtEl>
                                          <p:spTgt spid="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down)">
                                      <p:cBhvr>
                                        <p:cTn id="42" dur="1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7" grpId="0" animBg="1"/>
      <p:bldP spid="48" grpId="0" animBg="1"/>
      <p:bldP spid="49" grpId="0" animBg="1"/>
      <p:bldP spid="50"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(36/43)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(8/15)</a:t>
            </a:r>
          </a:p>
          <a:p>
            <a:r>
              <a:rPr lang="en-US" altLang="zh-TW" smtClean="0"/>
              <a:t>7.7.5.1. Thuật toán KRUSKAL (4/6)</a:t>
            </a:r>
          </a:p>
          <a:p>
            <a:r>
              <a:rPr lang="en-US" altLang="zh-TW" smtClean="0"/>
              <a:t>Chương trình minh họa thuật toán Kruskal</a:t>
            </a:r>
            <a:endParaRPr lang="en-US" altLang="zh-TW"/>
          </a:p>
        </p:txBody>
      </p:sp>
      <p:sp>
        <p:nvSpPr>
          <p:cNvPr id="44" name="Slide Number Placeholder 43"/>
          <p:cNvSpPr>
            <a:spLocks noGrp="1"/>
          </p:cNvSpPr>
          <p:nvPr>
            <p:ph type="sldNum" sz="quarter" idx="15"/>
          </p:nvPr>
        </p:nvSpPr>
        <p:spPr/>
        <p:txBody>
          <a:bodyPr/>
          <a:lstStyle/>
          <a:p>
            <a:fld id="{3A67ADCF-AD7D-4221-AC1C-41092133A6D3}" type="slidenum">
              <a:rPr lang="en-CA" smtClean="0"/>
              <a:pPr/>
              <a:t>151</a:t>
            </a:fld>
            <a:endParaRPr lang="en-CA"/>
          </a:p>
        </p:txBody>
      </p:sp>
      <p:sp>
        <p:nvSpPr>
          <p:cNvPr id="9"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m, minl, connect;</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dau[500],cuoi[500], w[500];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daut[50], cuoit[50], father[50];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fp=fopen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"dothi.in"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"%d%d"</a:t>
            </a:r>
            <a:r>
              <a:rPr lang="en-US" sz="1600" b="1">
                <a:solidFill>
                  <a:prstClr val="black"/>
                </a:solidFill>
                <a:latin typeface="Courier New" pitchFamily="49" charset="0"/>
                <a:cs typeface="Courier New" pitchFamily="49" charset="0"/>
              </a:rPr>
              <a:t>, &amp;n,&amp;m);</a:t>
            </a:r>
          </a:p>
          <a:p>
            <a:pPr marL="0" indent="0">
              <a:lnSpc>
                <a:spcPct val="100000"/>
              </a:lnSpc>
              <a:spcBef>
                <a:spcPts val="0"/>
              </a:spcBef>
              <a:buClr>
                <a:srgbClr val="FE8637"/>
              </a:buClr>
              <a:buFont typeface="Wingdings 2"/>
              <a:buNone/>
            </a:pPr>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So canh do thi:"</a:t>
            </a:r>
            <a:r>
              <a:rPr lang="en-US" sz="1600" b="1">
                <a:solidFill>
                  <a:prstClr val="black"/>
                </a:solidFill>
                <a:latin typeface="Courier New" pitchFamily="49" charset="0"/>
                <a:cs typeface="Courier New" pitchFamily="49" charset="0"/>
              </a:rPr>
              <a:t>&lt;&lt;m;</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a:t>
            </a:r>
            <a:r>
              <a:rPr lang="en-US" sz="1600" b="1" smtClean="0">
                <a:solidFill>
                  <a:srgbClr val="A31515"/>
                </a:solidFill>
                <a:latin typeface="Courier New" pitchFamily="49" charset="0"/>
                <a:cs typeface="Courier New" pitchFamily="49" charset="0"/>
              </a:rPr>
              <a:t>DS </a:t>
            </a:r>
            <a:r>
              <a:rPr lang="en-US" sz="1600" b="1">
                <a:solidFill>
                  <a:srgbClr val="A31515"/>
                </a:solidFill>
                <a:latin typeface="Courier New" pitchFamily="49" charset="0"/>
                <a:cs typeface="Courier New" pitchFamily="49" charset="0"/>
              </a:rPr>
              <a:t>ke do thi</a:t>
            </a:r>
            <a:r>
              <a:rPr lang="en-US" sz="1600" b="1" smtClean="0">
                <a:solidFill>
                  <a:srgbClr val="A31515"/>
                </a:solidFill>
                <a:latin typeface="Courier New" pitchFamily="49" charset="0"/>
                <a:cs typeface="Courier New" pitchFamily="49" charset="0"/>
              </a:rPr>
              <a:t>:"</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10"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(i=1; i&lt;=m; i++){</a:t>
            </a:r>
          </a:p>
          <a:p>
            <a:r>
              <a:rPr lang="en-US" sz="1600" b="1">
                <a:solidFill>
                  <a:prstClr val="black"/>
                </a:solidFill>
                <a:latin typeface="Courier New" pitchFamily="49" charset="0"/>
                <a:cs typeface="Courier New" pitchFamily="49" charset="0"/>
              </a:rPr>
              <a:t>    fscanf(fp, </a:t>
            </a:r>
            <a:r>
              <a:rPr lang="en-US" sz="1600" b="1">
                <a:solidFill>
                  <a:srgbClr val="A31515"/>
                </a:solidFill>
                <a:latin typeface="Courier New" pitchFamily="49" charset="0"/>
                <a:cs typeface="Courier New" pitchFamily="49" charset="0"/>
              </a:rPr>
              <a:t>"%d%d%d"</a:t>
            </a:r>
            <a:r>
              <a:rPr lang="en-US" sz="1600" b="1">
                <a:solidFill>
                  <a:prstClr val="black"/>
                </a:solidFill>
                <a:latin typeface="Courier New" pitchFamily="49" charset="0"/>
                <a:cs typeface="Courier New" pitchFamily="49" charset="0"/>
              </a:rPr>
              <a:t>, &amp;dau[i], &amp;cuoi[i], &amp;w[i]);</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Canh "</a:t>
            </a:r>
            <a:r>
              <a:rPr lang="en-US" sz="1600" b="1">
                <a:solidFill>
                  <a:prstClr val="black"/>
                </a:solidFill>
                <a:latin typeface="Courier New" pitchFamily="49" charset="0"/>
                <a:cs typeface="Courier New" pitchFamily="49" charset="0"/>
              </a:rPr>
              <a:t>&lt;&lt; i&lt;&lt;</a:t>
            </a:r>
            <a:r>
              <a:rPr lang="en-US" sz="1600" b="1">
                <a:solidFill>
                  <a:srgbClr val="A31515"/>
                </a:solidFill>
                <a:latin typeface="Courier New" pitchFamily="49" charset="0"/>
                <a:cs typeface="Courier New" pitchFamily="49" charset="0"/>
              </a:rPr>
              <a:t>":"</a:t>
            </a:r>
            <a:r>
              <a:rPr lang="en-US" sz="1600" b="1">
                <a:solidFill>
                  <a:prstClr val="black"/>
                </a:solidFill>
                <a:latin typeface="Courier New" pitchFamily="49" charset="0"/>
                <a:cs typeface="Courier New" pitchFamily="49" charset="0"/>
              </a:rPr>
              <a:t>&lt;&lt;dau[i]&lt;&lt;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&lt;&lt;cuoi[i]&lt;&lt;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&lt;&lt;w[i];</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fclose(fp);</a:t>
            </a:r>
          </a:p>
          <a:p>
            <a:r>
              <a:rPr lang="en-US" sz="1600" b="1">
                <a:solidFill>
                  <a:prstClr val="black"/>
                </a:solidFill>
                <a:latin typeface="Courier New" pitchFamily="49" charset="0"/>
                <a:cs typeface="Courier New" pitchFamily="49" charset="0"/>
              </a:rPr>
              <a:t>  getch();</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Heap(</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First,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Last){</a:t>
            </a:r>
          </a:p>
          <a:p>
            <a:r>
              <a:rPr lang="en-US" sz="1600" b="1">
                <a:solidFill>
                  <a:srgbClr val="0000FF"/>
                </a:solidFill>
                <a:latin typeface="Courier New" pitchFamily="49" charset="0"/>
                <a:cs typeface="Courier New" pitchFamily="49" charset="0"/>
              </a:rPr>
              <a:t>  int</a:t>
            </a:r>
            <a:r>
              <a:rPr lang="en-US" sz="1600" b="1">
                <a:solidFill>
                  <a:prstClr val="black"/>
                </a:solidFill>
                <a:latin typeface="Courier New" pitchFamily="49" charset="0"/>
                <a:cs typeface="Courier New" pitchFamily="49" charset="0"/>
              </a:rPr>
              <a:t> j, k, t1, t2, t3;</a:t>
            </a:r>
          </a:p>
          <a:p>
            <a:r>
              <a:rPr lang="en-US" sz="1600" b="1">
                <a:solidFill>
                  <a:prstClr val="black"/>
                </a:solidFill>
                <a:latin typeface="Courier New" pitchFamily="49" charset="0"/>
                <a:cs typeface="Courier New" pitchFamily="49" charset="0"/>
              </a:rPr>
              <a:t>  j=First;</a:t>
            </a:r>
          </a:p>
          <a:p>
            <a:r>
              <a:rPr lang="en-US" sz="1600" b="1">
                <a:solidFill>
                  <a:srgbClr val="0000FF"/>
                </a:solidFill>
                <a:latin typeface="Courier New" pitchFamily="49" charset="0"/>
                <a:cs typeface="Courier New" pitchFamily="49" charset="0"/>
              </a:rPr>
              <a:t>  while</a:t>
            </a:r>
            <a:r>
              <a:rPr lang="en-US" sz="1600" b="1">
                <a:solidFill>
                  <a:prstClr val="black"/>
                </a:solidFill>
                <a:latin typeface="Courier New" pitchFamily="49" charset="0"/>
                <a:cs typeface="Courier New" pitchFamily="49" charset="0"/>
              </a:rPr>
              <a:t>(j&lt;=(Last/2)){</a:t>
            </a:r>
          </a:p>
          <a:p>
            <a:r>
              <a:rPr lang="en-US" sz="1600" b="1">
                <a:solidFill>
                  <a:srgbClr val="0000FF"/>
                </a:solidFill>
                <a:latin typeface="Courier New" pitchFamily="49" charset="0"/>
                <a:cs typeface="Courier New" pitchFamily="49" charset="0"/>
              </a:rPr>
              <a:t>    </a:t>
            </a:r>
            <a:r>
              <a:rPr lang="pl-PL" sz="1600" b="1">
                <a:solidFill>
                  <a:srgbClr val="0000FF"/>
                </a:solidFill>
                <a:latin typeface="Courier New" pitchFamily="49" charset="0"/>
                <a:cs typeface="Courier New" pitchFamily="49" charset="0"/>
              </a:rPr>
              <a:t>if</a:t>
            </a:r>
            <a:r>
              <a:rPr lang="pl-PL" sz="1600" b="1">
                <a:solidFill>
                  <a:prstClr val="black"/>
                </a:solidFill>
                <a:latin typeface="Courier New" pitchFamily="49" charset="0"/>
                <a:cs typeface="Courier New" pitchFamily="49" charset="0"/>
              </a:rPr>
              <a:t>( (2*j)&lt;Last &amp;&amp; w[2*j + 1]&lt;w[2*j])</a:t>
            </a:r>
          </a:p>
          <a:p>
            <a:r>
              <a:rPr lang="en-US" sz="1600" b="1">
                <a:solidFill>
                  <a:prstClr val="black"/>
                </a:solidFill>
                <a:latin typeface="Courier New" pitchFamily="49" charset="0"/>
                <a:cs typeface="Courier New" pitchFamily="49" charset="0"/>
              </a:rPr>
              <a:t>      k = 2*j +1;</a:t>
            </a:r>
          </a:p>
          <a:p>
            <a:r>
              <a:rPr lang="en-US" sz="1600" b="1">
                <a:solidFill>
                  <a:srgbClr val="0000FF"/>
                </a:solidFill>
                <a:latin typeface="Courier New" pitchFamily="49" charset="0"/>
                <a:cs typeface="Courier New" pitchFamily="49" charset="0"/>
              </a:rPr>
              <a:t>    else</a:t>
            </a:r>
          </a:p>
          <a:p>
            <a:r>
              <a:rPr lang="en-US" sz="1600" b="1">
                <a:solidFill>
                  <a:prstClr val="black"/>
                </a:solidFill>
                <a:latin typeface="Courier New" pitchFamily="49" charset="0"/>
                <a:cs typeface="Courier New" pitchFamily="49" charset="0"/>
              </a:rPr>
              <a:t>      k=2*j;</a:t>
            </a:r>
          </a:p>
        </p:txBody>
      </p:sp>
    </p:spTree>
    <p:extLst>
      <p:ext uri="{BB962C8B-B14F-4D97-AF65-F5344CB8AC3E}">
        <p14:creationId xmlns="" xmlns:p14="http://schemas.microsoft.com/office/powerpoint/2010/main" val="1716218437"/>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(37/43)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(9/15)</a:t>
            </a:r>
          </a:p>
          <a:p>
            <a:r>
              <a:rPr lang="en-US" altLang="zh-TW" smtClean="0"/>
              <a:t>7.7.5.1. Thuật toán KRUSKAL (5/6)</a:t>
            </a:r>
          </a:p>
          <a:p>
            <a:r>
              <a:rPr lang="en-US" altLang="zh-TW" smtClean="0"/>
              <a:t>Chương trình minh họa thuật toán Kruskal (tiếp)</a:t>
            </a:r>
            <a:endParaRPr lang="en-US" altLang="zh-TW"/>
          </a:p>
        </p:txBody>
      </p:sp>
      <p:sp>
        <p:nvSpPr>
          <p:cNvPr id="44" name="Slide Number Placeholder 43"/>
          <p:cNvSpPr>
            <a:spLocks noGrp="1"/>
          </p:cNvSpPr>
          <p:nvPr>
            <p:ph type="sldNum" sz="quarter" idx="15"/>
          </p:nvPr>
        </p:nvSpPr>
        <p:spPr/>
        <p:txBody>
          <a:bodyPr/>
          <a:lstStyle/>
          <a:p>
            <a:fld id="{3A67ADCF-AD7D-4221-AC1C-41092133A6D3}" type="slidenum">
              <a:rPr lang="en-CA" smtClean="0"/>
              <a:pPr/>
              <a:t>152</a:t>
            </a:fld>
            <a:endParaRPr lang="en-CA"/>
          </a:p>
        </p:txBody>
      </p:sp>
      <p:sp>
        <p:nvSpPr>
          <p:cNvPr id="9"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(w[k</a:t>
            </a:r>
            <a:r>
              <a:rPr lang="en-US" sz="1600" b="1">
                <a:solidFill>
                  <a:prstClr val="black"/>
                </a:solidFill>
                <a:latin typeface="Courier New" pitchFamily="49" charset="0"/>
                <a:cs typeface="Courier New" pitchFamily="49" charset="0"/>
              </a:rPr>
              <a:t>]&lt;w[j]){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t1=dau[j</a:t>
            </a:r>
            <a:r>
              <a:rPr lang="en-US" sz="1600" b="1">
                <a:solidFill>
                  <a:prstClr val="black"/>
                </a:solidFill>
                <a:latin typeface="Courier New" pitchFamily="49" charset="0"/>
                <a:cs typeface="Courier New" pitchFamily="49" charset="0"/>
              </a:rPr>
              <a:t>];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t2=cuoi[j</a:t>
            </a:r>
            <a:r>
              <a:rPr lang="en-US" sz="1600" b="1">
                <a:solidFill>
                  <a:prstClr val="black"/>
                </a:solidFill>
                <a:latin typeface="Courier New" pitchFamily="49" charset="0"/>
                <a:cs typeface="Courier New" pitchFamily="49" charset="0"/>
              </a:rPr>
              <a:t>];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t3=w[j</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dau[j</a:t>
            </a:r>
            <a:r>
              <a:rPr lang="en-US" sz="1600" b="1">
                <a:solidFill>
                  <a:prstClr val="black"/>
                </a:solidFill>
                <a:latin typeface="Courier New" pitchFamily="49" charset="0"/>
                <a:cs typeface="Courier New" pitchFamily="49" charset="0"/>
              </a:rPr>
              <a:t>]=dau[k];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cuoi[j</a:t>
            </a:r>
            <a:r>
              <a:rPr lang="en-US" sz="1600" b="1">
                <a:solidFill>
                  <a:prstClr val="black"/>
                </a:solidFill>
                <a:latin typeface="Courier New" pitchFamily="49" charset="0"/>
                <a:cs typeface="Courier New" pitchFamily="49" charset="0"/>
              </a:rPr>
              <a:t>]=cuoi[k];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w[j</a:t>
            </a:r>
            <a:r>
              <a:rPr lang="en-US" sz="1600" b="1">
                <a:solidFill>
                  <a:prstClr val="black"/>
                </a:solidFill>
                <a:latin typeface="Courier New" pitchFamily="49" charset="0"/>
                <a:cs typeface="Courier New" pitchFamily="49" charset="0"/>
              </a:rPr>
              <a:t>]=w[k</a:t>
            </a:r>
            <a:r>
              <a:rPr lang="en-US" sz="1600" b="1" smtClean="0">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dau[k</a:t>
            </a:r>
            <a:r>
              <a:rPr lang="en-US" sz="1600" b="1">
                <a:solidFill>
                  <a:prstClr val="black"/>
                </a:solidFill>
                <a:latin typeface="Courier New" pitchFamily="49" charset="0"/>
                <a:cs typeface="Courier New" pitchFamily="49" charset="0"/>
              </a:rPr>
              <a:t>]=t1;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cuoi[k</a:t>
            </a:r>
            <a:r>
              <a:rPr lang="en-US" sz="1600" b="1">
                <a:solidFill>
                  <a:prstClr val="black"/>
                </a:solidFill>
                <a:latin typeface="Courier New" pitchFamily="49" charset="0"/>
                <a:cs typeface="Courier New" pitchFamily="49" charset="0"/>
              </a:rPr>
              <a:t>]=t2;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w[k</a:t>
            </a:r>
            <a:r>
              <a:rPr lang="en-US" sz="1600" b="1">
                <a:solidFill>
                  <a:prstClr val="black"/>
                </a:solidFill>
                <a:latin typeface="Courier New" pitchFamily="49" charset="0"/>
                <a:cs typeface="Courier New" pitchFamily="49" charset="0"/>
              </a:rPr>
              <a:t>]=t3;</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j=k</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j=Last;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Find(</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i){</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tro=i;</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(father[tro</a:t>
            </a:r>
            <a:r>
              <a:rPr lang="en-US" sz="1600" b="1">
                <a:solidFill>
                  <a:prstClr val="black"/>
                </a:solidFill>
                <a:latin typeface="Courier New" pitchFamily="49" charset="0"/>
                <a:cs typeface="Courier New" pitchFamily="49" charset="0"/>
              </a:rPr>
              <a:t>]&gt;0)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tro=father[tro];</a:t>
            </a:r>
            <a:endParaRPr lang="en-US" sz="1600" b="1">
              <a:solidFill>
                <a:prstClr val="black"/>
              </a:solidFill>
              <a:latin typeface="Courier New" pitchFamily="49" charset="0"/>
              <a:cs typeface="Courier New" pitchFamily="49" charset="0"/>
            </a:endParaRPr>
          </a:p>
        </p:txBody>
      </p:sp>
      <p:sp>
        <p:nvSpPr>
          <p:cNvPr id="10"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(tro);</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Union(</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i,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j){</a:t>
            </a:r>
          </a:p>
          <a:p>
            <a:r>
              <a:rPr lang="en-US" sz="1600" b="1">
                <a:solidFill>
                  <a:srgbClr val="0000FF"/>
                </a:solidFill>
                <a:latin typeface="Courier New" pitchFamily="49" charset="0"/>
                <a:cs typeface="Courier New" pitchFamily="49" charset="0"/>
              </a:rPr>
              <a:t>  int</a:t>
            </a:r>
            <a:r>
              <a:rPr lang="en-US" sz="1600" b="1">
                <a:solidFill>
                  <a:prstClr val="black"/>
                </a:solidFill>
                <a:latin typeface="Courier New" pitchFamily="49" charset="0"/>
                <a:cs typeface="Courier New" pitchFamily="49" charset="0"/>
              </a:rPr>
              <a:t> x = father[i]+father[j];</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(father[i]&gt;father[j]) {</a:t>
            </a:r>
          </a:p>
          <a:p>
            <a:r>
              <a:rPr lang="en-US" sz="1600" b="1">
                <a:solidFill>
                  <a:prstClr val="black"/>
                </a:solidFill>
                <a:latin typeface="Courier New" pitchFamily="49" charset="0"/>
                <a:cs typeface="Courier New" pitchFamily="49" charset="0"/>
              </a:rPr>
              <a:t>    father[i]=j;</a:t>
            </a:r>
          </a:p>
          <a:p>
            <a:r>
              <a:rPr lang="en-US" sz="1600" b="1">
                <a:solidFill>
                  <a:prstClr val="black"/>
                </a:solidFill>
                <a:latin typeface="Courier New" pitchFamily="49" charset="0"/>
                <a:cs typeface="Courier New" pitchFamily="49" charset="0"/>
              </a:rPr>
              <a:t>    father[j]=x;</a:t>
            </a:r>
          </a:p>
          <a:p>
            <a:r>
              <a:rPr lang="en-US" sz="1600" b="1">
                <a:solidFill>
                  <a:prstClr val="black"/>
                </a:solidFill>
                <a:latin typeface="Courier New" pitchFamily="49" charset="0"/>
                <a:cs typeface="Courier New" pitchFamily="49" charset="0"/>
              </a:rPr>
              <a:t>  }</a:t>
            </a:r>
          </a:p>
          <a:p>
            <a:r>
              <a:rPr lang="en-US" sz="1600" b="1">
                <a:solidFill>
                  <a:srgbClr val="0000FF"/>
                </a:solidFill>
                <a:latin typeface="Courier New" pitchFamily="49" charset="0"/>
                <a:cs typeface="Courier New" pitchFamily="49" charset="0"/>
              </a:rPr>
              <a:t>  else</a:t>
            </a:r>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father[j]=i;</a:t>
            </a:r>
          </a:p>
          <a:p>
            <a:r>
              <a:rPr lang="en-US" sz="1600" b="1">
                <a:solidFill>
                  <a:prstClr val="black"/>
                </a:solidFill>
                <a:latin typeface="Courier New" pitchFamily="49" charset="0"/>
                <a:cs typeface="Courier New" pitchFamily="49" charset="0"/>
              </a:rPr>
              <a:t>    father[i]=x;</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Krusal(</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pt-BR" sz="1600" b="1">
                <a:solidFill>
                  <a:srgbClr val="0000FF"/>
                </a:solidFill>
                <a:latin typeface="Courier New" pitchFamily="49" charset="0"/>
                <a:cs typeface="Courier New" pitchFamily="49" charset="0"/>
              </a:rPr>
              <a:t>  int</a:t>
            </a:r>
            <a:r>
              <a:rPr lang="pt-BR" sz="1600" b="1">
                <a:solidFill>
                  <a:prstClr val="black"/>
                </a:solidFill>
                <a:latin typeface="Courier New" pitchFamily="49" charset="0"/>
                <a:cs typeface="Courier New" pitchFamily="49" charset="0"/>
              </a:rPr>
              <a:t> i, last, u, v, r1, r2, ncanh, ndinh;</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(i=1; i&lt;=n; i++)</a:t>
            </a:r>
          </a:p>
          <a:p>
            <a:r>
              <a:rPr lang="en-US" sz="1600" b="1">
                <a:solidFill>
                  <a:prstClr val="black"/>
                </a:solidFill>
                <a:latin typeface="Courier New" pitchFamily="49" charset="0"/>
                <a:cs typeface="Courier New" pitchFamily="49" charset="0"/>
              </a:rPr>
              <a:t>    father[i]=-1;</a:t>
            </a:r>
          </a:p>
        </p:txBody>
      </p:sp>
    </p:spTree>
    <p:extLst>
      <p:ext uri="{BB962C8B-B14F-4D97-AF65-F5344CB8AC3E}">
        <p14:creationId xmlns="" xmlns:p14="http://schemas.microsoft.com/office/powerpoint/2010/main" val="1305909467"/>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(38/43)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(10/15)</a:t>
            </a:r>
          </a:p>
          <a:p>
            <a:r>
              <a:rPr lang="en-US" altLang="zh-TW" smtClean="0"/>
              <a:t>7.7.5.1. Thuật toán KRUSKAL (6/6)</a:t>
            </a:r>
          </a:p>
          <a:p>
            <a:r>
              <a:rPr lang="en-US" altLang="zh-TW" smtClean="0"/>
              <a:t>Chương trình minh họa thuật toán Kruskal (tiếp)</a:t>
            </a:r>
            <a:endParaRPr lang="en-US" altLang="zh-TW"/>
          </a:p>
        </p:txBody>
      </p:sp>
      <p:sp>
        <p:nvSpPr>
          <p:cNvPr id="44" name="Slide Number Placeholder 43"/>
          <p:cNvSpPr>
            <a:spLocks noGrp="1"/>
          </p:cNvSpPr>
          <p:nvPr>
            <p:ph type="sldNum" sz="quarter" idx="15"/>
          </p:nvPr>
        </p:nvSpPr>
        <p:spPr/>
        <p:txBody>
          <a:bodyPr/>
          <a:lstStyle/>
          <a:p>
            <a:fld id="{3A67ADCF-AD7D-4221-AC1C-41092133A6D3}" type="slidenum">
              <a:rPr lang="en-CA" smtClean="0"/>
              <a:pPr/>
              <a:t>153</a:t>
            </a:fld>
            <a:endParaRPr lang="en-CA"/>
          </a:p>
        </p:txBody>
      </p:sp>
      <p:sp>
        <p:nvSpPr>
          <p:cNvPr id="9"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a:t>
            </a:r>
            <a:r>
              <a:rPr lang="en-US" sz="1600" b="1">
                <a:solidFill>
                  <a:prstClr val="black"/>
                </a:solidFill>
                <a:latin typeface="Courier New" pitchFamily="49" charset="0"/>
                <a:cs typeface="Courier New" pitchFamily="49" charset="0"/>
              </a:rPr>
              <a:t>= m/2;i&gt;0; 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Heap(i,m</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last=m</a:t>
            </a:r>
            <a:r>
              <a:rPr lang="en-US" sz="1600" b="1">
                <a:solidFill>
                  <a:prstClr val="black"/>
                </a:solidFill>
                <a:latin typeface="Courier New" pitchFamily="49" charset="0"/>
                <a:cs typeface="Courier New" pitchFamily="49" charset="0"/>
              </a:rPr>
              <a:t>; ncanh=0;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ndinh=0;minl=0;connect=TRUE</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(ndinh&lt;n-1 </a:t>
            </a:r>
            <a:r>
              <a:rPr lang="en-US" sz="1600" b="1">
                <a:solidFill>
                  <a:prstClr val="black"/>
                </a:solidFill>
                <a:latin typeface="Courier New" pitchFamily="49" charset="0"/>
                <a:cs typeface="Courier New" pitchFamily="49" charset="0"/>
              </a:rPr>
              <a:t>&amp;&amp; ncanh&lt;m){</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ncanh=ncanh+1</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u=dau[1</a:t>
            </a:r>
            <a:r>
              <a:rPr lang="en-US" sz="1600" b="1">
                <a:solidFill>
                  <a:prstClr val="black"/>
                </a:solidFill>
                <a:latin typeface="Courier New" pitchFamily="49" charset="0"/>
                <a:cs typeface="Courier New" pitchFamily="49" charset="0"/>
              </a:rPr>
              <a:t>]; v=cuoi[1];</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r1</a:t>
            </a:r>
            <a:r>
              <a:rPr lang="en-US" sz="1600" b="1">
                <a:solidFill>
                  <a:prstClr val="black"/>
                </a:solidFill>
                <a:latin typeface="Courier New" pitchFamily="49" charset="0"/>
                <a:cs typeface="Courier New" pitchFamily="49" charset="0"/>
              </a:rPr>
              <a:t>= Find(u); r2= Find(v);</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(r1</a:t>
            </a:r>
            <a:r>
              <a:rPr lang="en-US" sz="1600" b="1">
                <a:solidFill>
                  <a:prstClr val="black"/>
                </a:solidFill>
                <a:latin typeface="Courier New" pitchFamily="49" charset="0"/>
                <a:cs typeface="Courier New" pitchFamily="49" charset="0"/>
              </a:rPr>
              <a:t>!=r2)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ndinh=ndinh+1</a:t>
            </a:r>
            <a:r>
              <a:rPr lang="en-US" sz="1600" b="1">
                <a:solidFill>
                  <a:prstClr val="black"/>
                </a:solidFill>
                <a:latin typeface="Courier New" pitchFamily="49" charset="0"/>
                <a:cs typeface="Courier New" pitchFamily="49" charset="0"/>
              </a:rPr>
              <a:t>;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Union(r1,r2</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daut[ndinh</a:t>
            </a:r>
            <a:r>
              <a:rPr lang="en-US" sz="1600" b="1">
                <a:solidFill>
                  <a:prstClr val="black"/>
                </a:solidFill>
                <a:latin typeface="Courier New" pitchFamily="49" charset="0"/>
                <a:cs typeface="Courier New" pitchFamily="49" charset="0"/>
              </a:rPr>
              <a:t>]=u; </a:t>
            </a:r>
            <a:endParaRPr lang="en-US" sz="1600" b="1" smtClean="0">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cuoit[ndinh</a:t>
            </a:r>
            <a:r>
              <a:rPr lang="en-US" sz="1600" b="1">
                <a:solidFill>
                  <a:prstClr val="black"/>
                </a:solidFill>
                <a:latin typeface="Courier New" pitchFamily="49" charset="0"/>
                <a:cs typeface="Courier New" pitchFamily="49" charset="0"/>
              </a:rPr>
              <a:t>]=v;</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minl=minl+w[1</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dau[1</a:t>
            </a:r>
            <a:r>
              <a:rPr lang="en-US" sz="1600" b="1">
                <a:solidFill>
                  <a:prstClr val="black"/>
                </a:solidFill>
                <a:latin typeface="Courier New" pitchFamily="49" charset="0"/>
                <a:cs typeface="Courier New" pitchFamily="49" charset="0"/>
              </a:rPr>
              <a:t>]=dau[last];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cuoi[1</a:t>
            </a:r>
            <a:r>
              <a:rPr lang="en-US" sz="1600" b="1">
                <a:solidFill>
                  <a:prstClr val="black"/>
                </a:solidFill>
                <a:latin typeface="Courier New" pitchFamily="49" charset="0"/>
                <a:cs typeface="Courier New" pitchFamily="49" charset="0"/>
              </a:rPr>
              <a:t>]=cuoi[last];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w[1</a:t>
            </a:r>
            <a:r>
              <a:rPr lang="en-US" sz="1600" b="1">
                <a:solidFill>
                  <a:prstClr val="black"/>
                </a:solidFill>
                <a:latin typeface="Courier New" pitchFamily="49" charset="0"/>
                <a:cs typeface="Courier New" pitchFamily="49" charset="0"/>
              </a:rPr>
              <a:t>]=w[last];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last=last-1;</a:t>
            </a:r>
            <a:endParaRPr lang="en-US" sz="1600" b="1">
              <a:solidFill>
                <a:prstClr val="black"/>
              </a:solidFill>
              <a:latin typeface="Courier New" pitchFamily="49" charset="0"/>
              <a:cs typeface="Courier New" pitchFamily="49" charset="0"/>
            </a:endParaRPr>
          </a:p>
        </p:txBody>
      </p:sp>
      <p:sp>
        <p:nvSpPr>
          <p:cNvPr id="10"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prstClr val="black"/>
                </a:solidFill>
                <a:latin typeface="Courier New" pitchFamily="49" charset="0"/>
                <a:cs typeface="Courier New" pitchFamily="49" charset="0"/>
              </a:rPr>
              <a:t>    Heap(1, last); }</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(ndinh!=n-1) connect=FALSE;</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int</a:t>
            </a:r>
            <a:r>
              <a:rPr lang="en-US" sz="1600" b="1">
                <a:solidFill>
                  <a:prstClr val="black"/>
                </a:solidFill>
                <a:latin typeface="Courier New" pitchFamily="49" charset="0"/>
                <a:cs typeface="Courier New" pitchFamily="49" charset="0"/>
              </a:rPr>
              <a:t> i;</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Do dai cay khung nho nhat: "</a:t>
            </a:r>
            <a:r>
              <a:rPr lang="en-US" sz="1600" b="1">
                <a:solidFill>
                  <a:prstClr val="black"/>
                </a:solidFill>
                <a:latin typeface="Courier New" pitchFamily="49" charset="0"/>
                <a:cs typeface="Courier New" pitchFamily="49" charset="0"/>
              </a:rPr>
              <a:t>&lt;&lt;minl;</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Cac canh cua cay khung nho nhat:"</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(i=1; i&lt;n; i++)</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a:t>
            </a:r>
            <a:r>
              <a:rPr lang="en-US" sz="1600" b="1">
                <a:solidFill>
                  <a:prstClr val="black"/>
                </a:solidFill>
                <a:latin typeface="Courier New" pitchFamily="49" charset="0"/>
                <a:cs typeface="Courier New" pitchFamily="49" charset="0"/>
              </a:rPr>
              <a:t>&lt;&lt;daut[i]&lt;&lt;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&lt;&lt;cuoit[i]; cout&lt;&lt;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  Init();</a:t>
            </a:r>
          </a:p>
          <a:p>
            <a:r>
              <a:rPr lang="en-US" sz="1600" b="1">
                <a:solidFill>
                  <a:prstClr val="black"/>
                </a:solidFill>
                <a:latin typeface="Courier New" pitchFamily="49" charset="0"/>
                <a:cs typeface="Courier New" pitchFamily="49" charset="0"/>
              </a:rPr>
              <a:t>  Krusal();</a:t>
            </a:r>
          </a:p>
          <a:p>
            <a:r>
              <a:rPr lang="en-US" sz="1600" b="1">
                <a:solidFill>
                  <a:prstClr val="black"/>
                </a:solidFill>
                <a:latin typeface="Courier New" pitchFamily="49" charset="0"/>
                <a:cs typeface="Courier New" pitchFamily="49" charset="0"/>
              </a:rPr>
              <a:t>  Result(); getch();</a:t>
            </a:r>
          </a:p>
          <a:p>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1789860571"/>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(39/43)</a:t>
            </a:r>
            <a:endParaRPr lang="en-US"/>
          </a:p>
        </p:txBody>
      </p:sp>
      <p:sp>
        <p:nvSpPr>
          <p:cNvPr id="46" name="Content Placeholder 45"/>
          <p:cNvSpPr>
            <a:spLocks noGrp="1"/>
          </p:cNvSpPr>
          <p:nvPr>
            <p:ph sz="quarter" idx="1"/>
          </p:nvPr>
        </p:nvSpPr>
        <p:spPr/>
        <p:txBody>
          <a:bodyPr>
            <a:normAutofit lnSpcReduction="10000"/>
          </a:bodyPr>
          <a:lstStyle/>
          <a:p>
            <a:r>
              <a:rPr lang="en-US" altLang="zh-TW" smtClean="0"/>
              <a:t>7.7.5. </a:t>
            </a:r>
            <a:r>
              <a:rPr lang="vi-VN" smtClean="0"/>
              <a:t>Cây khung </a:t>
            </a:r>
            <a:r>
              <a:rPr lang="en-US" smtClean="0"/>
              <a:t>nhỏ nhất (11/15)</a:t>
            </a:r>
          </a:p>
          <a:p>
            <a:r>
              <a:rPr lang="en-US" altLang="zh-TW" smtClean="0"/>
              <a:t>7.7.5.2. Thuật toán PRIM (1/5)</a:t>
            </a:r>
          </a:p>
          <a:p>
            <a:r>
              <a:rPr lang="vi-VN" smtClean="0"/>
              <a:t>Thuật toán Prim còn được mang tên là người láng giềng gần nhất. </a:t>
            </a:r>
            <a:endParaRPr lang="en-US" smtClean="0"/>
          </a:p>
          <a:p>
            <a:r>
              <a:rPr lang="vi-VN" smtClean="0"/>
              <a:t>Trong thuật toán này, bắt đầu tại một đỉnh tuỳ ý s của đồ thị, nối s với đỉnh y sao cho trọng số cạnh c[s, y] là nhỏ nhất. </a:t>
            </a:r>
            <a:endParaRPr lang="en-US" smtClean="0"/>
          </a:p>
          <a:p>
            <a:r>
              <a:rPr lang="vi-VN" smtClean="0"/>
              <a:t>Tiếp theo, từ đỉnh s hoặc y tìm cạnh có độ dài nhỏ nhất, điều này dẫn đến đỉnh thứ ba z và thu được cây bộ phận gồm 3 đỉnh 2 cạnh. </a:t>
            </a:r>
            <a:endParaRPr lang="en-US" smtClean="0"/>
          </a:p>
          <a:p>
            <a:r>
              <a:rPr lang="vi-VN" smtClean="0"/>
              <a:t>Quá trình được tiếp tục cho tới khi ta nhận được cây gồm n-1 cạnh, đó chính là cây </a:t>
            </a:r>
            <a:r>
              <a:rPr lang="en-US" smtClean="0"/>
              <a:t>khung </a:t>
            </a:r>
            <a:r>
              <a:rPr lang="vi-VN" smtClean="0"/>
              <a:t>nhỏ nhất cần tìm. </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154</a:t>
            </a:fld>
            <a:endParaRPr lang="en-CA"/>
          </a:p>
        </p:txBody>
      </p:sp>
    </p:spTree>
    <p:extLst>
      <p:ext uri="{BB962C8B-B14F-4D97-AF65-F5344CB8AC3E}">
        <p14:creationId xmlns="" xmlns:p14="http://schemas.microsoft.com/office/powerpoint/2010/main" val="3875479944"/>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(40/43)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(12/15)</a:t>
            </a:r>
          </a:p>
          <a:p>
            <a:r>
              <a:rPr lang="en-US" altLang="zh-TW" smtClean="0"/>
              <a:t>7.7.5.2. Thuật toán PRIM (2/5)</a:t>
            </a:r>
          </a:p>
          <a:p>
            <a:r>
              <a:rPr lang="en-US" altLang="zh-TW" smtClean="0"/>
              <a:t>Giả mã thuật toán Prim</a:t>
            </a:r>
          </a:p>
          <a:p>
            <a:r>
              <a:rPr lang="vi-VN" smtClean="0"/>
              <a:t> </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155</a:t>
            </a:fld>
            <a:endParaRPr lang="en-CA"/>
          </a:p>
        </p:txBody>
      </p:sp>
      <mc:AlternateContent xmlns:mc="http://schemas.openxmlformats.org/markup-compatibility/2006">
        <mc:Choice xmlns="" xmlns:a14="http://schemas.microsoft.com/office/drawing/2010/main" Requires="a14">
          <p:sp>
            <p:nvSpPr>
              <p:cNvPr id="7"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None/>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Prim (</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marL="0" indent="0">
                  <a:lnSpc>
                    <a:spcPct val="100000"/>
                  </a:lnSpc>
                  <a:spcBef>
                    <a:spcPts val="0"/>
                  </a:spcBef>
                  <a:buNone/>
                </a:pPr>
                <a:r>
                  <a:rPr lang="vi-VN" sz="1600" b="1">
                    <a:solidFill>
                      <a:srgbClr val="008000"/>
                    </a:solidFill>
                    <a:latin typeface="Courier New" pitchFamily="49" charset="0"/>
                    <a:cs typeface="Courier New" pitchFamily="49" charset="0"/>
                  </a:rPr>
                  <a:t>/*bước khởi tạo*/ </a:t>
                </a:r>
              </a:p>
              <a:p>
                <a:pPr marL="0" indent="0">
                  <a:lnSpc>
                    <a:spcPct val="100000"/>
                  </a:lnSpc>
                  <a:spcBef>
                    <a:spcPts val="0"/>
                  </a:spcBef>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Chọn </a:t>
                </a:r>
                <a:r>
                  <a:rPr lang="vi-VN" sz="1600" b="1">
                    <a:latin typeface="Courier New" pitchFamily="49" charset="0"/>
                    <a:cs typeface="Courier New" pitchFamily="49" charset="0"/>
                  </a:rPr>
                  <a:t>s là một đỉnh nào đó của đồ thị; </a:t>
                </a:r>
              </a:p>
              <a:p>
                <a:pPr marL="0" indent="0">
                  <a:lnSpc>
                    <a:spcPct val="100000"/>
                  </a:lnSpc>
                  <a:spcBef>
                    <a:spcPts val="0"/>
                  </a:spcBef>
                  <a:buNone/>
                </a:pPr>
                <a:r>
                  <a:rPr lang="en-US" sz="1600" b="1" smtClean="0">
                    <a:latin typeface="Courier New" pitchFamily="49" charset="0"/>
                    <a:cs typeface="Courier New" pitchFamily="49" charset="0"/>
                  </a:rPr>
                  <a:t>  V</a:t>
                </a:r>
                <a:r>
                  <a:rPr lang="en-US" sz="1600" b="1" baseline="-25000" smtClean="0">
                    <a:latin typeface="Courier New" pitchFamily="49" charset="0"/>
                    <a:cs typeface="Courier New" pitchFamily="49" charset="0"/>
                  </a:rPr>
                  <a:t>H</a:t>
                </a:r>
                <a:r>
                  <a:rPr lang="en-US" sz="1600" b="1" smtClean="0">
                    <a:latin typeface="Courier New" pitchFamily="49" charset="0"/>
                    <a:cs typeface="Courier New" pitchFamily="49" charset="0"/>
                  </a:rPr>
                  <a:t>={s}; T=</a:t>
                </a:r>
                <a14:m>
                  <m:oMath xmlns:m="http://schemas.openxmlformats.org/officeDocument/2006/math">
                    <m:r>
                      <a:rPr lang="en-US" sz="1600" b="1" i="1" smtClean="0">
                        <a:latin typeface="Cambria Math"/>
                        <a:ea typeface="Cambria Math"/>
                        <a:cs typeface="Courier New" pitchFamily="49" charset="0"/>
                      </a:rPr>
                      <m:t>∅</m:t>
                    </m:r>
                  </m:oMath>
                </a14:m>
                <a:r>
                  <a:rPr lang="en-US" sz="1600" b="1" smtClean="0">
                    <a:latin typeface="Courier New" pitchFamily="49" charset="0"/>
                    <a:cs typeface="Courier New" pitchFamily="49" charset="0"/>
                  </a:rPr>
                  <a:t>; d[s]=0</a:t>
                </a:r>
                <a:r>
                  <a:rPr lang="en-US" sz="1600" b="1">
                    <a:latin typeface="Courier New" pitchFamily="49" charset="0"/>
                    <a:cs typeface="Courier New" pitchFamily="49" charset="0"/>
                  </a:rPr>
                  <a:t>; near[s</a:t>
                </a:r>
                <a:r>
                  <a:rPr lang="en-US" sz="1600" b="1" smtClean="0">
                    <a:latin typeface="Courier New" pitchFamily="49" charset="0"/>
                    <a:cs typeface="Courier New" pitchFamily="49" charset="0"/>
                  </a:rPr>
                  <a:t>]=s</a:t>
                </a:r>
                <a:r>
                  <a:rPr lang="en-US" sz="1600" b="1">
                    <a:latin typeface="Courier New" pitchFamily="49" charset="0"/>
                    <a:cs typeface="Courier New" pitchFamily="49" charset="0"/>
                  </a:rPr>
                  <a:t>; </a:t>
                </a:r>
              </a:p>
              <a:p>
                <a:pPr marL="0" indent="0">
                  <a:lnSpc>
                    <a:spcPct val="100000"/>
                  </a:lnSpc>
                  <a:spcBef>
                    <a:spcPts val="0"/>
                  </a:spcBef>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for</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r>
                  <a:rPr lang="en-US" sz="1600" b="1" smtClean="0">
                    <a:latin typeface="Courier New" pitchFamily="49" charset="0"/>
                    <a:cs typeface="Courier New" pitchFamily="49" charset="0"/>
                  </a:rPr>
                  <a:t>v ∈ </a:t>
                </a:r>
                <a:r>
                  <a:rPr lang="en-US" sz="1600" b="1">
                    <a:latin typeface="Courier New" pitchFamily="49" charset="0"/>
                    <a:cs typeface="Courier New" pitchFamily="49" charset="0"/>
                  </a:rPr>
                  <a:t>V\V</a:t>
                </a:r>
                <a:r>
                  <a:rPr lang="en-US" sz="1600" b="1" baseline="-25000">
                    <a:latin typeface="Courier New" pitchFamily="49" charset="0"/>
                    <a:cs typeface="Courier New" pitchFamily="49" charset="0"/>
                  </a:rPr>
                  <a:t>H</a:t>
                </a:r>
                <a:r>
                  <a:rPr lang="en-US" sz="1600" b="1" baseline="30000">
                    <a:latin typeface="Courier New" pitchFamily="49" charset="0"/>
                    <a:cs typeface="Courier New" pitchFamily="49" charset="0"/>
                  </a:rPr>
                  <a:t/>
                </a:r>
                <a:r>
                  <a:rPr lang="en-US" sz="1600" b="1">
                    <a:latin typeface="Courier New" pitchFamily="49" charset="0"/>
                    <a:cs typeface="Courier New" pitchFamily="49" charset="0"/>
                  </a:rPr>
                  <a:t>) { </a:t>
                </a:r>
              </a:p>
              <a:p>
                <a:pPr marL="0" indent="0">
                  <a:lnSpc>
                    <a:spcPct val="100000"/>
                  </a:lnSpc>
                  <a:spcBef>
                    <a:spcPts val="0"/>
                  </a:spcBef>
                  <a:buNone/>
                </a:pPr>
                <a:r>
                  <a:rPr lang="en-US" sz="1600" b="1" smtClean="0">
                    <a:latin typeface="Courier New" pitchFamily="49" charset="0"/>
                    <a:cs typeface="Courier New" pitchFamily="49" charset="0"/>
                  </a:rPr>
                  <a:t>    D[v</a:t>
                </a:r>
                <a:r>
                  <a:rPr lang="en-US" sz="1600" b="1">
                    <a:latin typeface="Courier New" pitchFamily="49" charset="0"/>
                    <a:cs typeface="Courier New" pitchFamily="49" charset="0"/>
                  </a:rPr>
                  <a:t>] = C[s, v]; near[v] = s; </a:t>
                </a:r>
              </a:p>
              <a:p>
                <a:pPr marL="0" indent="0">
                  <a:lnSpc>
                    <a:spcPct val="100000"/>
                  </a:lnSpc>
                  <a:spcBef>
                    <a:spcPts val="0"/>
                  </a:spcBef>
                  <a:buNone/>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marL="0" indent="0">
                  <a:lnSpc>
                    <a:spcPct val="100000"/>
                  </a:lnSpc>
                  <a:spcBef>
                    <a:spcPts val="0"/>
                  </a:spcBef>
                  <a:buNone/>
                </a:pPr>
                <a:r>
                  <a:rPr lang="vi-VN" sz="1600" b="1">
                    <a:solidFill>
                      <a:srgbClr val="008000"/>
                    </a:solidFill>
                    <a:latin typeface="Courier New" pitchFamily="49" charset="0"/>
                    <a:cs typeface="Courier New" pitchFamily="49" charset="0"/>
                  </a:rPr>
                  <a:t>/* Bước lặp */ </a:t>
                </a:r>
              </a:p>
              <a:p>
                <a:pPr marL="0" indent="0">
                  <a:lnSpc>
                    <a:spcPct val="100000"/>
                  </a:lnSpc>
                  <a:spcBef>
                    <a:spcPts val="0"/>
                  </a:spcBef>
                  <a:buNone/>
                </a:pPr>
                <a:r>
                  <a:rPr lang="en-US" sz="1600" b="1" smtClean="0">
                    <a:latin typeface="Courier New" pitchFamily="49" charset="0"/>
                    <a:cs typeface="Courier New" pitchFamily="49" charset="0"/>
                  </a:rPr>
                  <a:t>  Stop </a:t>
                </a:r>
                <a:r>
                  <a:rPr lang="en-US" sz="1600" b="1">
                    <a:latin typeface="Courier New" pitchFamily="49" charset="0"/>
                    <a:cs typeface="Courier New" pitchFamily="49" charset="0"/>
                  </a:rPr>
                  <a:t>= False; </a:t>
                </a:r>
              </a:p>
              <a:p>
                <a:pPr marL="0" indent="0">
                  <a:lnSpc>
                    <a:spcPct val="100000"/>
                  </a:lnSpc>
                  <a:spcBef>
                    <a:spcPts val="0"/>
                  </a:spcBef>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w</a:t>
                </a:r>
                <a:r>
                  <a:rPr lang="en-US" sz="1600" b="1" smtClean="0">
                    <a:solidFill>
                      <a:srgbClr val="0000FF"/>
                    </a:solidFill>
                    <a:latin typeface="Courier New" pitchFamily="49" charset="0"/>
                    <a:cs typeface="Courier New" pitchFamily="49" charset="0"/>
                  </a:rPr>
                  <a:t>hile</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not stop ) { </a:t>
                </a:r>
              </a:p>
              <a:p>
                <a:pPr marL="0" indent="0">
                  <a:lnSpc>
                    <a:spcPct val="100000"/>
                  </a:lnSpc>
                  <a:spcBef>
                    <a:spcPts val="0"/>
                  </a:spcBef>
                  <a:buNone/>
                </a:pPr>
                <a:r>
                  <a:rPr lang="en-US" sz="1600" b="1" smtClean="0">
                    <a:latin typeface="Courier New" pitchFamily="49" charset="0"/>
                    <a:cs typeface="Courier New" pitchFamily="49" charset="0"/>
                  </a:rPr>
                  <a:t>    Tìm </a:t>
                </a:r>
                <a:r>
                  <a:rPr lang="en-US" sz="1600" b="1">
                    <a:latin typeface="Courier New" pitchFamily="49" charset="0"/>
                    <a:cs typeface="Courier New" pitchFamily="49" charset="0"/>
                  </a:rPr>
                  <a:t>u∈ V\V</a:t>
                </a:r>
                <a:r>
                  <a:rPr lang="en-US" sz="1600" b="1" baseline="-25000">
                    <a:latin typeface="Courier New" pitchFamily="49" charset="0"/>
                    <a:cs typeface="Courier New" pitchFamily="49" charset="0"/>
                  </a:rPr>
                  <a:t>H</a:t>
                </a:r>
                <a:r>
                  <a:rPr lang="en-US" sz="1600" b="1" baseline="30000">
                    <a:latin typeface="Courier New" pitchFamily="49" charset="0"/>
                    <a:cs typeface="Courier New" pitchFamily="49" charset="0"/>
                  </a:rPr>
                  <a:t/>
                </a:r>
                <a:r>
                  <a:rPr lang="en-US" sz="1600" b="1">
                    <a:latin typeface="Courier New" pitchFamily="49" charset="0"/>
                    <a:cs typeface="Courier New" pitchFamily="49" charset="0"/>
                  </a:rPr>
                  <a:t>thoả mãn: d[u] = min { d[v] với u∈V\V</a:t>
                </a:r>
                <a:r>
                  <a:rPr lang="en-US" sz="1600" b="1" baseline="-25000">
                    <a:latin typeface="Courier New" pitchFamily="49" charset="0"/>
                    <a:cs typeface="Courier New" pitchFamily="49" charset="0"/>
                  </a:rPr>
                  <a:t>H</a:t>
                </a:r>
                <a:r>
                  <a:rPr lang="en-US" sz="1600" b="1">
                    <a:latin typeface="Courier New" pitchFamily="49" charset="0"/>
                    <a:cs typeface="Courier New" pitchFamily="49" charset="0"/>
                  </a:rPr>
                  <a:t>}; </a:t>
                </a:r>
              </a:p>
              <a:p>
                <a:pPr marL="0" indent="0">
                  <a:lnSpc>
                    <a:spcPct val="100000"/>
                  </a:lnSpc>
                  <a:spcBef>
                    <a:spcPts val="0"/>
                  </a:spcBef>
                  <a:buNone/>
                </a:pPr>
                <a:r>
                  <a:rPr lang="en-US" sz="1600" b="1" smtClean="0">
                    <a:latin typeface="Courier New" pitchFamily="49" charset="0"/>
                    <a:cs typeface="Courier New" pitchFamily="49" charset="0"/>
                  </a:rPr>
                  <a:t>    V</a:t>
                </a:r>
                <a:r>
                  <a:rPr lang="en-US" sz="1600" b="1" baseline="-25000" smtClean="0">
                    <a:latin typeface="Courier New" pitchFamily="49" charset="0"/>
                    <a:cs typeface="Courier New" pitchFamily="49" charset="0"/>
                  </a:rPr>
                  <a:t>H</a:t>
                </a:r>
                <a:r>
                  <a:rPr lang="en-US" sz="1600" b="1" baseline="30000" smtClean="0">
                    <a:latin typeface="Courier New" pitchFamily="49" charset="0"/>
                    <a:cs typeface="Courier New" pitchFamily="49" charset="0"/>
                  </a:rPr>
                  <a:t/>
                </a:r>
                <a:r>
                  <a:rPr lang="en-US" sz="1600" b="1">
                    <a:latin typeface="Courier New" pitchFamily="49" charset="0"/>
                    <a:cs typeface="Courier New" pitchFamily="49" charset="0"/>
                  </a:rPr>
                  <a:t>= </a:t>
                </a:r>
                <a:r>
                  <a:rPr lang="en-US" sz="1600" b="1" smtClean="0">
                    <a:latin typeface="Courier New" pitchFamily="49" charset="0"/>
                    <a:cs typeface="Courier New" pitchFamily="49" charset="0"/>
                  </a:rPr>
                  <a:t>V</a:t>
                </a:r>
                <a:r>
                  <a:rPr lang="en-US" sz="1600" b="1" baseline="-25000" smtClean="0">
                    <a:latin typeface="Courier New" pitchFamily="49" charset="0"/>
                    <a:cs typeface="Courier New" pitchFamily="49" charset="0"/>
                  </a:rPr>
                  <a:t>H </a:t>
                </a:r>
                <a:r>
                  <a:rPr lang="en-US" sz="1600" b="1" smtClean="0">
                    <a:latin typeface="Courier New" pitchFamily="49" charset="0"/>
                    <a:cs typeface="Courier New" pitchFamily="49" charset="0"/>
                  </a:rPr>
                  <a:t>∪ </a:t>
                </a:r>
                <a:r>
                  <a:rPr lang="en-US" sz="1600" b="1">
                    <a:latin typeface="Courier New" pitchFamily="49" charset="0"/>
                    <a:cs typeface="Courier New" pitchFamily="49" charset="0"/>
                  </a:rPr>
                  <a:t>{u}; </a:t>
                </a:r>
                <a:endParaRPr lang="en-US" sz="1600" b="1" smtClean="0">
                  <a:latin typeface="Courier New" pitchFamily="49" charset="0"/>
                  <a:cs typeface="Courier New" pitchFamily="49" charset="0"/>
                </a:endParaRPr>
              </a:p>
              <a:p>
                <a:pPr marL="0" indent="0">
                  <a:lnSpc>
                    <a:spcPct val="100000"/>
                  </a:lnSpc>
                  <a:spcBef>
                    <a:spcPts val="0"/>
                  </a:spcBef>
                  <a:buNone/>
                </a:pPr>
                <a:r>
                  <a:rPr lang="en-US" sz="1600" b="1">
                    <a:latin typeface="Courier New" pitchFamily="49" charset="0"/>
                    <a:cs typeface="Courier New" pitchFamily="49" charset="0"/>
                  </a:rPr>
                  <a:t/>
                </a:r>
                <a:r>
                  <a:rPr lang="en-US" sz="1600" b="1" smtClean="0">
                    <a:latin typeface="Courier New" pitchFamily="49" charset="0"/>
                    <a:cs typeface="Courier New" pitchFamily="49" charset="0"/>
                  </a:rPr>
                  <a:t>   T </a:t>
                </a:r>
                <a:r>
                  <a:rPr lang="en-US" sz="1600" b="1">
                    <a:latin typeface="Courier New" pitchFamily="49" charset="0"/>
                    <a:cs typeface="Courier New" pitchFamily="49" charset="0"/>
                  </a:rPr>
                  <a:t>= T ∪ (u, near[u] ); </a:t>
                </a:r>
              </a:p>
              <a:p>
                <a:pPr marL="0" indent="0">
                  <a:lnSpc>
                    <a:spcPct val="100000"/>
                  </a:lnSpc>
                  <a:spcBef>
                    <a:spcPts val="0"/>
                  </a:spcBef>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 V</a:t>
                </a:r>
                <a:r>
                  <a:rPr lang="en-US" sz="1600" b="1" baseline="-25000">
                    <a:latin typeface="Courier New" pitchFamily="49" charset="0"/>
                    <a:cs typeface="Courier New" pitchFamily="49" charset="0"/>
                  </a:rPr>
                  <a:t>H</a:t>
                </a:r>
                <a:r>
                  <a:rPr lang="en-US" sz="1600" b="1" baseline="30000">
                    <a:latin typeface="Courier New" pitchFamily="49" charset="0"/>
                    <a:cs typeface="Courier New" pitchFamily="49" charset="0"/>
                  </a:rPr>
                  <a:t/>
                </a:r>
                <a:r>
                  <a:rPr lang="en-US" sz="1600" b="1">
                    <a:latin typeface="Courier New" pitchFamily="49" charset="0"/>
                    <a:cs typeface="Courier New" pitchFamily="49" charset="0"/>
                  </a:rPr>
                  <a:t>|) == n ) { </a:t>
                </a:r>
              </a:p>
              <a:p>
                <a:pPr marL="0" indent="0">
                  <a:lnSpc>
                    <a:spcPct val="100000"/>
                  </a:lnSpc>
                  <a:spcBef>
                    <a:spcPts val="0"/>
                  </a:spcBef>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H </a:t>
                </a:r>
                <a:r>
                  <a:rPr lang="vi-VN" sz="1600" b="1">
                    <a:latin typeface="Courier New" pitchFamily="49" charset="0"/>
                    <a:cs typeface="Courier New" pitchFamily="49" charset="0"/>
                  </a:rPr>
                  <a:t>= &lt;V</a:t>
                </a:r>
                <a:r>
                  <a:rPr lang="vi-VN" sz="1600" b="1" baseline="-25000">
                    <a:latin typeface="Courier New" pitchFamily="49" charset="0"/>
                    <a:cs typeface="Courier New" pitchFamily="49" charset="0"/>
                  </a:rPr>
                  <a:t>H</a:t>
                </a:r>
                <a:r>
                  <a:rPr lang="vi-VN" sz="1600" b="1">
                    <a:latin typeface="Courier New" pitchFamily="49" charset="0"/>
                    <a:cs typeface="Courier New" pitchFamily="49" charset="0"/>
                  </a:rPr>
                  <a:t>, T&gt; là cây khung nhỏ nhất của đồ thị; </a:t>
                </a:r>
              </a:p>
            </p:txBody>
          </p:sp>
        </mc:Choice>
        <mc:Fallback>
          <p:sp>
            <p:nvSpPr>
              <p:cNvPr id="7" name="Content Placeholder 2"/>
              <p:cNvSpPr txBox="1">
                <a:spLocks noRot="1" noChangeAspect="1" noMove="1" noResize="1" noEditPoints="1" noAdjustHandles="1" noChangeArrowheads="1" noChangeShapeType="1" noTextEdit="1"/>
              </p:cNvSpPr>
              <p:nvPr/>
            </p:nvSpPr>
            <p:spPr>
              <a:xfrm>
                <a:off x="152400" y="1905000"/>
                <a:ext cx="4267200" cy="4572000"/>
              </a:xfrm>
              <a:prstGeom prst="rect">
                <a:avLst/>
              </a:prstGeom>
              <a:blipFill rotWithShape="1">
                <a:blip r:embed="rId2" cstate="print"/>
                <a:stretch>
                  <a:fillRect l="-570" t="-266" r="-1425"/>
                </a:stretch>
              </a:blipFill>
              <a:ln>
                <a:solidFill>
                  <a:schemeClr val="accent1"/>
                </a:solidFill>
                <a:prstDash val="sysDash"/>
              </a:ln>
            </p:spPr>
            <p:txBody>
              <a:bodyPr/>
              <a:lstStyle/>
              <a:p>
                <a:r>
                  <a:rPr lang="en-US">
                    <a:noFill/>
                  </a:rPr>
                  <a:t> </a:t>
                </a:r>
              </a:p>
            </p:txBody>
          </p:sp>
        </mc:Fallback>
      </mc:AlternateContent>
      <p:sp>
        <p:nvSpPr>
          <p:cNvPr id="8"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prstClr val="black"/>
                </a:solidFill>
                <a:latin typeface="Courier New" pitchFamily="49" charset="0"/>
                <a:cs typeface="Courier New" pitchFamily="49" charset="0"/>
              </a:rPr>
              <a:t>      Stop = TRUE; </a:t>
            </a:r>
          </a:p>
          <a:p>
            <a:r>
              <a:rPr lang="en-US" sz="1600" b="1">
                <a:solidFill>
                  <a:prstClr val="black"/>
                </a:solidFill>
                <a:latin typeface="Courier New" pitchFamily="49" charset="0"/>
                <a:cs typeface="Courier New" pitchFamily="49" charset="0"/>
              </a:rPr>
              <a:t>    } </a:t>
            </a:r>
          </a:p>
          <a:p>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r>
              <a:rPr lang="en-US" sz="1600" b="1">
                <a:solidFill>
                  <a:prstClr val="black"/>
                </a:solidFill>
                <a:latin typeface="Courier New" pitchFamily="49" charset="0"/>
                <a:cs typeface="Courier New" pitchFamily="49" charset="0"/>
              </a:rPr>
              <a:t> { </a:t>
            </a:r>
          </a:p>
          <a:p>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for</a:t>
            </a:r>
            <a:r>
              <a:rPr lang="en-US" sz="1600" b="1">
                <a:solidFill>
                  <a:prstClr val="black"/>
                </a:solidFill>
                <a:latin typeface="Courier New" pitchFamily="49" charset="0"/>
                <a:cs typeface="Courier New" pitchFamily="49" charset="0"/>
              </a:rPr>
              <a:t> ( v ∈ V\V</a:t>
            </a:r>
            <a:r>
              <a:rPr lang="en-US" sz="1600" b="1" baseline="-25000">
                <a:solidFill>
                  <a:prstClr val="black"/>
                </a:solidFill>
                <a:latin typeface="Courier New" pitchFamily="49" charset="0"/>
                <a:cs typeface="Courier New" pitchFamily="49" charset="0"/>
              </a:rPr>
              <a:t>H</a:t>
            </a:r>
            <a:r>
              <a:rPr lang="en-US" sz="1600" b="1" baseline="3000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 { </a:t>
            </a:r>
          </a:p>
          <a:p>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solidFill>
                  <a:prstClr val="black"/>
                </a:solidFill>
                <a:latin typeface="Courier New" pitchFamily="49" charset="0"/>
                <a:cs typeface="Courier New" pitchFamily="49" charset="0"/>
              </a:rPr>
              <a:t> (d[v] &gt; C[u, v]) { </a:t>
            </a:r>
          </a:p>
          <a:p>
            <a:r>
              <a:rPr lang="en-US" sz="1600" b="1">
                <a:solidFill>
                  <a:prstClr val="black"/>
                </a:solidFill>
                <a:latin typeface="Courier New" pitchFamily="49" charset="0"/>
                <a:cs typeface="Courier New" pitchFamily="49" charset="0"/>
              </a:rPr>
              <a:t>          D[v] = C[u, v]; </a:t>
            </a:r>
          </a:p>
          <a:p>
            <a:r>
              <a:rPr lang="en-US" sz="1600" b="1">
                <a:solidFill>
                  <a:prstClr val="black"/>
                </a:solidFill>
                <a:latin typeface="Courier New" pitchFamily="49" charset="0"/>
                <a:cs typeface="Courier New" pitchFamily="49" charset="0"/>
              </a:rPr>
              <a:t>          Near[v] = u; </a:t>
            </a:r>
          </a:p>
          <a:p>
            <a:r>
              <a:rPr lang="en-US" sz="1600" b="1">
                <a:solidFill>
                  <a:prstClr val="black"/>
                </a:solidFill>
                <a:latin typeface="Courier New" pitchFamily="49" charset="0"/>
                <a:cs typeface="Courier New" pitchFamily="49" charset="0"/>
              </a:rPr>
              <a:t>        </a:t>
            </a:r>
            <a:r>
              <a:rPr lang="en-US" sz="1600">
                <a:solidFill>
                  <a:prstClr val="black"/>
                </a:solidFill>
                <a:latin typeface="Courier New" pitchFamily="49" charset="0"/>
                <a:cs typeface="Courier New" pitchFamily="49" charset="0"/>
              </a:rPr>
              <a:t>} </a:t>
            </a:r>
          </a:p>
          <a:p>
            <a:r>
              <a:rPr lang="en-US" sz="1600">
                <a:solidFill>
                  <a:prstClr val="black"/>
                </a:solidFill>
                <a:latin typeface="Courier New" pitchFamily="49" charset="0"/>
                <a:cs typeface="Courier New" pitchFamily="49" charset="0"/>
              </a:rPr>
              <a:t>      } </a:t>
            </a:r>
          </a:p>
          <a:p>
            <a:r>
              <a:rPr lang="en-US" sz="1600">
                <a:solidFill>
                  <a:prstClr val="black"/>
                </a:solidFill>
                <a:latin typeface="Courier New" pitchFamily="49" charset="0"/>
                <a:cs typeface="Courier New" pitchFamily="49" charset="0"/>
              </a:rPr>
              <a:t>    } </a:t>
            </a:r>
          </a:p>
          <a:p>
            <a:r>
              <a:rPr lang="en-US" sz="1600">
                <a:solidFill>
                  <a:prstClr val="black"/>
                </a:solidFill>
                <a:latin typeface="Courier New" pitchFamily="49" charset="0"/>
                <a:cs typeface="Courier New" pitchFamily="49" charset="0"/>
              </a:rPr>
              <a:t>  } </a:t>
            </a:r>
          </a:p>
          <a:p>
            <a:r>
              <a:rPr lang="en-US" sz="160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938513970"/>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(41/43)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(13/15)</a:t>
            </a:r>
          </a:p>
          <a:p>
            <a:r>
              <a:rPr lang="en-US" altLang="zh-TW" smtClean="0"/>
              <a:t>7.7.5.1. Thuật toán PRIM (3/3)</a:t>
            </a:r>
          </a:p>
          <a:p>
            <a:r>
              <a:rPr lang="en-US" altLang="zh-TW" smtClean="0"/>
              <a:t>Ví dụ về thuật toán Prim</a:t>
            </a:r>
          </a:p>
          <a:p>
            <a:r>
              <a:rPr lang="vi-VN" smtClean="0"/>
              <a:t> </a:t>
            </a:r>
            <a:endParaRPr lang="en-US" smtClean="0"/>
          </a:p>
          <a:p>
            <a:r>
              <a:rPr lang="en-US" smtClean="0"/>
              <a:t>Cho đồ thị như hình vẽ bên, tìm cây khung nhỏ nhất theo Prim</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156</a:t>
            </a:fld>
            <a:endParaRPr lang="en-CA"/>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1200" y="533400"/>
            <a:ext cx="2857500" cy="179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Oval 2"/>
          <p:cNvSpPr/>
          <p:nvPr/>
        </p:nvSpPr>
        <p:spPr>
          <a:xfrm>
            <a:off x="20574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1</a:t>
            </a:r>
          </a:p>
        </p:txBody>
      </p:sp>
      <p:sp>
        <p:nvSpPr>
          <p:cNvPr id="11" name="Oval 10"/>
          <p:cNvSpPr/>
          <p:nvPr/>
        </p:nvSpPr>
        <p:spPr>
          <a:xfrm>
            <a:off x="3276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2</a:t>
            </a:r>
          </a:p>
        </p:txBody>
      </p:sp>
      <p:sp>
        <p:nvSpPr>
          <p:cNvPr id="12" name="Oval 11"/>
          <p:cNvSpPr/>
          <p:nvPr/>
        </p:nvSpPr>
        <p:spPr>
          <a:xfrm>
            <a:off x="32766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3</a:t>
            </a:r>
          </a:p>
        </p:txBody>
      </p:sp>
      <p:sp>
        <p:nvSpPr>
          <p:cNvPr id="13" name="Oval 12"/>
          <p:cNvSpPr/>
          <p:nvPr/>
        </p:nvSpPr>
        <p:spPr>
          <a:xfrm>
            <a:off x="47244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4</a:t>
            </a:r>
          </a:p>
        </p:txBody>
      </p:sp>
      <p:sp>
        <p:nvSpPr>
          <p:cNvPr id="14" name="Oval 13"/>
          <p:cNvSpPr/>
          <p:nvPr/>
        </p:nvSpPr>
        <p:spPr>
          <a:xfrm>
            <a:off x="47244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5</a:t>
            </a:r>
          </a:p>
        </p:txBody>
      </p:sp>
      <p:sp>
        <p:nvSpPr>
          <p:cNvPr id="15" name="Oval 14"/>
          <p:cNvSpPr/>
          <p:nvPr/>
        </p:nvSpPr>
        <p:spPr>
          <a:xfrm>
            <a:off x="58674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6</a:t>
            </a:r>
          </a:p>
        </p:txBody>
      </p:sp>
      <p:cxnSp>
        <p:nvCxnSpPr>
          <p:cNvPr id="18" name="Straight Connector 17"/>
          <p:cNvCxnSpPr>
            <a:stCxn id="3" idx="5"/>
            <a:endCxn id="12" idx="2"/>
          </p:cNvCxnSpPr>
          <p:nvPr/>
        </p:nvCxnSpPr>
        <p:spPr>
          <a:xfrm>
            <a:off x="2382604" y="4592404"/>
            <a:ext cx="893996" cy="8558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6"/>
            <a:endCxn id="13" idx="2"/>
          </p:cNvCxnSpPr>
          <p:nvPr/>
        </p:nvCxnSpPr>
        <p:spPr>
          <a:xfrm>
            <a:off x="3657600" y="3467100"/>
            <a:ext cx="1066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a:endCxn id="14" idx="0"/>
          </p:cNvCxnSpPr>
          <p:nvPr/>
        </p:nvCxnSpPr>
        <p:spPr>
          <a:xfrm>
            <a:off x="4914900" y="3657600"/>
            <a:ext cx="0" cy="1600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6"/>
            <a:endCxn id="15" idx="3"/>
          </p:cNvCxnSpPr>
          <p:nvPr/>
        </p:nvCxnSpPr>
        <p:spPr>
          <a:xfrm flipV="1">
            <a:off x="5105400" y="4592404"/>
            <a:ext cx="817796" cy="8558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1" idx="4"/>
            <a:endCxn id="12" idx="0"/>
          </p:cNvCxnSpPr>
          <p:nvPr/>
        </p:nvCxnSpPr>
        <p:spPr>
          <a:xfrm>
            <a:off x="3467100" y="3657600"/>
            <a:ext cx="0" cy="1600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10-Point Star 35"/>
          <p:cNvSpPr/>
          <p:nvPr/>
        </p:nvSpPr>
        <p:spPr>
          <a:xfrm>
            <a:off x="3581400" y="42672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1</a:t>
            </a:r>
          </a:p>
        </p:txBody>
      </p:sp>
      <p:sp>
        <p:nvSpPr>
          <p:cNvPr id="47" name="10-Point Star 46"/>
          <p:cNvSpPr/>
          <p:nvPr/>
        </p:nvSpPr>
        <p:spPr>
          <a:xfrm>
            <a:off x="2370225" y="5005112"/>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2</a:t>
            </a:r>
          </a:p>
        </p:txBody>
      </p:sp>
      <p:sp>
        <p:nvSpPr>
          <p:cNvPr id="48" name="10-Point Star 47"/>
          <p:cNvSpPr/>
          <p:nvPr/>
        </p:nvSpPr>
        <p:spPr>
          <a:xfrm>
            <a:off x="4953000" y="42672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2</a:t>
            </a:r>
          </a:p>
        </p:txBody>
      </p:sp>
      <p:sp>
        <p:nvSpPr>
          <p:cNvPr id="49" name="10-Point Star 48"/>
          <p:cNvSpPr/>
          <p:nvPr/>
        </p:nvSpPr>
        <p:spPr>
          <a:xfrm>
            <a:off x="5486400" y="50292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3</a:t>
            </a:r>
          </a:p>
        </p:txBody>
      </p:sp>
      <p:sp>
        <p:nvSpPr>
          <p:cNvPr id="50" name="10-Point Star 49"/>
          <p:cNvSpPr/>
          <p:nvPr/>
        </p:nvSpPr>
        <p:spPr>
          <a:xfrm>
            <a:off x="3962400" y="3048000"/>
            <a:ext cx="457200" cy="381000"/>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prstClr val="black"/>
                </a:solidFill>
              </a:rPr>
              <a:t>5</a:t>
            </a:r>
          </a:p>
        </p:txBody>
      </p:sp>
    </p:spTree>
    <p:extLst>
      <p:ext uri="{BB962C8B-B14F-4D97-AF65-F5344CB8AC3E}">
        <p14:creationId xmlns="" xmlns:p14="http://schemas.microsoft.com/office/powerpoint/2010/main" val="2192899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3000" tmFilter="0, 0; .2, .5; .8, .5; 1, 0"/>
                                        <p:tgtEl>
                                          <p:spTgt spid="14"/>
                                        </p:tgtEl>
                                      </p:cBhvr>
                                    </p:animEffect>
                                    <p:animScale>
                                      <p:cBhvr>
                                        <p:cTn id="7" dur="1500" autoRev="1" fill="hold"/>
                                        <p:tgtEl>
                                          <p:spTgt spid="1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500"/>
                                        <p:tgtEl>
                                          <p:spTgt spid="2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1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1500"/>
                                        <p:tgtEl>
                                          <p:spTgt spid="3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1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1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1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down)">
                                      <p:cBhvr>
                                        <p:cTn id="36" dur="1500"/>
                                        <p:tgtEl>
                                          <p:spTgt spid="3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1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1500"/>
                                        <p:tgtEl>
                                          <p:spTgt spid="1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1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6" grpId="0" animBg="1"/>
      <p:bldP spid="47" grpId="0" animBg="1"/>
      <p:bldP spid="48" grpId="0" animBg="1"/>
      <p:bldP spid="49" grpId="0" animBg="1"/>
      <p:bldP spid="50"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(42/43)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(14/15)</a:t>
            </a:r>
          </a:p>
          <a:p>
            <a:r>
              <a:rPr lang="en-US" altLang="zh-TW" smtClean="0"/>
              <a:t>7.7.5.2. Thuật toán PRIM (4/5)</a:t>
            </a:r>
          </a:p>
          <a:p>
            <a:r>
              <a:rPr lang="en-US" altLang="zh-TW" smtClean="0"/>
              <a:t>Chương trình minh họa thuật toán Prim</a:t>
            </a:r>
          </a:p>
          <a:p>
            <a:r>
              <a:rPr lang="vi-VN" smtClean="0"/>
              <a:t> </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157</a:t>
            </a:fld>
            <a:endParaRPr lang="en-CA"/>
          </a:p>
        </p:txBody>
      </p:sp>
      <p:sp>
        <p:nvSpPr>
          <p:cNvPr id="7"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10000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a[100][100];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n,m, i,sc,w;</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chuaxet[100];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cbt[100][3];</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p,i,j,k;</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 i++)</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a[i</a:t>
            </a:r>
            <a:r>
              <a:rPr lang="en-US" sz="1600" b="1">
                <a:solidFill>
                  <a:prstClr val="black"/>
                </a:solidFill>
                <a:latin typeface="Courier New" pitchFamily="49" charset="0"/>
                <a:cs typeface="Courier New" pitchFamily="49" charset="0"/>
              </a:rPr>
              <a:t>][j]=0;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fp=fopen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"dothi.in"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"%d%d"</a:t>
            </a:r>
            <a:r>
              <a:rPr lang="en-US" sz="1600" b="1">
                <a:solidFill>
                  <a:prstClr val="black"/>
                </a:solidFill>
                <a:latin typeface="Courier New" pitchFamily="49" charset="0"/>
                <a:cs typeface="Courier New" pitchFamily="49" charset="0"/>
              </a:rPr>
              <a:t>,&amp;n,&amp;m</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8"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pt-BR" sz="1600" b="1">
                <a:solidFill>
                  <a:prstClr val="black"/>
                </a:solidFill>
                <a:latin typeface="Courier New" pitchFamily="49" charset="0"/>
                <a:cs typeface="Courier New" pitchFamily="49" charset="0"/>
              </a:rPr>
              <a:t>  cout&lt;&lt;</a:t>
            </a:r>
            <a:r>
              <a:rPr lang="pt-BR" sz="1600" b="1">
                <a:solidFill>
                  <a:srgbClr val="A31515"/>
                </a:solidFill>
                <a:latin typeface="Courier New" pitchFamily="49" charset="0"/>
                <a:cs typeface="Courier New" pitchFamily="49" charset="0"/>
              </a:rPr>
              <a:t>"\n So dinh: "</a:t>
            </a:r>
            <a:r>
              <a:rPr lang="pt-BR" sz="1600" b="1">
                <a:solidFill>
                  <a:prstClr val="black"/>
                </a:solidFill>
                <a:latin typeface="Courier New" pitchFamily="49" charset="0"/>
                <a:cs typeface="Courier New" pitchFamily="49" charset="0"/>
              </a:rPr>
              <a:t>&lt;&lt;n;</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So canh: "</a:t>
            </a:r>
            <a:r>
              <a:rPr lang="en-US" sz="1600" b="1">
                <a:solidFill>
                  <a:prstClr val="black"/>
                </a:solidFill>
                <a:latin typeface="Courier New" pitchFamily="49" charset="0"/>
                <a:cs typeface="Courier New" pitchFamily="49" charset="0"/>
              </a:rPr>
              <a:t>&lt;&lt;m;</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Danh sach canh:"</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(p=1; p&lt;=m; p++){</a:t>
            </a:r>
          </a:p>
          <a:p>
            <a:r>
              <a:rPr lang="nn-NO" sz="1600" b="1">
                <a:solidFill>
                  <a:prstClr val="black"/>
                </a:solidFill>
                <a:latin typeface="Courier New" pitchFamily="49" charset="0"/>
                <a:cs typeface="Courier New" pitchFamily="49" charset="0"/>
              </a:rPr>
              <a:t>    fscanf(fp,</a:t>
            </a:r>
            <a:r>
              <a:rPr lang="nn-NO" sz="1600" b="1">
                <a:solidFill>
                  <a:srgbClr val="A31515"/>
                </a:solidFill>
                <a:latin typeface="Courier New" pitchFamily="49" charset="0"/>
                <a:cs typeface="Courier New" pitchFamily="49" charset="0"/>
              </a:rPr>
              <a:t>"%d%d%d"</a:t>
            </a:r>
            <a:r>
              <a:rPr lang="nn-NO" sz="1600" b="1">
                <a:solidFill>
                  <a:prstClr val="black"/>
                </a:solidFill>
                <a:latin typeface="Courier New" pitchFamily="49" charset="0"/>
                <a:cs typeface="Courier New" pitchFamily="49" charset="0"/>
              </a:rPr>
              <a:t>,&amp;i,&amp;j,&amp;k);</a:t>
            </a:r>
          </a:p>
          <a:p>
            <a:r>
              <a:rPr lang="pt-BR" sz="1600" b="1">
                <a:solidFill>
                  <a:prstClr val="black"/>
                </a:solidFill>
                <a:latin typeface="Courier New" pitchFamily="49" charset="0"/>
                <a:cs typeface="Courier New" pitchFamily="49" charset="0"/>
              </a:rPr>
              <a:t>    cout&lt;&lt;</a:t>
            </a:r>
            <a:r>
              <a:rPr lang="pt-BR" sz="1600" b="1">
                <a:solidFill>
                  <a:srgbClr val="A31515"/>
                </a:solidFill>
                <a:latin typeface="Courier New" pitchFamily="49" charset="0"/>
                <a:cs typeface="Courier New" pitchFamily="49" charset="0"/>
              </a:rPr>
              <a:t>"\n "</a:t>
            </a:r>
            <a:r>
              <a:rPr lang="pt-BR" sz="1600" b="1">
                <a:solidFill>
                  <a:prstClr val="black"/>
                </a:solidFill>
                <a:latin typeface="Courier New" pitchFamily="49" charset="0"/>
                <a:cs typeface="Courier New" pitchFamily="49" charset="0"/>
              </a:rPr>
              <a:t>&lt;&lt;i&lt;&lt;</a:t>
            </a:r>
            <a:r>
              <a:rPr lang="pt-BR" sz="1600" b="1">
                <a:solidFill>
                  <a:srgbClr val="A31515"/>
                </a:solidFill>
                <a:latin typeface="Courier New" pitchFamily="49" charset="0"/>
                <a:cs typeface="Courier New" pitchFamily="49" charset="0"/>
              </a:rPr>
              <a:t>" "</a:t>
            </a:r>
            <a:r>
              <a:rPr lang="pt-BR" sz="1600" b="1">
                <a:solidFill>
                  <a:prstClr val="black"/>
                </a:solidFill>
                <a:latin typeface="Courier New" pitchFamily="49" charset="0"/>
                <a:cs typeface="Courier New" pitchFamily="49" charset="0"/>
              </a:rPr>
              <a:t>&lt;&lt;j&lt;&lt;</a:t>
            </a:r>
            <a:r>
              <a:rPr lang="pt-BR" sz="1600" b="1">
                <a:solidFill>
                  <a:srgbClr val="A31515"/>
                </a:solidFill>
                <a:latin typeface="Courier New" pitchFamily="49" charset="0"/>
                <a:cs typeface="Courier New" pitchFamily="49" charset="0"/>
              </a:rPr>
              <a:t>" "</a:t>
            </a:r>
            <a:r>
              <a:rPr lang="pt-BR" sz="1600" b="1">
                <a:solidFill>
                  <a:prstClr val="black"/>
                </a:solidFill>
                <a:latin typeface="Courier New" pitchFamily="49" charset="0"/>
                <a:cs typeface="Courier New" pitchFamily="49" charset="0"/>
              </a:rPr>
              <a:t>&lt;&lt;k;</a:t>
            </a:r>
          </a:p>
          <a:p>
            <a:r>
              <a:rPr lang="en-US" sz="1600" b="1">
                <a:solidFill>
                  <a:prstClr val="black"/>
                </a:solidFill>
                <a:latin typeface="Courier New" pitchFamily="49" charset="0"/>
                <a:cs typeface="Courier New" pitchFamily="49" charset="0"/>
              </a:rPr>
              <a:t>    a[i][j]=k; </a:t>
            </a:r>
          </a:p>
          <a:p>
            <a:r>
              <a:rPr lang="en-US" sz="1600" b="1">
                <a:solidFill>
                  <a:prstClr val="black"/>
                </a:solidFill>
                <a:latin typeface="Courier New" pitchFamily="49" charset="0"/>
                <a:cs typeface="Courier New" pitchFamily="49" charset="0"/>
              </a:rPr>
              <a:t>    a[j][i]=k;</a:t>
            </a:r>
          </a:p>
          <a:p>
            <a:r>
              <a:rPr lang="en-US" sz="1600" b="1">
                <a:solidFill>
                  <a:prstClr val="black"/>
                </a:solidFill>
                <a:latin typeface="Courier New" pitchFamily="49" charset="0"/>
                <a:cs typeface="Courier New" pitchFamily="49" charset="0"/>
              </a:rPr>
              <a:t>  }</a:t>
            </a:r>
          </a:p>
          <a:p>
            <a:r>
              <a:rPr lang="nn-NO" sz="1600" b="1">
                <a:solidFill>
                  <a:srgbClr val="0000FF"/>
                </a:solidFill>
                <a:latin typeface="Courier New" pitchFamily="49" charset="0"/>
                <a:cs typeface="Courier New" pitchFamily="49" charset="0"/>
              </a:rPr>
              <a:t>  for</a:t>
            </a:r>
            <a:r>
              <a:rPr lang="nn-NO" sz="1600" b="1">
                <a:solidFill>
                  <a:prstClr val="black"/>
                </a:solidFill>
                <a:latin typeface="Courier New" pitchFamily="49" charset="0"/>
                <a:cs typeface="Courier New" pitchFamily="49" charset="0"/>
              </a:rPr>
              <a:t> (i=1; i&lt;=n; i++){</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 (j=1; j&lt;=n; j++){</a:t>
            </a:r>
          </a:p>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 (i!=j &amp;&amp; a[i][j]==0)</a:t>
            </a:r>
          </a:p>
          <a:p>
            <a:r>
              <a:rPr lang="en-US" sz="1600" b="1">
                <a:solidFill>
                  <a:prstClr val="black"/>
                </a:solidFill>
                <a:latin typeface="Courier New" pitchFamily="49" charset="0"/>
                <a:cs typeface="Courier New" pitchFamily="49" charset="0"/>
              </a:rPr>
              <a:t>        a[i][j]=MAX;</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&lt;&lt;a[i][j];</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a:t>
            </a:r>
          </a:p>
          <a:p>
            <a:r>
              <a:rPr lang="en-US" sz="1600" b="1">
                <a:solidFill>
                  <a:prstClr val="black"/>
                </a:solidFill>
                <a:latin typeface="Courier New" pitchFamily="49" charset="0"/>
                <a:cs typeface="Courier New" pitchFamily="49" charset="0"/>
              </a:rPr>
              <a:t>  fclose(fp); 	getch(); }</a:t>
            </a:r>
          </a:p>
        </p:txBody>
      </p:sp>
    </p:spTree>
    <p:extLst>
      <p:ext uri="{BB962C8B-B14F-4D97-AF65-F5344CB8AC3E}">
        <p14:creationId xmlns="" xmlns:p14="http://schemas.microsoft.com/office/powerpoint/2010/main" val="3173961"/>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altLang="zh-TW" smtClean="0"/>
              <a:t>7.7. </a:t>
            </a:r>
            <a:r>
              <a:rPr lang="en-US" smtClean="0"/>
              <a:t>Cây và ứng dụng </a:t>
            </a:r>
            <a:r>
              <a:rPr lang="en-US" altLang="zh-TW" smtClean="0"/>
              <a:t>(43/43)</a:t>
            </a:r>
            <a:endParaRPr lang="en-US"/>
          </a:p>
        </p:txBody>
      </p:sp>
      <p:sp>
        <p:nvSpPr>
          <p:cNvPr id="46" name="Content Placeholder 45"/>
          <p:cNvSpPr>
            <a:spLocks noGrp="1"/>
          </p:cNvSpPr>
          <p:nvPr>
            <p:ph sz="quarter" idx="1"/>
          </p:nvPr>
        </p:nvSpPr>
        <p:spPr/>
        <p:txBody>
          <a:bodyPr/>
          <a:lstStyle/>
          <a:p>
            <a:r>
              <a:rPr lang="en-US" altLang="zh-TW" smtClean="0"/>
              <a:t>7.7.5. </a:t>
            </a:r>
            <a:r>
              <a:rPr lang="vi-VN" smtClean="0"/>
              <a:t>Cây khung </a:t>
            </a:r>
            <a:r>
              <a:rPr lang="en-US" smtClean="0"/>
              <a:t>nhỏ nhất (15/15)</a:t>
            </a:r>
          </a:p>
          <a:p>
            <a:r>
              <a:rPr lang="en-US" altLang="zh-TW" smtClean="0"/>
              <a:t>7.7.5.2. Thuật toán PRIM (5/5)</a:t>
            </a:r>
          </a:p>
          <a:p>
            <a:r>
              <a:rPr lang="en-US" altLang="zh-TW" smtClean="0"/>
              <a:t>Chương trình minh họa thuật toán Prim</a:t>
            </a:r>
          </a:p>
          <a:p>
            <a:r>
              <a:rPr lang="vi-VN" smtClean="0"/>
              <a:t> </a:t>
            </a:r>
            <a:endParaRPr lang="vi-VN"/>
          </a:p>
        </p:txBody>
      </p:sp>
      <p:sp>
        <p:nvSpPr>
          <p:cNvPr id="44" name="Slide Number Placeholder 43"/>
          <p:cNvSpPr>
            <a:spLocks noGrp="1"/>
          </p:cNvSpPr>
          <p:nvPr>
            <p:ph type="sldNum" sz="quarter" idx="15"/>
          </p:nvPr>
        </p:nvSpPr>
        <p:spPr/>
        <p:txBody>
          <a:bodyPr/>
          <a:lstStyle/>
          <a:p>
            <a:fld id="{3A67ADCF-AD7D-4221-AC1C-41092133A6D3}" type="slidenum">
              <a:rPr lang="en-CA" smtClean="0"/>
              <a:pPr/>
              <a:t>158</a:t>
            </a:fld>
            <a:endParaRPr lang="en-CA"/>
          </a:p>
        </p:txBody>
      </p:sp>
      <p:sp>
        <p:nvSpPr>
          <p:cNvPr id="7" name="Content Placeholder 2"/>
          <p:cNvSpPr txBox="1">
            <a:spLocks/>
          </p:cNvSpPr>
          <p:nvPr/>
        </p:nvSpPr>
        <p:spPr>
          <a:xfrm>
            <a:off x="152400" y="1905000"/>
            <a:ext cx="4267200" cy="4572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(i=1;i</a:t>
            </a:r>
            <a:r>
              <a:rPr lang="en-US" sz="1600" b="1">
                <a:solidFill>
                  <a:prstClr val="black"/>
                </a:solidFill>
                <a:latin typeface="Courier New" pitchFamily="49" charset="0"/>
                <a:cs typeface="Courier New" pitchFamily="49" charset="0"/>
              </a:rPr>
              <a:t>&lt;=sc; 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a:t>
            </a:r>
            <a:r>
              <a:rPr lang="en-US" sz="1600" b="1">
                <a:solidFill>
                  <a:prstClr val="black"/>
                </a:solidFill>
                <a:latin typeface="Courier New" pitchFamily="49" charset="0"/>
                <a:cs typeface="Courier New" pitchFamily="49" charset="0"/>
              </a:rPr>
              <a:t>&lt;&lt;cbt[i][1</a:t>
            </a:r>
            <a:r>
              <a:rPr lang="en-US" sz="1600" b="1" smtClean="0">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cout&lt;&lt;</a:t>
            </a:r>
            <a:r>
              <a:rPr lang="en-US" sz="1600" b="1" smtClean="0">
                <a:solidFill>
                  <a:srgbClr val="A31515"/>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a:t>
            </a:r>
            <a:r>
              <a:rPr lang="en-US" sz="1600" b="1">
                <a:solidFill>
                  <a:prstClr val="black"/>
                </a:solidFill>
                <a:latin typeface="Courier New" pitchFamily="49" charset="0"/>
                <a:cs typeface="Courier New" pitchFamily="49" charset="0"/>
              </a:rPr>
              <a:t>&lt;&lt;cbt[i][2];</a:t>
            </a:r>
          </a:p>
          <a:p>
            <a:pPr marL="0" indent="0">
              <a:lnSpc>
                <a:spcPct val="10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PRIM(</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i,j,k,top,min,l,t,u;</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s[100];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sc=0;w=0;u=1</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 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]=TRUE;</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top=1;s[top</a:t>
            </a:r>
            <a:r>
              <a:rPr lang="en-US" sz="1600" b="1">
                <a:solidFill>
                  <a:prstClr val="black"/>
                </a:solidFill>
                <a:latin typeface="Courier New" pitchFamily="49" charset="0"/>
                <a:cs typeface="Courier New" pitchFamily="49" charset="0"/>
              </a:rPr>
              <a:t>]=u;</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chuaxet[u</a:t>
            </a:r>
            <a:r>
              <a:rPr lang="en-US" sz="1600" b="1">
                <a:solidFill>
                  <a:prstClr val="black"/>
                </a:solidFill>
                <a:latin typeface="Courier New" pitchFamily="49" charset="0"/>
                <a:cs typeface="Courier New" pitchFamily="49" charset="0"/>
              </a:rPr>
              <a:t>]=FALSE;</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(sc&lt;n-1)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min=MAX</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i&lt;=top; 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t=s[i</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 j</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8" name="Content Placeholder 2"/>
          <p:cNvSpPr txBox="1">
            <a:spLocks/>
          </p:cNvSpPr>
          <p:nvPr/>
        </p:nvSpPr>
        <p:spPr bwMode="auto">
          <a:xfrm>
            <a:off x="4495800" y="1905000"/>
            <a:ext cx="4267200" cy="4572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 (chuaxet[j] &amp;&amp; min&gt;a[t][j]){</a:t>
            </a:r>
          </a:p>
          <a:p>
            <a:r>
              <a:rPr lang="en-US" sz="1600" b="1">
                <a:solidFill>
                  <a:prstClr val="black"/>
                </a:solidFill>
                <a:latin typeface="Courier New" pitchFamily="49" charset="0"/>
                <a:cs typeface="Courier New" pitchFamily="49" charset="0"/>
              </a:rPr>
              <a:t>          min=a[t][j];</a:t>
            </a:r>
          </a:p>
          <a:p>
            <a:r>
              <a:rPr lang="en-US" sz="1600" b="1">
                <a:solidFill>
                  <a:prstClr val="black"/>
                </a:solidFill>
                <a:latin typeface="Courier New" pitchFamily="49" charset="0"/>
                <a:cs typeface="Courier New" pitchFamily="49" charset="0"/>
              </a:rPr>
              <a:t>          k=t;l=j; }  }  }</a:t>
            </a:r>
          </a:p>
          <a:p>
            <a:r>
              <a:rPr lang="en-US" sz="1600" b="1">
                <a:solidFill>
                  <a:prstClr val="black"/>
                </a:solidFill>
                <a:latin typeface="Courier New" pitchFamily="49" charset="0"/>
                <a:cs typeface="Courier New" pitchFamily="49" charset="0"/>
              </a:rPr>
              <a:t>    sc++;w=w+min;</a:t>
            </a:r>
          </a:p>
          <a:p>
            <a:r>
              <a:rPr lang="de-DE" sz="1600" b="1">
                <a:solidFill>
                  <a:prstClr val="black"/>
                </a:solidFill>
                <a:latin typeface="Courier New" pitchFamily="49" charset="0"/>
                <a:cs typeface="Courier New" pitchFamily="49" charset="0"/>
              </a:rPr>
              <a:t>    cbt[sc][1]=k;cbt[sc][2]=l;</a:t>
            </a:r>
          </a:p>
          <a:p>
            <a:r>
              <a:rPr lang="en-US" sz="1600" b="1">
                <a:solidFill>
                  <a:prstClr val="black"/>
                </a:solidFill>
                <a:latin typeface="Courier New" pitchFamily="49" charset="0"/>
                <a:cs typeface="Courier New" pitchFamily="49" charset="0"/>
              </a:rPr>
              <a:t>    chuaxet[l]=FALSE;a[k][l]=MAX;</a:t>
            </a:r>
          </a:p>
          <a:p>
            <a:r>
              <a:rPr lang="en-US" sz="1600" b="1">
                <a:solidFill>
                  <a:prstClr val="black"/>
                </a:solidFill>
                <a:latin typeface="Courier New" pitchFamily="49" charset="0"/>
                <a:cs typeface="Courier New" pitchFamily="49" charset="0"/>
              </a:rPr>
              <a:t>    a[l][k]=MAX;top++;s[top]=l;</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 }  }</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  Init();</a:t>
            </a:r>
          </a:p>
          <a:p>
            <a:r>
              <a:rPr lang="en-US" sz="1600" b="1">
                <a:solidFill>
                  <a:prstClr val="black"/>
                </a:solidFill>
                <a:latin typeface="Courier New" pitchFamily="49" charset="0"/>
                <a:cs typeface="Courier New" pitchFamily="49" charset="0"/>
              </a:rPr>
              <a:t>  PRIM();</a:t>
            </a:r>
          </a:p>
          <a:p>
            <a:r>
              <a:rPr lang="pt-BR" sz="1600" b="1">
                <a:solidFill>
                  <a:prstClr val="black"/>
                </a:solidFill>
                <a:latin typeface="Courier New" pitchFamily="49" charset="0"/>
                <a:cs typeface="Courier New" pitchFamily="49" charset="0"/>
              </a:rPr>
              <a:t>  cout&lt;&lt;</a:t>
            </a:r>
            <a:r>
              <a:rPr lang="pt-BR" sz="1600" b="1">
                <a:solidFill>
                  <a:srgbClr val="A31515"/>
                </a:solidFill>
                <a:latin typeface="Courier New" pitchFamily="49" charset="0"/>
                <a:cs typeface="Courier New" pitchFamily="49" charset="0"/>
              </a:rPr>
              <a:t>"\n Do dai ngan nhat: "</a:t>
            </a:r>
            <a:r>
              <a:rPr lang="pt-BR" sz="1600" b="1">
                <a:solidFill>
                  <a:prstClr val="black"/>
                </a:solidFill>
                <a:latin typeface="Courier New" pitchFamily="49" charset="0"/>
                <a:cs typeface="Courier New" pitchFamily="49" charset="0"/>
              </a:rPr>
              <a:t>&lt;&lt;w;</a:t>
            </a:r>
          </a:p>
          <a:p>
            <a:r>
              <a:rPr lang="en-US" sz="1600" b="1">
                <a:solidFill>
                  <a:srgbClr val="0000FF"/>
                </a:solidFill>
                <a:latin typeface="Courier New" pitchFamily="49" charset="0"/>
                <a:cs typeface="Courier New" pitchFamily="49" charset="0"/>
              </a:rPr>
              <a:t>  for</a:t>
            </a:r>
            <a:r>
              <a:rPr lang="en-US" sz="1600" b="1">
                <a:solidFill>
                  <a:prstClr val="black"/>
                </a:solidFill>
                <a:latin typeface="Courier New" pitchFamily="49" charset="0"/>
                <a:cs typeface="Courier New" pitchFamily="49" charset="0"/>
              </a:rPr>
              <a:t>(i=1;i&lt;=sc; i++)</a:t>
            </a:r>
          </a:p>
          <a:p>
            <a:r>
              <a:rPr lang="en-US" sz="1600" b="1">
                <a:solidFill>
                  <a:prstClr val="black"/>
                </a:solidFill>
                <a:latin typeface="Courier New" pitchFamily="49" charset="0"/>
                <a:cs typeface="Courier New" pitchFamily="49" charset="0"/>
              </a:rPr>
              <a:t>    cout&lt;&lt;</a:t>
            </a:r>
            <a:r>
              <a:rPr lang="en-US" sz="1600" b="1">
                <a:solidFill>
                  <a:srgbClr val="A31515"/>
                </a:solidFill>
                <a:latin typeface="Courier New" pitchFamily="49" charset="0"/>
                <a:cs typeface="Courier New" pitchFamily="49" charset="0"/>
              </a:rPr>
              <a:t>"\n  "</a:t>
            </a:r>
            <a:r>
              <a:rPr lang="en-US" sz="1600" b="1">
                <a:solidFill>
                  <a:prstClr val="black"/>
                </a:solidFill>
                <a:latin typeface="Courier New" pitchFamily="49" charset="0"/>
                <a:cs typeface="Courier New" pitchFamily="49" charset="0"/>
              </a:rPr>
              <a:t>&lt;&lt;cbt[i][1]&lt;&lt;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&lt;&lt;cbt[i][2];</a:t>
            </a:r>
          </a:p>
          <a:p>
            <a:r>
              <a:rPr lang="en-US" sz="1600" b="1">
                <a:solidFill>
                  <a:prstClr val="black"/>
                </a:solidFill>
                <a:latin typeface="Courier New" pitchFamily="49" charset="0"/>
                <a:cs typeface="Courier New" pitchFamily="49" charset="0"/>
              </a:rPr>
              <a:t>  getch();</a:t>
            </a:r>
          </a:p>
          <a:p>
            <a:r>
              <a:rPr lang="en-US" sz="1600" b="1">
                <a:solidFill>
                  <a:prstClr val="black"/>
                </a:solidFill>
                <a:latin typeface="Courier New" pitchFamily="49" charset="0"/>
                <a:cs typeface="Courier New" pitchFamily="49" charset="0"/>
              </a:rPr>
              <a:t>}</a:t>
            </a:r>
            <a:endParaRPr lang="vi-VN"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294386490"/>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159</a:t>
            </a:fld>
            <a:endParaRPr lang="en-US"/>
          </a:p>
        </p:txBody>
      </p:sp>
      <p:grpSp>
        <p:nvGrpSpPr>
          <p:cNvPr id="3" name="Group 12"/>
          <p:cNvGrpSpPr/>
          <p:nvPr/>
        </p:nvGrpSpPr>
        <p:grpSpPr>
          <a:xfrm>
            <a:off x="304800" y="2286000"/>
            <a:ext cx="3276600" cy="3124200"/>
            <a:chOff x="228600" y="2895600"/>
            <a:chExt cx="2762340" cy="2889885"/>
          </a:xfrm>
        </p:grpSpPr>
        <p:pic>
          <p:nvPicPr>
            <p:cNvPr id="190467" name="Picture 3"/>
            <p:cNvPicPr>
              <a:picLocks noChangeAspect="1" noChangeArrowheads="1"/>
            </p:cNvPicPr>
            <p:nvPr/>
          </p:nvPicPr>
          <p:blipFill>
            <a:blip r:embed="rId2" cstate="print"/>
            <a:srcRect/>
            <a:stretch>
              <a:fillRect/>
            </a:stretch>
          </p:blipFill>
          <p:spPr bwMode="auto">
            <a:xfrm>
              <a:off x="381000" y="3200400"/>
              <a:ext cx="2609940" cy="2585085"/>
            </a:xfrm>
            <a:prstGeom prst="rect">
              <a:avLst/>
            </a:prstGeom>
            <a:noFill/>
            <a:ln w="9525">
              <a:noFill/>
              <a:miter lim="800000"/>
              <a:headEnd/>
              <a:tailEnd/>
            </a:ln>
          </p:spPr>
        </p:pic>
        <p:sp>
          <p:nvSpPr>
            <p:cNvPr id="9" name="TextBox 8"/>
            <p:cNvSpPr txBox="1"/>
            <p:nvPr/>
          </p:nvSpPr>
          <p:spPr>
            <a:xfrm>
              <a:off x="609600" y="2895600"/>
              <a:ext cx="2317100" cy="398570"/>
            </a:xfrm>
            <a:prstGeom prst="rect">
              <a:avLst/>
            </a:prstGeom>
            <a:noFill/>
          </p:spPr>
          <p:txBody>
            <a:bodyPr wrap="square" rtlCol="0">
              <a:spAutoFit/>
            </a:bodyPr>
            <a:lstStyle/>
            <a:p>
              <a:r>
                <a:rPr lang="en-US" sz="2200" smtClean="0"/>
                <a:t>a    b    c    d    e     f</a:t>
              </a:r>
              <a:endParaRPr lang="en-US" sz="2200"/>
            </a:p>
          </p:txBody>
        </p:sp>
        <p:sp>
          <p:nvSpPr>
            <p:cNvPr id="12" name="TextBox 11"/>
            <p:cNvSpPr txBox="1"/>
            <p:nvPr/>
          </p:nvSpPr>
          <p:spPr>
            <a:xfrm>
              <a:off x="228600" y="3124200"/>
              <a:ext cx="457200" cy="2647648"/>
            </a:xfrm>
            <a:prstGeom prst="rect">
              <a:avLst/>
            </a:prstGeom>
            <a:noFill/>
          </p:spPr>
          <p:txBody>
            <a:bodyPr wrap="square" rtlCol="0">
              <a:spAutoFit/>
            </a:bodyPr>
            <a:lstStyle/>
            <a:p>
              <a:pPr>
                <a:lnSpc>
                  <a:spcPct val="150000"/>
                </a:lnSpc>
              </a:pPr>
              <a:r>
                <a:rPr lang="en-US" sz="2000" b="1" smtClean="0"/>
                <a:t>a</a:t>
              </a:r>
            </a:p>
            <a:p>
              <a:pPr>
                <a:lnSpc>
                  <a:spcPct val="150000"/>
                </a:lnSpc>
              </a:pPr>
              <a:r>
                <a:rPr lang="en-US" sz="2000" b="1" smtClean="0"/>
                <a:t>b</a:t>
              </a:r>
            </a:p>
            <a:p>
              <a:pPr>
                <a:lnSpc>
                  <a:spcPct val="150000"/>
                </a:lnSpc>
              </a:pPr>
              <a:r>
                <a:rPr lang="en-US" sz="2000" b="1" smtClean="0"/>
                <a:t>c</a:t>
              </a:r>
            </a:p>
            <a:p>
              <a:pPr>
                <a:lnSpc>
                  <a:spcPct val="150000"/>
                </a:lnSpc>
              </a:pPr>
              <a:r>
                <a:rPr lang="en-US" sz="2000" b="1" smtClean="0"/>
                <a:t>d</a:t>
              </a:r>
            </a:p>
            <a:p>
              <a:pPr>
                <a:lnSpc>
                  <a:spcPct val="150000"/>
                </a:lnSpc>
              </a:pPr>
              <a:r>
                <a:rPr lang="en-US" sz="2000" b="1" smtClean="0"/>
                <a:t>e</a:t>
              </a:r>
            </a:p>
            <a:p>
              <a:pPr>
                <a:lnSpc>
                  <a:spcPct val="150000"/>
                </a:lnSpc>
              </a:pPr>
              <a:r>
                <a:rPr lang="en-US" sz="2000" b="1" smtClean="0"/>
                <a:t>f</a:t>
              </a:r>
            </a:p>
          </p:txBody>
        </p:sp>
      </p:grpSp>
      <p:grpSp>
        <p:nvGrpSpPr>
          <p:cNvPr id="5" name="Group 15"/>
          <p:cNvGrpSpPr/>
          <p:nvPr/>
        </p:nvGrpSpPr>
        <p:grpSpPr>
          <a:xfrm>
            <a:off x="4715484" y="2010013"/>
            <a:ext cx="3361716" cy="3704987"/>
            <a:chOff x="4715484" y="1295400"/>
            <a:chExt cx="3361716" cy="3704987"/>
          </a:xfrm>
        </p:grpSpPr>
        <p:pic>
          <p:nvPicPr>
            <p:cNvPr id="190468" name="Picture 4"/>
            <p:cNvPicPr>
              <a:picLocks noChangeAspect="1" noChangeArrowheads="1"/>
            </p:cNvPicPr>
            <p:nvPr/>
          </p:nvPicPr>
          <p:blipFill>
            <a:blip r:embed="rId3" cstate="print"/>
            <a:srcRect/>
            <a:stretch>
              <a:fillRect/>
            </a:stretch>
          </p:blipFill>
          <p:spPr bwMode="auto">
            <a:xfrm>
              <a:off x="5105400" y="1676399"/>
              <a:ext cx="2971800" cy="3276601"/>
            </a:xfrm>
            <a:prstGeom prst="rect">
              <a:avLst/>
            </a:prstGeom>
            <a:noFill/>
            <a:ln w="9525">
              <a:noFill/>
              <a:miter lim="800000"/>
              <a:headEnd/>
              <a:tailEnd/>
            </a:ln>
          </p:spPr>
        </p:pic>
        <p:sp>
          <p:nvSpPr>
            <p:cNvPr id="10" name="TextBox 9"/>
            <p:cNvSpPr txBox="1"/>
            <p:nvPr/>
          </p:nvSpPr>
          <p:spPr>
            <a:xfrm>
              <a:off x="5105400" y="1295400"/>
              <a:ext cx="2971800" cy="430887"/>
            </a:xfrm>
            <a:prstGeom prst="rect">
              <a:avLst/>
            </a:prstGeom>
            <a:noFill/>
          </p:spPr>
          <p:txBody>
            <a:bodyPr wrap="square" rtlCol="0">
              <a:spAutoFit/>
            </a:bodyPr>
            <a:lstStyle/>
            <a:p>
              <a:r>
                <a:rPr lang="en-US" sz="2200" smtClean="0"/>
                <a:t> a   b    c   d    e   f    g</a:t>
              </a:r>
              <a:endParaRPr lang="en-US" sz="2200"/>
            </a:p>
          </p:txBody>
        </p:sp>
        <p:sp>
          <p:nvSpPr>
            <p:cNvPr id="15" name="TextBox 14"/>
            <p:cNvSpPr txBox="1"/>
            <p:nvPr/>
          </p:nvSpPr>
          <p:spPr>
            <a:xfrm>
              <a:off x="4715484" y="1676400"/>
              <a:ext cx="542316" cy="3323987"/>
            </a:xfrm>
            <a:prstGeom prst="rect">
              <a:avLst/>
            </a:prstGeom>
            <a:noFill/>
          </p:spPr>
          <p:txBody>
            <a:bodyPr wrap="square" rtlCol="0">
              <a:spAutoFit/>
            </a:bodyPr>
            <a:lstStyle/>
            <a:p>
              <a:pPr>
                <a:lnSpc>
                  <a:spcPct val="150000"/>
                </a:lnSpc>
              </a:pPr>
              <a:r>
                <a:rPr lang="en-US" sz="2000" b="1" smtClean="0"/>
                <a:t>a</a:t>
              </a:r>
            </a:p>
            <a:p>
              <a:pPr>
                <a:lnSpc>
                  <a:spcPct val="150000"/>
                </a:lnSpc>
              </a:pPr>
              <a:r>
                <a:rPr lang="en-US" sz="2000" b="1" smtClean="0"/>
                <a:t>b</a:t>
              </a:r>
            </a:p>
            <a:p>
              <a:pPr>
                <a:lnSpc>
                  <a:spcPct val="150000"/>
                </a:lnSpc>
              </a:pPr>
              <a:r>
                <a:rPr lang="en-US" sz="2000" b="1" smtClean="0"/>
                <a:t>c</a:t>
              </a:r>
            </a:p>
            <a:p>
              <a:pPr>
                <a:lnSpc>
                  <a:spcPct val="150000"/>
                </a:lnSpc>
              </a:pPr>
              <a:r>
                <a:rPr lang="en-US" sz="2000" b="1" smtClean="0"/>
                <a:t>d</a:t>
              </a:r>
            </a:p>
            <a:p>
              <a:pPr>
                <a:lnSpc>
                  <a:spcPct val="150000"/>
                </a:lnSpc>
              </a:pPr>
              <a:r>
                <a:rPr lang="en-US" sz="2000" b="1" smtClean="0"/>
                <a:t>e</a:t>
              </a:r>
            </a:p>
            <a:p>
              <a:pPr>
                <a:lnSpc>
                  <a:spcPct val="150000"/>
                </a:lnSpc>
              </a:pPr>
              <a:r>
                <a:rPr lang="en-US" sz="2000" b="1" smtClean="0"/>
                <a:t>f</a:t>
              </a:r>
            </a:p>
            <a:p>
              <a:pPr>
                <a:lnSpc>
                  <a:spcPct val="150000"/>
                </a:lnSpc>
              </a:pPr>
              <a:r>
                <a:rPr lang="en-US" sz="2000" b="1" smtClean="0"/>
                <a:t>g</a:t>
              </a:r>
            </a:p>
          </p:txBody>
        </p:sp>
      </p:grpSp>
      <p:sp>
        <p:nvSpPr>
          <p:cNvPr id="17" name="Rectangle 16"/>
          <p:cNvSpPr/>
          <p:nvPr/>
        </p:nvSpPr>
        <p:spPr>
          <a:xfrm>
            <a:off x="304800" y="914400"/>
            <a:ext cx="8305800" cy="872034"/>
          </a:xfrm>
          <a:prstGeom prst="rect">
            <a:avLst/>
          </a:prstGeom>
        </p:spPr>
        <p:txBody>
          <a:bodyPr wrap="square">
            <a:spAutoFit/>
          </a:bodyPr>
          <a:lstStyle/>
          <a:p>
            <a:pPr>
              <a:lnSpc>
                <a:spcPct val="150000"/>
              </a:lnSpc>
            </a:pPr>
            <a:r>
              <a:rPr lang="en-US" smtClean="0"/>
              <a:t>Xét các đồ thị cho bởi ma trận kề sau, đồ thị nào là đồ thị Euler, đồ thị nào là đồ thị nửa Euler. Tìm chu trình và đường đi Euler nếu có.</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7.2. </a:t>
            </a:r>
            <a:r>
              <a:rPr lang="vi-VN" smtClean="0"/>
              <a:t>Đường đi. Chu trình. Đồ thị liên thông</a:t>
            </a:r>
            <a:r>
              <a:rPr lang="en-US" smtClean="0"/>
              <a:t> (2/6)</a:t>
            </a:r>
            <a:endParaRPr lang="en-US"/>
          </a:p>
        </p:txBody>
      </p:sp>
      <p:sp>
        <p:nvSpPr>
          <p:cNvPr id="3" name="Content Placeholder 2"/>
          <p:cNvSpPr>
            <a:spLocks noGrp="1"/>
          </p:cNvSpPr>
          <p:nvPr>
            <p:ph sz="quarter" idx="1"/>
          </p:nvPr>
        </p:nvSpPr>
        <p:spPr/>
        <p:txBody>
          <a:bodyPr/>
          <a:lstStyle/>
          <a:p>
            <a:r>
              <a:rPr lang="vi-VN" smtClean="0"/>
              <a:t>Ví dụ</a:t>
            </a:r>
            <a:r>
              <a:rPr lang="en-US" smtClean="0"/>
              <a:t>:</a:t>
            </a:r>
            <a:r>
              <a:rPr lang="vi-VN" smtClean="0"/>
              <a:t> </a:t>
            </a:r>
            <a:endParaRPr lang="en-US" smtClean="0"/>
          </a:p>
          <a:p>
            <a:pPr lvl="1"/>
            <a:r>
              <a:rPr lang="vi-VN" smtClean="0"/>
              <a:t>Tìm các đường đi, chu trình trong đồ thị vô hướng như trong hình </a:t>
            </a:r>
            <a:r>
              <a:rPr lang="en-US" smtClean="0"/>
              <a:t>bên</a:t>
            </a:r>
            <a:r>
              <a:rPr lang="vi-VN" smtClean="0"/>
              <a:t>. </a:t>
            </a:r>
          </a:p>
          <a:p>
            <a:endParaRPr lang="en-US" smtClean="0"/>
          </a:p>
          <a:p>
            <a:r>
              <a:rPr lang="en-US" smtClean="0"/>
              <a:t>Ta có:</a:t>
            </a:r>
          </a:p>
          <a:p>
            <a:pPr lvl="1"/>
            <a:r>
              <a:rPr lang="vi-VN" smtClean="0"/>
              <a:t>a, d, c, f, e là đường đi đơn độ dài 4.</a:t>
            </a:r>
            <a:endParaRPr lang="en-US" smtClean="0"/>
          </a:p>
          <a:p>
            <a:pPr lvl="1"/>
            <a:r>
              <a:rPr lang="vi-VN" smtClean="0"/>
              <a:t>d, e, c, a không là đường đi vì (e,c) không phải là cạnh của đồ thị. </a:t>
            </a:r>
            <a:endParaRPr lang="en-US" smtClean="0"/>
          </a:p>
          <a:p>
            <a:pPr lvl="1"/>
            <a:r>
              <a:rPr lang="vi-VN" smtClean="0"/>
              <a:t>Dãy b, c, f, e, b là chu trình độ dài 4. </a:t>
            </a:r>
            <a:endParaRPr lang="en-US" smtClean="0"/>
          </a:p>
          <a:p>
            <a:pPr lvl="1"/>
            <a:r>
              <a:rPr lang="vi-VN" smtClean="0"/>
              <a:t>Đường đi a, b, e, d, a, b có độ dài 5 không phải là đường đi đơn vì cạnh (a,b) có mặt hai lần.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16</a:t>
            </a:fld>
            <a:endParaRPr lang="en-US"/>
          </a:p>
        </p:txBody>
      </p:sp>
      <p:pic>
        <p:nvPicPr>
          <p:cNvPr id="317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86400" y="1981200"/>
            <a:ext cx="3267075" cy="147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26533139"/>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160</a:t>
            </a:fld>
            <a:endParaRPr lang="en-US"/>
          </a:p>
        </p:txBody>
      </p:sp>
      <p:pic>
        <p:nvPicPr>
          <p:cNvPr id="190466" name="Picture 2"/>
          <p:cNvPicPr>
            <a:picLocks noChangeAspect="1" noChangeArrowheads="1"/>
          </p:cNvPicPr>
          <p:nvPr/>
        </p:nvPicPr>
        <p:blipFill>
          <a:blip r:embed="rId2" cstate="print"/>
          <a:srcRect/>
          <a:stretch>
            <a:fillRect/>
          </a:stretch>
        </p:blipFill>
        <p:spPr bwMode="auto">
          <a:xfrm>
            <a:off x="1828800" y="1930153"/>
            <a:ext cx="4191000" cy="4394447"/>
          </a:xfrm>
          <a:prstGeom prst="rect">
            <a:avLst/>
          </a:prstGeom>
          <a:noFill/>
          <a:ln w="9525">
            <a:noFill/>
            <a:miter lim="800000"/>
            <a:headEnd/>
            <a:tailEnd/>
          </a:ln>
        </p:spPr>
      </p:pic>
      <p:sp>
        <p:nvSpPr>
          <p:cNvPr id="6" name="Rectangle 5"/>
          <p:cNvSpPr/>
          <p:nvPr/>
        </p:nvSpPr>
        <p:spPr>
          <a:xfrm>
            <a:off x="304800" y="914400"/>
            <a:ext cx="8305800" cy="872034"/>
          </a:xfrm>
          <a:prstGeom prst="rect">
            <a:avLst/>
          </a:prstGeom>
        </p:spPr>
        <p:txBody>
          <a:bodyPr wrap="square">
            <a:spAutoFit/>
          </a:bodyPr>
          <a:lstStyle/>
          <a:p>
            <a:pPr>
              <a:lnSpc>
                <a:spcPct val="150000"/>
              </a:lnSpc>
            </a:pPr>
            <a:r>
              <a:rPr lang="en-US" smtClean="0"/>
              <a:t>Xét các đồ thị cho bởi ma trận kề sau, đồ thị nào là đồ thị Euler, đồ thị nào là đồ thị nửa Euler. Tìm chu trình và đường đi Euler nếu có.</a:t>
            </a:r>
            <a:endParaRPr lang="en-US"/>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pic>
        <p:nvPicPr>
          <p:cNvPr id="191491" name="Picture 3"/>
          <p:cNvPicPr>
            <a:picLocks noGrp="1" noChangeAspect="1" noChangeArrowheads="1"/>
          </p:cNvPicPr>
          <p:nvPr>
            <p:ph sz="quarter" idx="1"/>
          </p:nvPr>
        </p:nvPicPr>
        <p:blipFill>
          <a:blip r:embed="rId2" cstate="print"/>
          <a:srcRect/>
          <a:stretch>
            <a:fillRect/>
          </a:stretch>
        </p:blipFill>
        <p:spPr>
          <a:xfrm>
            <a:off x="3400425" y="3284537"/>
            <a:ext cx="2038350" cy="895350"/>
          </a:xfrm>
        </p:spPr>
      </p:pic>
      <p:sp>
        <p:nvSpPr>
          <p:cNvPr id="4" name="Slide Number Placeholder 3"/>
          <p:cNvSpPr>
            <a:spLocks noGrp="1"/>
          </p:cNvSpPr>
          <p:nvPr>
            <p:ph type="sldNum" sz="quarter" idx="15"/>
          </p:nvPr>
        </p:nvSpPr>
        <p:spPr/>
        <p:txBody>
          <a:bodyPr/>
          <a:lstStyle/>
          <a:p>
            <a:fld id="{605E8093-D946-4067-BBE1-EEE98D839B7E}" type="slidenum">
              <a:rPr lang="en-US" smtClean="0"/>
              <a:pPr/>
              <a:t>161</a:t>
            </a:fld>
            <a:endParaRPr lang="en-US"/>
          </a:p>
        </p:txBody>
      </p:sp>
      <p:pic>
        <p:nvPicPr>
          <p:cNvPr id="191490" name="Picture 2"/>
          <p:cNvPicPr>
            <a:picLocks noChangeAspect="1" noChangeArrowheads="1"/>
          </p:cNvPicPr>
          <p:nvPr/>
        </p:nvPicPr>
        <p:blipFill>
          <a:blip r:embed="rId3" cstate="print"/>
          <a:srcRect/>
          <a:stretch>
            <a:fillRect/>
          </a:stretch>
        </p:blipFill>
        <p:spPr bwMode="auto">
          <a:xfrm>
            <a:off x="3733799" y="2286000"/>
            <a:ext cx="4468761" cy="2057400"/>
          </a:xfrm>
          <a:prstGeom prst="rect">
            <a:avLst/>
          </a:prstGeom>
          <a:noFill/>
          <a:ln w="9525">
            <a:noFill/>
            <a:miter lim="800000"/>
            <a:headEnd/>
            <a:tailEnd/>
          </a:ln>
        </p:spPr>
      </p:pic>
      <p:pic>
        <p:nvPicPr>
          <p:cNvPr id="191492" name="Picture 4"/>
          <p:cNvPicPr>
            <a:picLocks noChangeAspect="1" noChangeArrowheads="1"/>
          </p:cNvPicPr>
          <p:nvPr/>
        </p:nvPicPr>
        <p:blipFill>
          <a:blip r:embed="rId4" cstate="print"/>
          <a:srcRect/>
          <a:stretch>
            <a:fillRect/>
          </a:stretch>
        </p:blipFill>
        <p:spPr bwMode="auto">
          <a:xfrm>
            <a:off x="228600" y="1828800"/>
            <a:ext cx="2667000" cy="2955324"/>
          </a:xfrm>
          <a:prstGeom prst="rect">
            <a:avLst/>
          </a:prstGeom>
          <a:noFill/>
          <a:ln w="9525">
            <a:noFill/>
            <a:miter lim="800000"/>
            <a:headEnd/>
            <a:tailEnd/>
          </a:ln>
        </p:spPr>
      </p:pic>
      <p:sp>
        <p:nvSpPr>
          <p:cNvPr id="8" name="Rectangle 7"/>
          <p:cNvSpPr/>
          <p:nvPr/>
        </p:nvSpPr>
        <p:spPr>
          <a:xfrm>
            <a:off x="304800" y="914400"/>
            <a:ext cx="8305800" cy="1338828"/>
          </a:xfrm>
          <a:prstGeom prst="rect">
            <a:avLst/>
          </a:prstGeom>
        </p:spPr>
        <p:txBody>
          <a:bodyPr wrap="square">
            <a:spAutoFit/>
          </a:bodyPr>
          <a:lstStyle/>
          <a:p>
            <a:pPr>
              <a:lnSpc>
                <a:spcPct val="150000"/>
              </a:lnSpc>
            </a:pPr>
            <a:r>
              <a:rPr lang="en-US" smtClean="0"/>
              <a:t>Trong các đồ thị sau, đồ thị nào là đồ thị Hamilton, đồ thị nào là đồ thị nửa Hamilton. Tìm chu trình và đường đi Hamilton nếu có., vẽ cây tìm kiếm chu trình Hamilton.</a:t>
            </a:r>
            <a:endParaRPr lang="en-US"/>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sz="quarter" idx="1"/>
          </p:nvPr>
        </p:nvSpPr>
        <p:spPr/>
        <p:txBody>
          <a:bodyPr/>
          <a:lstStyle/>
          <a:p>
            <a:r>
              <a:rPr lang="en-US" smtClean="0"/>
              <a:t>Tìm đường đi ngắn nhất từ đỉnh x1 đến các đỉnh còn lại:</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162</a:t>
            </a:fld>
            <a:endParaRPr lang="en-US"/>
          </a:p>
        </p:txBody>
      </p:sp>
      <p:pic>
        <p:nvPicPr>
          <p:cNvPr id="191490" name="Picture 2"/>
          <p:cNvPicPr>
            <a:picLocks noChangeAspect="1" noChangeArrowheads="1"/>
          </p:cNvPicPr>
          <p:nvPr/>
        </p:nvPicPr>
        <p:blipFill>
          <a:blip r:embed="rId2" cstate="print"/>
          <a:srcRect/>
          <a:stretch>
            <a:fillRect/>
          </a:stretch>
        </p:blipFill>
        <p:spPr bwMode="auto">
          <a:xfrm>
            <a:off x="381000" y="1752600"/>
            <a:ext cx="7569297" cy="419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7.2. </a:t>
            </a:r>
            <a:r>
              <a:rPr lang="vi-VN" smtClean="0"/>
              <a:t>Đường đi. Chu trình. Đồ thị liên thông</a:t>
            </a:r>
            <a:r>
              <a:rPr lang="en-US" smtClean="0"/>
              <a:t> (3/6)</a:t>
            </a:r>
            <a:endParaRPr lang="en-US"/>
          </a:p>
        </p:txBody>
      </p:sp>
      <p:sp>
        <p:nvSpPr>
          <p:cNvPr id="3" name="Content Placeholder 2"/>
          <p:cNvSpPr>
            <a:spLocks noGrp="1"/>
          </p:cNvSpPr>
          <p:nvPr>
            <p:ph sz="quarter" idx="1"/>
          </p:nvPr>
        </p:nvSpPr>
        <p:spPr/>
        <p:txBody>
          <a:bodyPr>
            <a:normAutofit fontScale="92500" lnSpcReduction="10000"/>
          </a:bodyPr>
          <a:lstStyle/>
          <a:p>
            <a:r>
              <a:rPr lang="vi-VN" smtClean="0"/>
              <a:t>Định nghĩa </a:t>
            </a:r>
            <a:r>
              <a:rPr lang="en-US" smtClean="0"/>
              <a:t>7.2.2:</a:t>
            </a:r>
            <a:r>
              <a:rPr lang="vi-VN" smtClean="0"/>
              <a:t> </a:t>
            </a:r>
            <a:endParaRPr lang="en-US" smtClean="0"/>
          </a:p>
          <a:p>
            <a:pPr lvl="1"/>
            <a:r>
              <a:rPr lang="vi-VN" smtClean="0"/>
              <a:t>Đường đi độ dài n từ đỉnh u đến đỉnh v trong đồ thị có hướng G=&lt;V,</a:t>
            </a:r>
            <a:r>
              <a:rPr lang="en-US" smtClean="0"/>
              <a:t>A</a:t>
            </a:r>
            <a:r>
              <a:rPr lang="vi-VN" smtClean="0"/>
              <a:t>&gt; là dãy: </a:t>
            </a:r>
          </a:p>
          <a:p>
            <a:pPr lvl="1"/>
            <a:r>
              <a:rPr lang="en-US" smtClean="0"/>
              <a:t>x0, x1,..., xn </a:t>
            </a:r>
          </a:p>
          <a:p>
            <a:pPr lvl="1"/>
            <a:r>
              <a:rPr lang="vi-VN" smtClean="0"/>
              <a:t>trong đó, n là số nguyên dương, u = x0, v = xn, (xi, xi+1) ∈</a:t>
            </a:r>
            <a:r>
              <a:rPr lang="en-US" smtClean="0"/>
              <a:t>A</a:t>
            </a:r>
            <a:r>
              <a:rPr lang="vi-VN" smtClean="0"/>
              <a:t>. </a:t>
            </a:r>
          </a:p>
          <a:p>
            <a:r>
              <a:rPr lang="vi-VN" smtClean="0"/>
              <a:t>Đường đi như trên có thể biểu diễn thành dãy các cung: </a:t>
            </a:r>
          </a:p>
          <a:p>
            <a:r>
              <a:rPr lang="sv-SE" smtClean="0"/>
              <a:t>(x0, x1), (x1, x2),..., (xn-1, xn). </a:t>
            </a:r>
          </a:p>
          <a:p>
            <a:r>
              <a:rPr lang="vi-VN" smtClean="0"/>
              <a:t>Đỉnh u được gọi là đỉnh đầu, đỉnh v được gọi là đỉnh cuối của đường đi.</a:t>
            </a:r>
            <a:endParaRPr lang="en-US" smtClean="0"/>
          </a:p>
          <a:p>
            <a:r>
              <a:rPr lang="vi-VN" smtClean="0"/>
              <a:t>Đường đi có đỉnh đầu trùng với đỉnh cuối (u=v) được gọi là một chu trình. </a:t>
            </a:r>
            <a:endParaRPr lang="en-US" smtClean="0"/>
          </a:p>
          <a:p>
            <a:r>
              <a:rPr lang="vi-VN" smtClean="0"/>
              <a:t>Đường đi hay chu trình được gọi là đơn nếu như không có hai cạnh nào lặp lại.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17</a:t>
            </a:fld>
            <a:endParaRPr lang="en-US"/>
          </a:p>
        </p:txBody>
      </p:sp>
    </p:spTree>
    <p:extLst>
      <p:ext uri="{BB962C8B-B14F-4D97-AF65-F5344CB8AC3E}">
        <p14:creationId xmlns="" xmlns:p14="http://schemas.microsoft.com/office/powerpoint/2010/main" val="71377437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7.2. </a:t>
            </a:r>
            <a:r>
              <a:rPr lang="vi-VN" smtClean="0"/>
              <a:t>Đường đi. Chu trình. Đồ thị liên thông</a:t>
            </a:r>
            <a:r>
              <a:rPr lang="en-US" smtClean="0"/>
              <a:t> (4/6)</a:t>
            </a:r>
            <a:endParaRPr lang="en-US"/>
          </a:p>
        </p:txBody>
      </p:sp>
      <p:sp>
        <p:nvSpPr>
          <p:cNvPr id="3" name="Content Placeholder 2"/>
          <p:cNvSpPr>
            <a:spLocks noGrp="1"/>
          </p:cNvSpPr>
          <p:nvPr>
            <p:ph sz="quarter" idx="1"/>
          </p:nvPr>
        </p:nvSpPr>
        <p:spPr/>
        <p:txBody>
          <a:bodyPr/>
          <a:lstStyle/>
          <a:p>
            <a:r>
              <a:rPr lang="vi-VN" smtClean="0"/>
              <a:t>Định nghĩa </a:t>
            </a:r>
            <a:r>
              <a:rPr lang="en-US" smtClean="0"/>
              <a:t>7.2.3:</a:t>
            </a:r>
            <a:r>
              <a:rPr lang="vi-VN" smtClean="0"/>
              <a:t> </a:t>
            </a:r>
            <a:endParaRPr lang="en-US" smtClean="0"/>
          </a:p>
          <a:p>
            <a:pPr lvl="1"/>
            <a:r>
              <a:rPr lang="vi-VN" smtClean="0"/>
              <a:t>Đồ thị vô hướng được gọi là liên thông nếu luôn tìm được đường đi giữa hai đỉnh bất kỳ của nó. </a:t>
            </a:r>
            <a:endParaRPr lang="en-US" smtClean="0"/>
          </a:p>
          <a:p>
            <a:r>
              <a:rPr lang="en-US" smtClean="0"/>
              <a:t>Định nghĩa 7.2.4:</a:t>
            </a:r>
          </a:p>
          <a:p>
            <a:pPr lvl="1"/>
            <a:r>
              <a:rPr lang="vi-VN" smtClean="0"/>
              <a:t>Đồ thị H = (W, F) được gọi là đồ thị con của đồ thị G = (V, E) nếu W </a:t>
            </a:r>
            <a:r>
              <a:rPr lang="vi-VN" smtClean="0">
                <a:sym typeface="Symbol"/>
              </a:rPr>
              <a:t> V, F  E</a:t>
            </a:r>
            <a:r>
              <a:rPr lang="en-US" smtClean="0">
                <a:sym typeface="Symbol"/>
              </a:rPr>
              <a:t>.</a:t>
            </a:r>
          </a:p>
          <a:p>
            <a:pPr lvl="1"/>
            <a:r>
              <a:rPr lang="en-US" smtClean="0">
                <a:sym typeface="Symbol"/>
              </a:rPr>
              <a:t>Đồ thị con liên thông của G được gọi là thành phần liên thông.</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18</a:t>
            </a:fld>
            <a:endParaRPr lang="en-US"/>
          </a:p>
        </p:txBody>
      </p:sp>
    </p:spTree>
    <p:extLst>
      <p:ext uri="{BB962C8B-B14F-4D97-AF65-F5344CB8AC3E}">
        <p14:creationId xmlns="" xmlns:p14="http://schemas.microsoft.com/office/powerpoint/2010/main" val="7190277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7.2. </a:t>
            </a:r>
            <a:r>
              <a:rPr lang="vi-VN" smtClean="0"/>
              <a:t>Đường đi. Chu trình. Đồ thị liên thông</a:t>
            </a:r>
            <a:r>
              <a:rPr lang="en-US" smtClean="0"/>
              <a:t> (5/6)</a:t>
            </a:r>
            <a:endParaRPr lang="en-US"/>
          </a:p>
        </p:txBody>
      </p:sp>
      <p:sp>
        <p:nvSpPr>
          <p:cNvPr id="3" name="Content Placeholder 2"/>
          <p:cNvSpPr>
            <a:spLocks noGrp="1"/>
          </p:cNvSpPr>
          <p:nvPr>
            <p:ph sz="quarter" idx="1"/>
          </p:nvPr>
        </p:nvSpPr>
        <p:spPr>
          <a:xfrm>
            <a:off x="152400" y="990600"/>
            <a:ext cx="8534400" cy="3124200"/>
          </a:xfrm>
        </p:spPr>
        <p:txBody>
          <a:bodyPr>
            <a:normAutofit/>
          </a:bodyPr>
          <a:lstStyle/>
          <a:p>
            <a:r>
              <a:rPr lang="en-US" sz="2000" smtClean="0"/>
              <a:t>Ví dụ:</a:t>
            </a:r>
          </a:p>
          <a:p>
            <a:r>
              <a:rPr lang="en-US" sz="2000" smtClean="0"/>
              <a:t>Cho đồ thị G như hình bên.</a:t>
            </a:r>
          </a:p>
          <a:p>
            <a:r>
              <a:rPr lang="vi-VN" sz="2000" smtClean="0"/>
              <a:t>Số thành phần liên thông của G là 3</a:t>
            </a:r>
            <a:r>
              <a:rPr lang="en-US" sz="2000" smtClean="0"/>
              <a:t> (có thể tách thành 3 đồ thị con liên thông)</a:t>
            </a:r>
          </a:p>
          <a:p>
            <a:r>
              <a:rPr lang="vi-VN" sz="2000" smtClean="0"/>
              <a:t>Thành phần liên thông thứ nhất gồm các đỉnh 1, 2, 3, 4, 6, 7. </a:t>
            </a:r>
            <a:endParaRPr lang="en-US" sz="2000" smtClean="0"/>
          </a:p>
          <a:p>
            <a:r>
              <a:rPr lang="vi-VN" sz="2000" smtClean="0"/>
              <a:t>Thành phần liên thông thứ hai gồm các đỉnh 5, 8, 9, 10. </a:t>
            </a:r>
            <a:endParaRPr lang="en-US" sz="2000" smtClean="0"/>
          </a:p>
          <a:p>
            <a:r>
              <a:rPr lang="vi-VN" sz="2000" smtClean="0"/>
              <a:t>Thành phần liên thông thứ ba gồm các đỉnh 11, 12, 13 </a:t>
            </a:r>
            <a:endParaRPr lang="en-US" sz="2000"/>
          </a:p>
        </p:txBody>
      </p:sp>
      <p:sp>
        <p:nvSpPr>
          <p:cNvPr id="4" name="Slide Number Placeholder 3"/>
          <p:cNvSpPr>
            <a:spLocks noGrp="1"/>
          </p:cNvSpPr>
          <p:nvPr>
            <p:ph type="sldNum" sz="quarter" idx="15"/>
          </p:nvPr>
        </p:nvSpPr>
        <p:spPr/>
        <p:txBody>
          <a:bodyPr/>
          <a:lstStyle/>
          <a:p>
            <a:fld id="{605E8093-D946-4067-BBE1-EEE98D839B7E}" type="slidenum">
              <a:rPr lang="en-US" smtClean="0"/>
              <a:pPr/>
              <a:t>19</a:t>
            </a:fld>
            <a:endParaRPr lang="en-US"/>
          </a:p>
        </p:txBody>
      </p:sp>
      <p:pic>
        <p:nvPicPr>
          <p:cNvPr id="327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4267200"/>
            <a:ext cx="4038600"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717495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 (1/17)</a:t>
            </a:r>
            <a:endParaRPr lang="en-US"/>
          </a:p>
        </p:txBody>
      </p:sp>
      <p:sp>
        <p:nvSpPr>
          <p:cNvPr id="3" name="Content Placeholder 2"/>
          <p:cNvSpPr>
            <a:spLocks noGrp="1"/>
          </p:cNvSpPr>
          <p:nvPr>
            <p:ph sz="quarter" idx="1"/>
          </p:nvPr>
        </p:nvSpPr>
        <p:spPr/>
        <p:txBody>
          <a:bodyPr>
            <a:normAutofit fontScale="92500" lnSpcReduction="20000"/>
          </a:bodyPr>
          <a:lstStyle/>
          <a:p>
            <a:r>
              <a:rPr lang="en-US" smtClean="0"/>
              <a:t>Giới thiệu chung:</a:t>
            </a:r>
          </a:p>
          <a:p>
            <a:r>
              <a:rPr lang="en-US" smtClean="0"/>
              <a:t>L</a:t>
            </a:r>
            <a:r>
              <a:rPr lang="vi-VN" smtClean="0"/>
              <a:t>ý thuyết đồ thị được đề xuất từ thế kỷ 18, bắt đầu từ bài báo của Euler công bố năm 1736 liên quan đến lời giải bài  toán nổi tiếng về các cây cầu ở Konigsberg. </a:t>
            </a:r>
            <a:endParaRPr lang="en-US" smtClean="0"/>
          </a:p>
          <a:p>
            <a:r>
              <a:rPr lang="en-US" smtClean="0"/>
              <a:t>C</a:t>
            </a:r>
            <a:r>
              <a:rPr lang="vi-VN" smtClean="0"/>
              <a:t>ho tới nay, mối quan tâm đến lý thuyết đồ thị vẫn không hề suy giảm. </a:t>
            </a:r>
            <a:endParaRPr lang="en-US" smtClean="0"/>
          </a:p>
          <a:p>
            <a:r>
              <a:rPr lang="vi-VN" smtClean="0"/>
              <a:t>Lý do</a:t>
            </a:r>
            <a:r>
              <a:rPr lang="en-US" smtClean="0"/>
              <a:t>: phạm vi</a:t>
            </a:r>
            <a:r>
              <a:rPr lang="vi-VN" smtClean="0"/>
              <a:t> ứng dụng hết sức rộng rãi của đồ thị trong rất nhiều lĩnh vực khác nhau, bao gồm</a:t>
            </a:r>
            <a:r>
              <a:rPr lang="en-US" smtClean="0"/>
              <a:t>:</a:t>
            </a:r>
          </a:p>
          <a:p>
            <a:pPr lvl="1"/>
            <a:r>
              <a:rPr lang="en-US" smtClean="0"/>
              <a:t>Trong </a:t>
            </a:r>
            <a:r>
              <a:rPr lang="vi-VN" smtClean="0"/>
              <a:t>tin học, </a:t>
            </a:r>
            <a:endParaRPr lang="en-US" smtClean="0"/>
          </a:p>
          <a:p>
            <a:pPr lvl="1"/>
            <a:r>
              <a:rPr lang="en-US" smtClean="0"/>
              <a:t>H</a:t>
            </a:r>
            <a:r>
              <a:rPr lang="vi-VN" smtClean="0"/>
              <a:t>oá học, </a:t>
            </a:r>
            <a:endParaRPr lang="en-US" smtClean="0"/>
          </a:p>
          <a:p>
            <a:pPr lvl="1"/>
            <a:r>
              <a:rPr lang="en-US" smtClean="0"/>
              <a:t>V</a:t>
            </a:r>
            <a:r>
              <a:rPr lang="vi-VN" smtClean="0"/>
              <a:t>ận trù học, </a:t>
            </a:r>
            <a:endParaRPr lang="en-US" smtClean="0"/>
          </a:p>
          <a:p>
            <a:pPr lvl="1"/>
            <a:r>
              <a:rPr lang="en-US" smtClean="0"/>
              <a:t>K</a:t>
            </a:r>
            <a:r>
              <a:rPr lang="vi-VN" smtClean="0"/>
              <a:t>ỹ thuật điện, </a:t>
            </a:r>
            <a:endParaRPr lang="en-US" smtClean="0"/>
          </a:p>
          <a:p>
            <a:pPr lvl="1"/>
            <a:r>
              <a:rPr lang="en-US" smtClean="0"/>
              <a:t>N</a:t>
            </a:r>
            <a:r>
              <a:rPr lang="vi-VN" smtClean="0"/>
              <a:t>gôn ngữ </a:t>
            </a:r>
            <a:endParaRPr lang="en-US" smtClean="0"/>
          </a:p>
          <a:p>
            <a:pPr lvl="1"/>
            <a:r>
              <a:rPr lang="en-US" smtClean="0"/>
              <a:t>K</a:t>
            </a:r>
            <a:r>
              <a:rPr lang="vi-VN" smtClean="0"/>
              <a:t>inh tế…</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a:t>
            </a:fld>
            <a:endParaRPr lang="en-US"/>
          </a:p>
        </p:txBody>
      </p:sp>
    </p:spTree>
    <p:extLst>
      <p:ext uri="{BB962C8B-B14F-4D97-AF65-F5344CB8AC3E}">
        <p14:creationId xmlns="" xmlns:p14="http://schemas.microsoft.com/office/powerpoint/2010/main" val="375746038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7.2. </a:t>
            </a:r>
            <a:r>
              <a:rPr lang="vi-VN" smtClean="0"/>
              <a:t>Đường đi. Chu trình. Đồ thị liên thông</a:t>
            </a:r>
            <a:r>
              <a:rPr lang="en-US" smtClean="0"/>
              <a:t> (6/6)</a:t>
            </a:r>
            <a:endParaRPr lang="en-US"/>
          </a:p>
        </p:txBody>
      </p:sp>
      <p:sp>
        <p:nvSpPr>
          <p:cNvPr id="3" name="Content Placeholder 2"/>
          <p:cNvSpPr>
            <a:spLocks noGrp="1"/>
          </p:cNvSpPr>
          <p:nvPr>
            <p:ph sz="quarter" idx="1"/>
          </p:nvPr>
        </p:nvSpPr>
        <p:spPr/>
        <p:txBody>
          <a:bodyPr/>
          <a:lstStyle/>
          <a:p>
            <a:r>
              <a:rPr lang="en-US" smtClean="0"/>
              <a:t>Định nghĩa 7.2.5:</a:t>
            </a:r>
          </a:p>
          <a:p>
            <a:r>
              <a:rPr lang="vi-VN" smtClean="0"/>
              <a:t>Đồ thị có hướng được gọi là liên thông mạnh  nếu luôn có một đường đi nối hai đỉnh bất kỳ của đồ thị. </a:t>
            </a:r>
            <a:endParaRPr lang="en-US" smtClean="0"/>
          </a:p>
          <a:p>
            <a:r>
              <a:rPr lang="vi-VN" smtClean="0"/>
              <a:t>Đồ thị có hướng  được gọi là liên thông yếu nếu đồ thị vô hướng tương ứng với nó là đồ thị vô hướng liên thông</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20</a:t>
            </a:fld>
            <a:endParaRPr lang="en-US"/>
          </a:p>
        </p:txBody>
      </p:sp>
      <p:sp>
        <p:nvSpPr>
          <p:cNvPr id="6" name="TextBox 5"/>
          <p:cNvSpPr txBox="1"/>
          <p:nvPr/>
        </p:nvSpPr>
        <p:spPr>
          <a:xfrm>
            <a:off x="457200" y="4419600"/>
            <a:ext cx="4591050" cy="1754326"/>
          </a:xfrm>
          <a:prstGeom prst="rect">
            <a:avLst/>
          </a:prstGeom>
          <a:noFill/>
        </p:spPr>
        <p:txBody>
          <a:bodyPr wrap="square" rtlCol="0">
            <a:spAutoFit/>
          </a:bodyPr>
          <a:lstStyle/>
          <a:p>
            <a:pPr marL="285750" indent="-285750">
              <a:lnSpc>
                <a:spcPct val="150000"/>
              </a:lnSpc>
              <a:buFontTx/>
              <a:buChar char="-"/>
            </a:pPr>
            <a:r>
              <a:rPr lang="en-US" smtClean="0">
                <a:solidFill>
                  <a:srgbClr val="002060"/>
                </a:solidFill>
              </a:rPr>
              <a:t>Đồ thị G ở hình dưới là liên thông mạnh.</a:t>
            </a:r>
          </a:p>
          <a:p>
            <a:pPr marL="285750" indent="-285750">
              <a:lnSpc>
                <a:spcPct val="150000"/>
              </a:lnSpc>
              <a:buFontTx/>
              <a:buChar char="-"/>
            </a:pPr>
            <a:r>
              <a:rPr lang="en-US" smtClean="0">
                <a:solidFill>
                  <a:srgbClr val="002060"/>
                </a:solidFill>
              </a:rPr>
              <a:t>Đồ thị H là liên thông yếu và không là liên thông mạnh, vì không đường đi nối từ a đến các đỉnh khác.</a:t>
            </a:r>
            <a:endParaRPr lang="en-US">
              <a:solidFill>
                <a:srgbClr val="002060"/>
              </a:solidFill>
            </a:endParaRPr>
          </a:p>
        </p:txBody>
      </p:sp>
      <p:pic>
        <p:nvPicPr>
          <p:cNvPr id="3379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86400" y="3276600"/>
            <a:ext cx="2295525" cy="1657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38800" y="5114925"/>
            <a:ext cx="2181225"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178904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a:t>
            </a:r>
            <a:r>
              <a:rPr lang="vi-VN" smtClean="0"/>
              <a:t>Một số dạng đồ thị đơn đặc biệt</a:t>
            </a:r>
            <a:r>
              <a:rPr lang="en-US" smtClean="0"/>
              <a:t> (1/6)</a:t>
            </a:r>
            <a:endParaRPr lang="en-US"/>
          </a:p>
        </p:txBody>
      </p:sp>
      <p:sp>
        <p:nvSpPr>
          <p:cNvPr id="3" name="Content Placeholder 2"/>
          <p:cNvSpPr>
            <a:spLocks noGrp="1"/>
          </p:cNvSpPr>
          <p:nvPr>
            <p:ph sz="quarter" idx="1"/>
          </p:nvPr>
        </p:nvSpPr>
        <p:spPr/>
        <p:txBody>
          <a:bodyPr/>
          <a:lstStyle/>
          <a:p>
            <a:r>
              <a:rPr lang="en-US" smtClean="0"/>
              <a:t>7.3.1: </a:t>
            </a:r>
            <a:r>
              <a:rPr lang="vi-VN" smtClean="0"/>
              <a:t>Đồ thị đầy đủ</a:t>
            </a:r>
            <a:endParaRPr lang="en-US" smtClean="0"/>
          </a:p>
          <a:p>
            <a:r>
              <a:rPr lang="vi-VN" smtClean="0"/>
              <a:t>Đồ thị đầy đủ n đỉnh, ký hiệu là Kn là một đơn đồ thị chứa đúng 1 cạnh nối mỗi cặp đỉnh phân biệt</a:t>
            </a:r>
            <a:r>
              <a:rPr lang="en-US" smtClean="0"/>
              <a:t>.</a:t>
            </a:r>
          </a:p>
          <a:p>
            <a:r>
              <a:rPr lang="en-US" smtClean="0"/>
              <a:t>Ví dụ về đồ thị đầy đủ:</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21</a:t>
            </a:fld>
            <a:endParaRPr lang="en-US"/>
          </a:p>
        </p:txBody>
      </p:sp>
      <p:pic>
        <p:nvPicPr>
          <p:cNvPr id="348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74421" y="2895600"/>
            <a:ext cx="4838700"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 xmlns:a14="http://schemas.microsoft.com/office/drawing/2010/main" Requires="a14">
          <p:sp>
            <p:nvSpPr>
              <p:cNvPr id="7" name="TextBox 6"/>
              <p:cNvSpPr txBox="1"/>
              <p:nvPr/>
            </p:nvSpPr>
            <p:spPr>
              <a:xfrm>
                <a:off x="3228626" y="5879068"/>
                <a:ext cx="2845651" cy="369332"/>
              </a:xfrm>
              <a:prstGeom prst="rect">
                <a:avLst/>
              </a:prstGeom>
              <a:noFill/>
            </p:spPr>
            <p:txBody>
              <a:bodyPr wrap="none" rtlCol="0">
                <a:spAutoFit/>
              </a:bodyPr>
              <a:lstStyle/>
              <a:p>
                <a:r>
                  <a:rPr lang="en-US" b="1" smtClean="0"/>
                  <a:t>Các đồ thị K</a:t>
                </a:r>
                <a:r>
                  <a:rPr lang="en-US" b="1" baseline="-25000" smtClean="0"/>
                  <a:t>n</a:t>
                </a:r>
                <a:r>
                  <a:rPr lang="en-US" b="1" smtClean="0"/>
                  <a:t>,  </a:t>
                </a:r>
                <a14:m>
                  <m:oMath xmlns:m="http://schemas.openxmlformats.org/officeDocument/2006/math">
                    <m:r>
                      <a:rPr lang="en-US" b="1" i="1" smtClean="0">
                        <a:latin typeface="Cambria Math"/>
                      </a:rPr>
                      <m:t>𝟏</m:t>
                    </m:r>
                    <m:r>
                      <a:rPr lang="en-US" b="1" i="1" smtClean="0">
                        <a:latin typeface="Cambria Math"/>
                        <a:ea typeface="Cambria Math"/>
                      </a:rPr>
                      <m:t>≤</m:t>
                    </m:r>
                    <m:r>
                      <a:rPr lang="en-US" b="1" i="1" smtClean="0">
                        <a:latin typeface="Cambria Math"/>
                        <a:ea typeface="Cambria Math"/>
                      </a:rPr>
                      <m:t>𝒏</m:t>
                    </m:r>
                    <m:r>
                      <a:rPr lang="en-US" b="1" i="1" smtClean="0">
                        <a:latin typeface="Cambria Math"/>
                        <a:ea typeface="Cambria Math"/>
                      </a:rPr>
                      <m:t>≤</m:t>
                    </m:r>
                    <m:r>
                      <a:rPr lang="en-US" b="1" i="1" smtClean="0">
                        <a:latin typeface="Cambria Math"/>
                        <a:ea typeface="Cambria Math"/>
                      </a:rPr>
                      <m:t>𝟔</m:t>
                    </m:r>
                  </m:oMath>
                </a14:m>
                <a:endParaRPr lang="en-US" b="1"/>
              </a:p>
            </p:txBody>
          </p:sp>
        </mc:Choice>
        <mc:Fallback>
          <p:sp>
            <p:nvSpPr>
              <p:cNvPr id="7" name="TextBox 6"/>
              <p:cNvSpPr txBox="1">
                <a:spLocks noRot="1" noChangeAspect="1" noMove="1" noResize="1" noEditPoints="1" noAdjustHandles="1" noChangeArrowheads="1" noChangeShapeType="1" noTextEdit="1"/>
              </p:cNvSpPr>
              <p:nvPr/>
            </p:nvSpPr>
            <p:spPr>
              <a:xfrm>
                <a:off x="3228626" y="5879068"/>
                <a:ext cx="2845651" cy="369332"/>
              </a:xfrm>
              <a:prstGeom prst="rect">
                <a:avLst/>
              </a:prstGeom>
              <a:blipFill rotWithShape="1">
                <a:blip r:embed="rId3" cstate="print"/>
                <a:stretch>
                  <a:fillRect l="-1931" t="-8197" b="-24590"/>
                </a:stretch>
              </a:blipFill>
            </p:spPr>
            <p:txBody>
              <a:bodyPr/>
              <a:lstStyle/>
              <a:p>
                <a:r>
                  <a:rPr lang="en-US">
                    <a:noFill/>
                  </a:rPr>
                  <a:t> </a:t>
                </a:r>
              </a:p>
            </p:txBody>
          </p:sp>
        </mc:Fallback>
      </mc:AlternateContent>
    </p:spTree>
    <p:extLst>
      <p:ext uri="{BB962C8B-B14F-4D97-AF65-F5344CB8AC3E}">
        <p14:creationId xmlns="" xmlns:p14="http://schemas.microsoft.com/office/powerpoint/2010/main" val="2402427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a:t>
            </a:r>
            <a:r>
              <a:rPr lang="vi-VN" smtClean="0"/>
              <a:t>Một số dạng đồ thị đơn đặc biệt</a:t>
            </a:r>
            <a:r>
              <a:rPr lang="en-US" smtClean="0"/>
              <a:t> (2/6)</a:t>
            </a:r>
            <a:endParaRPr lang="en-US"/>
          </a:p>
        </p:txBody>
      </p:sp>
      <p:sp>
        <p:nvSpPr>
          <p:cNvPr id="3" name="Content Placeholder 2"/>
          <p:cNvSpPr>
            <a:spLocks noGrp="1"/>
          </p:cNvSpPr>
          <p:nvPr>
            <p:ph sz="quarter" idx="1"/>
          </p:nvPr>
        </p:nvSpPr>
        <p:spPr/>
        <p:txBody>
          <a:bodyPr/>
          <a:lstStyle/>
          <a:p>
            <a:r>
              <a:rPr lang="en-US" smtClean="0"/>
              <a:t>7.3.2: </a:t>
            </a:r>
            <a:r>
              <a:rPr lang="vi-VN" smtClean="0"/>
              <a:t>Chu trình (đồ thị vòng)</a:t>
            </a:r>
            <a:endParaRPr lang="en-US" smtClean="0"/>
          </a:p>
          <a:p>
            <a:r>
              <a:rPr lang="vi-VN" smtClean="0"/>
              <a:t>Chu trình Cn, n </a:t>
            </a:r>
            <a:r>
              <a:rPr lang="vi-VN" smtClean="0">
                <a:sym typeface="Symbol"/>
              </a:rPr>
              <a:t> 3 là một đồ thị có n đỉnh v1, v2, …, vn và n cạnh (v1, v2), (v2, v3), …, (vn-1, vn), (vn, v1)</a:t>
            </a:r>
            <a:endParaRPr lang="en-US" smtClean="0"/>
          </a:p>
          <a:p>
            <a:r>
              <a:rPr lang="en-US" smtClean="0"/>
              <a:t>Ví dụ về đồ thị vòng:</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22</a:t>
            </a:fld>
            <a:endParaRPr lang="en-US"/>
          </a:p>
        </p:txBody>
      </p:sp>
      <mc:AlternateContent xmlns:mc="http://schemas.openxmlformats.org/markup-compatibility/2006">
        <mc:Choice xmlns="" xmlns:a14="http://schemas.microsoft.com/office/drawing/2010/main" Requires="a14">
          <p:sp>
            <p:nvSpPr>
              <p:cNvPr id="7" name="TextBox 6"/>
              <p:cNvSpPr txBox="1"/>
              <p:nvPr/>
            </p:nvSpPr>
            <p:spPr>
              <a:xfrm>
                <a:off x="3228626" y="5879068"/>
                <a:ext cx="2771913" cy="369332"/>
              </a:xfrm>
              <a:prstGeom prst="rect">
                <a:avLst/>
              </a:prstGeom>
              <a:noFill/>
            </p:spPr>
            <p:txBody>
              <a:bodyPr wrap="none" rtlCol="0">
                <a:spAutoFit/>
              </a:bodyPr>
              <a:lstStyle/>
              <a:p>
                <a:r>
                  <a:rPr lang="en-US" b="1" smtClean="0"/>
                  <a:t>Các đồ thị C</a:t>
                </a:r>
                <a:r>
                  <a:rPr lang="en-US" b="1" baseline="-25000" smtClean="0"/>
                  <a:t>n</a:t>
                </a:r>
                <a:r>
                  <a:rPr lang="en-US" b="1" smtClean="0"/>
                  <a:t>,  3</a:t>
                </a:r>
                <a14:m>
                  <m:oMath xmlns:m="http://schemas.openxmlformats.org/officeDocument/2006/math">
                    <m:r>
                      <a:rPr lang="en-US" b="1" i="1" smtClean="0">
                        <a:latin typeface="Cambria Math"/>
                        <a:ea typeface="Cambria Math"/>
                      </a:rPr>
                      <m:t>≤</m:t>
                    </m:r>
                    <m:r>
                      <a:rPr lang="en-US" b="1" i="1" smtClean="0">
                        <a:latin typeface="Cambria Math"/>
                        <a:ea typeface="Cambria Math"/>
                      </a:rPr>
                      <m:t>𝒏</m:t>
                    </m:r>
                    <m:r>
                      <a:rPr lang="en-US" b="1" i="1" smtClean="0">
                        <a:latin typeface="Cambria Math"/>
                        <a:ea typeface="Cambria Math"/>
                      </a:rPr>
                      <m:t>≤</m:t>
                    </m:r>
                    <m:r>
                      <a:rPr lang="en-US" b="1" i="1" smtClean="0">
                        <a:latin typeface="Cambria Math"/>
                        <a:ea typeface="Cambria Math"/>
                      </a:rPr>
                      <m:t>𝟔</m:t>
                    </m:r>
                  </m:oMath>
                </a14:m>
                <a:endParaRPr lang="en-US" b="1"/>
              </a:p>
            </p:txBody>
          </p:sp>
        </mc:Choice>
        <mc:Fallback>
          <p:sp>
            <p:nvSpPr>
              <p:cNvPr id="7" name="TextBox 6"/>
              <p:cNvSpPr txBox="1">
                <a:spLocks noRot="1" noChangeAspect="1" noMove="1" noResize="1" noEditPoints="1" noAdjustHandles="1" noChangeArrowheads="1" noChangeShapeType="1" noTextEdit="1"/>
              </p:cNvSpPr>
              <p:nvPr/>
            </p:nvSpPr>
            <p:spPr>
              <a:xfrm>
                <a:off x="3228626" y="5879068"/>
                <a:ext cx="2771913" cy="369332"/>
              </a:xfrm>
              <a:prstGeom prst="rect">
                <a:avLst/>
              </a:prstGeom>
              <a:blipFill rotWithShape="1">
                <a:blip r:embed="rId2" cstate="print"/>
                <a:stretch>
                  <a:fillRect l="-1982" t="-8197" b="-24590"/>
                </a:stretch>
              </a:blipFill>
            </p:spPr>
            <p:txBody>
              <a:bodyPr/>
              <a:lstStyle/>
              <a:p>
                <a:r>
                  <a:rPr lang="en-US">
                    <a:noFill/>
                  </a:rPr>
                  <a:t> </a:t>
                </a:r>
              </a:p>
            </p:txBody>
          </p:sp>
        </mc:Fallback>
      </mc:AlternateContent>
      <p:pic>
        <p:nvPicPr>
          <p:cNvPr id="358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8587" y="2895600"/>
            <a:ext cx="7963301"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305604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a:t>
            </a:r>
            <a:r>
              <a:rPr lang="vi-VN" smtClean="0"/>
              <a:t>Một số dạng đồ thị đơn đặc biệt</a:t>
            </a:r>
            <a:r>
              <a:rPr lang="en-US" smtClean="0"/>
              <a:t> (3/6)</a:t>
            </a:r>
            <a:endParaRPr lang="en-US"/>
          </a:p>
        </p:txBody>
      </p:sp>
      <p:sp>
        <p:nvSpPr>
          <p:cNvPr id="3" name="Content Placeholder 2"/>
          <p:cNvSpPr>
            <a:spLocks noGrp="1"/>
          </p:cNvSpPr>
          <p:nvPr>
            <p:ph sz="quarter" idx="1"/>
          </p:nvPr>
        </p:nvSpPr>
        <p:spPr/>
        <p:txBody>
          <a:bodyPr/>
          <a:lstStyle/>
          <a:p>
            <a:r>
              <a:rPr lang="en-US" smtClean="0"/>
              <a:t>7.3.3: Đồ thị bánh xe</a:t>
            </a:r>
          </a:p>
          <a:p>
            <a:r>
              <a:rPr lang="vi-VN" smtClean="0"/>
              <a:t>Khi thêm 1 đỉnh vào chu trình Cn với n</a:t>
            </a:r>
            <a:r>
              <a:rPr lang="vi-VN" smtClean="0">
                <a:sym typeface="Symbol"/>
              </a:rPr>
              <a:t>3 và nối đỉnh này với mỗi một đỉnh của Cn bằng những cạnh mới, ta sẽ nhận được đồ thị hình bánh xe</a:t>
            </a:r>
            <a:r>
              <a:rPr lang="en-US" smtClean="0">
                <a:sym typeface="Symbol"/>
              </a:rPr>
              <a:t>, ký hiệu Wn.</a:t>
            </a:r>
            <a:endParaRPr lang="en-US" smtClean="0"/>
          </a:p>
          <a:p>
            <a:r>
              <a:rPr lang="en-US" smtClean="0"/>
              <a:t>Ví dụ về đồ thị bánh xe:</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23</a:t>
            </a:fld>
            <a:endParaRPr lang="en-US"/>
          </a:p>
        </p:txBody>
      </p:sp>
      <mc:AlternateContent xmlns:mc="http://schemas.openxmlformats.org/markup-compatibility/2006">
        <mc:Choice xmlns="" xmlns:a14="http://schemas.microsoft.com/office/drawing/2010/main" Requires="a14">
          <p:sp>
            <p:nvSpPr>
              <p:cNvPr id="7" name="TextBox 6"/>
              <p:cNvSpPr txBox="1"/>
              <p:nvPr/>
            </p:nvSpPr>
            <p:spPr>
              <a:xfrm>
                <a:off x="3228626" y="5879068"/>
                <a:ext cx="2823209" cy="369332"/>
              </a:xfrm>
              <a:prstGeom prst="rect">
                <a:avLst/>
              </a:prstGeom>
              <a:noFill/>
            </p:spPr>
            <p:txBody>
              <a:bodyPr wrap="none" rtlCol="0">
                <a:spAutoFit/>
              </a:bodyPr>
              <a:lstStyle/>
              <a:p>
                <a:r>
                  <a:rPr lang="en-US" b="1" smtClean="0"/>
                  <a:t>Các đồ thị W</a:t>
                </a:r>
                <a:r>
                  <a:rPr lang="en-US" b="1" baseline="-25000" smtClean="0"/>
                  <a:t>n</a:t>
                </a:r>
                <a:r>
                  <a:rPr lang="en-US" b="1" smtClean="0"/>
                  <a:t>,  3</a:t>
                </a:r>
                <a14:m>
                  <m:oMath xmlns:m="http://schemas.openxmlformats.org/officeDocument/2006/math">
                    <m:r>
                      <a:rPr lang="en-US" b="1" i="1" smtClean="0">
                        <a:latin typeface="Cambria Math"/>
                        <a:ea typeface="Cambria Math"/>
                      </a:rPr>
                      <m:t>≤</m:t>
                    </m:r>
                    <m:r>
                      <a:rPr lang="en-US" b="1" i="1" smtClean="0">
                        <a:latin typeface="Cambria Math"/>
                        <a:ea typeface="Cambria Math"/>
                      </a:rPr>
                      <m:t>𝒏</m:t>
                    </m:r>
                    <m:r>
                      <a:rPr lang="en-US" b="1" i="1" smtClean="0">
                        <a:latin typeface="Cambria Math"/>
                        <a:ea typeface="Cambria Math"/>
                      </a:rPr>
                      <m:t>≤</m:t>
                    </m:r>
                    <m:r>
                      <a:rPr lang="en-US" b="1" i="1" smtClean="0">
                        <a:latin typeface="Cambria Math"/>
                        <a:ea typeface="Cambria Math"/>
                      </a:rPr>
                      <m:t>𝟔</m:t>
                    </m:r>
                  </m:oMath>
                </a14:m>
                <a:endParaRPr lang="en-US" b="1"/>
              </a:p>
            </p:txBody>
          </p:sp>
        </mc:Choice>
        <mc:Fallback>
          <p:sp>
            <p:nvSpPr>
              <p:cNvPr id="7" name="TextBox 6"/>
              <p:cNvSpPr txBox="1">
                <a:spLocks noRot="1" noChangeAspect="1" noMove="1" noResize="1" noEditPoints="1" noAdjustHandles="1" noChangeArrowheads="1" noChangeShapeType="1" noTextEdit="1"/>
              </p:cNvSpPr>
              <p:nvPr/>
            </p:nvSpPr>
            <p:spPr>
              <a:xfrm>
                <a:off x="3228626" y="5879068"/>
                <a:ext cx="2823209" cy="369332"/>
              </a:xfrm>
              <a:prstGeom prst="rect">
                <a:avLst/>
              </a:prstGeom>
              <a:blipFill rotWithShape="1">
                <a:blip r:embed="rId2" cstate="print"/>
                <a:stretch>
                  <a:fillRect l="-1944" t="-8197" b="-24590"/>
                </a:stretch>
              </a:blipFill>
            </p:spPr>
            <p:txBody>
              <a:bodyPr/>
              <a:lstStyle/>
              <a:p>
                <a:r>
                  <a:rPr lang="en-US">
                    <a:noFill/>
                  </a:rPr>
                  <a:t> </a:t>
                </a:r>
              </a:p>
            </p:txBody>
          </p:sp>
        </mc:Fallback>
      </mc:AlternateContent>
      <p:pic>
        <p:nvPicPr>
          <p:cNvPr id="368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4400" y="3486150"/>
            <a:ext cx="7457722" cy="200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7347139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a:t>
            </a:r>
            <a:r>
              <a:rPr lang="vi-VN" smtClean="0"/>
              <a:t>Một số dạng đồ thị đơn đặc biệt</a:t>
            </a:r>
            <a:r>
              <a:rPr lang="en-US" smtClean="0"/>
              <a:t> (4/6)</a:t>
            </a:r>
            <a:endParaRPr lang="en-US"/>
          </a:p>
        </p:txBody>
      </p:sp>
      <p:sp>
        <p:nvSpPr>
          <p:cNvPr id="3" name="Content Placeholder 2"/>
          <p:cNvSpPr>
            <a:spLocks noGrp="1"/>
          </p:cNvSpPr>
          <p:nvPr>
            <p:ph sz="quarter" idx="1"/>
          </p:nvPr>
        </p:nvSpPr>
        <p:spPr/>
        <p:txBody>
          <a:bodyPr/>
          <a:lstStyle/>
          <a:p>
            <a:r>
              <a:rPr lang="en-US" smtClean="0"/>
              <a:t>7.3.4: Đồ thị khối n chiều</a:t>
            </a:r>
          </a:p>
          <a:p>
            <a:r>
              <a:rPr lang="vi-VN" smtClean="0"/>
              <a:t>Đồ thị khối n chiều (các khối n chiều) ký hiệu là Qn, là các đồ thị có 2</a:t>
            </a:r>
            <a:r>
              <a:rPr lang="vi-VN" baseline="30000" smtClean="0"/>
              <a:t>n</a:t>
            </a:r>
            <a:r>
              <a:rPr lang="vi-VN" smtClean="0"/>
              <a:t> đỉnh mỗi đỉnh biểu diễn bằng xâu nhị phân độ dài n. Hai đỉnh là liền kề nếu và chỉ nếu các xâu nhị phân biểu diễn chúng khác nhau đúng 1 bit</a:t>
            </a:r>
            <a:r>
              <a:rPr lang="en-US" smtClean="0">
                <a:sym typeface="Symbol"/>
              </a:rPr>
              <a:t>.</a:t>
            </a:r>
            <a:endParaRPr lang="en-US" smtClean="0"/>
          </a:p>
          <a:p>
            <a:r>
              <a:rPr lang="en-US" smtClean="0"/>
              <a:t>Ví dụ về đồ thị khối n chiều:</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24</a:t>
            </a:fld>
            <a:endParaRPr lang="en-US"/>
          </a:p>
        </p:txBody>
      </p:sp>
      <mc:AlternateContent xmlns:mc="http://schemas.openxmlformats.org/markup-compatibility/2006">
        <mc:Choice xmlns="" xmlns:a14="http://schemas.microsoft.com/office/drawing/2010/main" Requires="a14">
          <p:sp>
            <p:nvSpPr>
              <p:cNvPr id="7" name="TextBox 6"/>
              <p:cNvSpPr txBox="1"/>
              <p:nvPr/>
            </p:nvSpPr>
            <p:spPr>
              <a:xfrm>
                <a:off x="3228626" y="5879068"/>
                <a:ext cx="2784737" cy="369332"/>
              </a:xfrm>
              <a:prstGeom prst="rect">
                <a:avLst/>
              </a:prstGeom>
              <a:noFill/>
            </p:spPr>
            <p:txBody>
              <a:bodyPr wrap="none" rtlCol="0">
                <a:spAutoFit/>
              </a:bodyPr>
              <a:lstStyle/>
              <a:p>
                <a:r>
                  <a:rPr lang="en-US" b="1" smtClean="0"/>
                  <a:t>Các đồ thị Q</a:t>
                </a:r>
                <a:r>
                  <a:rPr lang="en-US" b="1" baseline="-25000" smtClean="0"/>
                  <a:t>n</a:t>
                </a:r>
                <a:r>
                  <a:rPr lang="en-US" b="1" smtClean="0"/>
                  <a:t>,  1</a:t>
                </a:r>
                <a14:m>
                  <m:oMath xmlns:m="http://schemas.openxmlformats.org/officeDocument/2006/math">
                    <m:r>
                      <a:rPr lang="en-US" b="1" i="1" smtClean="0">
                        <a:latin typeface="Cambria Math"/>
                        <a:ea typeface="Cambria Math"/>
                      </a:rPr>
                      <m:t>≤</m:t>
                    </m:r>
                    <m:r>
                      <a:rPr lang="en-US" b="1" i="1" smtClean="0">
                        <a:latin typeface="Cambria Math"/>
                        <a:ea typeface="Cambria Math"/>
                      </a:rPr>
                      <m:t>𝒏</m:t>
                    </m:r>
                    <m:r>
                      <a:rPr lang="en-US" b="1" i="1" smtClean="0">
                        <a:latin typeface="Cambria Math"/>
                        <a:ea typeface="Cambria Math"/>
                      </a:rPr>
                      <m:t>≤</m:t>
                    </m:r>
                    <m:r>
                      <a:rPr lang="en-US" b="1" i="1" smtClean="0">
                        <a:latin typeface="Cambria Math"/>
                        <a:ea typeface="Cambria Math"/>
                      </a:rPr>
                      <m:t>𝟑</m:t>
                    </m:r>
                  </m:oMath>
                </a14:m>
                <a:endParaRPr lang="en-US" b="1"/>
              </a:p>
            </p:txBody>
          </p:sp>
        </mc:Choice>
        <mc:Fallback>
          <p:sp>
            <p:nvSpPr>
              <p:cNvPr id="7" name="TextBox 6"/>
              <p:cNvSpPr txBox="1">
                <a:spLocks noRot="1" noChangeAspect="1" noMove="1" noResize="1" noEditPoints="1" noAdjustHandles="1" noChangeArrowheads="1" noChangeShapeType="1" noTextEdit="1"/>
              </p:cNvSpPr>
              <p:nvPr/>
            </p:nvSpPr>
            <p:spPr>
              <a:xfrm>
                <a:off x="3228626" y="5879068"/>
                <a:ext cx="2784737" cy="369332"/>
              </a:xfrm>
              <a:prstGeom prst="rect">
                <a:avLst/>
              </a:prstGeom>
              <a:blipFill rotWithShape="1">
                <a:blip r:embed="rId2" cstate="print"/>
                <a:stretch>
                  <a:fillRect l="-1974" t="-8197" b="-24590"/>
                </a:stretch>
              </a:blipFill>
            </p:spPr>
            <p:txBody>
              <a:bodyPr/>
              <a:lstStyle/>
              <a:p>
                <a:r>
                  <a:rPr lang="en-US">
                    <a:noFill/>
                  </a:rPr>
                  <a:t> </a:t>
                </a:r>
              </a:p>
            </p:txBody>
          </p:sp>
        </mc:Fallback>
      </mc:AlternateContent>
      <p:pic>
        <p:nvPicPr>
          <p:cNvPr id="3789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886200"/>
            <a:ext cx="6539279"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015430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a:t>
            </a:r>
            <a:r>
              <a:rPr lang="vi-VN" smtClean="0"/>
              <a:t>Một số dạng đồ thị đơn đặc biệt</a:t>
            </a:r>
            <a:r>
              <a:rPr lang="en-US" smtClean="0"/>
              <a:t> (5/6)</a:t>
            </a:r>
            <a:endParaRPr lang="en-US"/>
          </a:p>
        </p:txBody>
      </p:sp>
      <p:sp>
        <p:nvSpPr>
          <p:cNvPr id="3" name="Content Placeholder 2"/>
          <p:cNvSpPr>
            <a:spLocks noGrp="1"/>
          </p:cNvSpPr>
          <p:nvPr>
            <p:ph sz="quarter" idx="1"/>
          </p:nvPr>
        </p:nvSpPr>
        <p:spPr/>
        <p:txBody>
          <a:bodyPr/>
          <a:lstStyle/>
          <a:p>
            <a:r>
              <a:rPr lang="en-US" smtClean="0"/>
              <a:t>7.3.5: Đồ thị phân đôi (đồ thị hai phía)</a:t>
            </a:r>
          </a:p>
          <a:p>
            <a:r>
              <a:rPr lang="vi-VN" smtClean="0"/>
              <a:t>Một đồ thị đơn G được gọi là đồ thị phân đôi nếu tập các đỉnh V có thể phân thành 2 tập con không rỗng rời nhau V1 và V2 sao cho mỗi cạnh của đồ thị chỉ nối một đỉnh của V1 với một đỉnh của V2.</a:t>
            </a:r>
            <a:endParaRPr lang="en-US" smtClean="0"/>
          </a:p>
          <a:p>
            <a:r>
              <a:rPr lang="en-US" smtClean="0"/>
              <a:t>Ví dụ về đồ thị phân đôi:</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25</a:t>
            </a:fld>
            <a:endParaRPr lang="en-US"/>
          </a:p>
        </p:txBody>
      </p:sp>
      <p:sp>
        <p:nvSpPr>
          <p:cNvPr id="7" name="TextBox 6"/>
          <p:cNvSpPr txBox="1"/>
          <p:nvPr/>
        </p:nvSpPr>
        <p:spPr>
          <a:xfrm>
            <a:off x="3228626" y="5879068"/>
            <a:ext cx="3044423" cy="369332"/>
          </a:xfrm>
          <a:prstGeom prst="rect">
            <a:avLst/>
          </a:prstGeom>
          <a:noFill/>
        </p:spPr>
        <p:txBody>
          <a:bodyPr wrap="none" rtlCol="0">
            <a:spAutoFit/>
          </a:bodyPr>
          <a:lstStyle/>
          <a:p>
            <a:r>
              <a:rPr lang="en-US" b="1" smtClean="0"/>
              <a:t>Sự phân đôi của đồ thị C</a:t>
            </a:r>
            <a:r>
              <a:rPr lang="en-US" b="1" baseline="-25000" smtClean="0"/>
              <a:t>6</a:t>
            </a:r>
            <a:endParaRPr lang="en-US" b="1" baseline="-25000"/>
          </a:p>
        </p:txBody>
      </p:sp>
      <p:pic>
        <p:nvPicPr>
          <p:cNvPr id="389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58838" y="3829594"/>
            <a:ext cx="3618412" cy="1809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3000" y="3943622"/>
            <a:ext cx="1390650"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2895600" y="4648200"/>
            <a:ext cx="1600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667462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a:t>
            </a:r>
            <a:r>
              <a:rPr lang="vi-VN" smtClean="0"/>
              <a:t>Một số dạng đồ thị đơn đặc biệt</a:t>
            </a:r>
            <a:r>
              <a:rPr lang="en-US" smtClean="0"/>
              <a:t> (6/6)</a:t>
            </a:r>
            <a:endParaRPr lang="en-US"/>
          </a:p>
        </p:txBody>
      </p:sp>
      <p:sp>
        <p:nvSpPr>
          <p:cNvPr id="3" name="Content Placeholder 2"/>
          <p:cNvSpPr>
            <a:spLocks noGrp="1"/>
          </p:cNvSpPr>
          <p:nvPr>
            <p:ph sz="quarter" idx="1"/>
          </p:nvPr>
        </p:nvSpPr>
        <p:spPr/>
        <p:txBody>
          <a:bodyPr/>
          <a:lstStyle/>
          <a:p>
            <a:r>
              <a:rPr lang="en-US" smtClean="0"/>
              <a:t>7.3.6: </a:t>
            </a:r>
            <a:r>
              <a:rPr lang="vi-VN" smtClean="0"/>
              <a:t>Đồ thị phân đôi đầy đủ  (đồ thị hai phía đầy đủ)</a:t>
            </a:r>
            <a:endParaRPr lang="en-US" smtClean="0"/>
          </a:p>
          <a:p>
            <a:r>
              <a:rPr lang="vi-VN" smtClean="0"/>
              <a:t>Đồ thị phân đôi đầy đủ Km,n là đồ thị có tập đỉnh được phân thành hai tập con tương ứng có m đỉnh và n đỉnh và có một cạnh giữa hai đỉnh khi và chỉ khi một đỉnh thuộc tập con này và đỉnh thứ hai thuộc tập con kia</a:t>
            </a:r>
            <a:r>
              <a:rPr lang="en-US" smtClean="0"/>
              <a:t>.</a:t>
            </a:r>
          </a:p>
          <a:p>
            <a:r>
              <a:rPr lang="en-US" smtClean="0"/>
              <a:t>Ví dụ về đồ thị phân đôi đầy đủ:</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26</a:t>
            </a:fld>
            <a:endParaRPr lang="en-US"/>
          </a:p>
        </p:txBody>
      </p:sp>
      <p:sp>
        <p:nvSpPr>
          <p:cNvPr id="7" name="TextBox 6"/>
          <p:cNvSpPr txBox="1"/>
          <p:nvPr/>
        </p:nvSpPr>
        <p:spPr>
          <a:xfrm>
            <a:off x="2822062" y="6031468"/>
            <a:ext cx="3959738" cy="369332"/>
          </a:xfrm>
          <a:prstGeom prst="rect">
            <a:avLst/>
          </a:prstGeom>
          <a:noFill/>
        </p:spPr>
        <p:txBody>
          <a:bodyPr wrap="none" rtlCol="0">
            <a:spAutoFit/>
          </a:bodyPr>
          <a:lstStyle/>
          <a:p>
            <a:r>
              <a:rPr lang="en-US" b="1" smtClean="0"/>
              <a:t>Một số đồ thị phân đôi đầy đủ K</a:t>
            </a:r>
            <a:r>
              <a:rPr lang="en-US" b="1" baseline="-25000" smtClean="0"/>
              <a:t>m,n</a:t>
            </a:r>
            <a:endParaRPr lang="en-US" b="1" baseline="-25000"/>
          </a:p>
        </p:txBody>
      </p:sp>
      <p:pic>
        <p:nvPicPr>
          <p:cNvPr id="399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0100" y="3424646"/>
            <a:ext cx="5793700" cy="2454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445311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(1/16)</a:t>
            </a:r>
            <a:endParaRPr lang="en-US"/>
          </a:p>
        </p:txBody>
      </p:sp>
      <p:sp>
        <p:nvSpPr>
          <p:cNvPr id="3" name="Content Placeholder 2"/>
          <p:cNvSpPr>
            <a:spLocks noGrp="1"/>
          </p:cNvSpPr>
          <p:nvPr>
            <p:ph sz="quarter" idx="1"/>
          </p:nvPr>
        </p:nvSpPr>
        <p:spPr/>
        <p:txBody>
          <a:bodyPr/>
          <a:lstStyle/>
          <a:p>
            <a:r>
              <a:rPr lang="vi-VN" smtClean="0"/>
              <a:t>Để lưu trữ đồ thị và thực hiện các thuật toán khác nhau, ta cần phải biểu diễn đồ thị trên máy tính, đồng thời sử dụng những cấu trúc dữ liệu thích hợp để mô tả đồ thị. Việc chọn cấu trúc dữ liệu nào để biểu diễn đồ thị có tác động rất lớn đến hiệu quả thuật toán</a:t>
            </a:r>
            <a:r>
              <a:rPr lang="en-US" smtClean="0"/>
              <a:t>.</a:t>
            </a:r>
          </a:p>
          <a:p>
            <a:r>
              <a:rPr lang="en-US" smtClean="0"/>
              <a:t>Trong lý thuyết đồ thị, có một số phương pháp biểu diễn đồ thị được xem xét:</a:t>
            </a:r>
          </a:p>
          <a:p>
            <a:pPr lvl="1"/>
            <a:r>
              <a:rPr lang="it-IT" smtClean="0"/>
              <a:t>Ma trận kề, ma trận trọng số.</a:t>
            </a:r>
          </a:p>
          <a:p>
            <a:pPr lvl="1"/>
            <a:r>
              <a:rPr lang="en-US" smtClean="0"/>
              <a:t>Danh sách cạnh (cung).</a:t>
            </a:r>
          </a:p>
          <a:p>
            <a:pPr lvl="1"/>
            <a:r>
              <a:rPr lang="en-US" smtClean="0"/>
              <a:t>Danh sách kề.</a:t>
            </a:r>
          </a:p>
          <a:p>
            <a:pPr lvl="1"/>
            <a:r>
              <a:rPr lang="fr-FR" smtClean="0"/>
              <a:t>Ma trận liên thuộc.</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27</a:t>
            </a:fld>
            <a:endParaRPr lang="en-US"/>
          </a:p>
        </p:txBody>
      </p:sp>
    </p:spTree>
    <p:extLst>
      <p:ext uri="{BB962C8B-B14F-4D97-AF65-F5344CB8AC3E}">
        <p14:creationId xmlns="" xmlns:p14="http://schemas.microsoft.com/office/powerpoint/2010/main" val="142740977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(2/16)</a:t>
            </a:r>
            <a:endParaRPr lang="en-US"/>
          </a:p>
        </p:txBody>
      </p:sp>
      <p:sp>
        <p:nvSpPr>
          <p:cNvPr id="3" name="Content Placeholder 2"/>
          <p:cNvSpPr>
            <a:spLocks noGrp="1"/>
          </p:cNvSpPr>
          <p:nvPr>
            <p:ph sz="quarter" idx="1"/>
          </p:nvPr>
        </p:nvSpPr>
        <p:spPr/>
        <p:txBody>
          <a:bodyPr/>
          <a:lstStyle/>
          <a:p>
            <a:r>
              <a:rPr lang="en-US" smtClean="0"/>
              <a:t>7.4.1. </a:t>
            </a:r>
            <a:r>
              <a:rPr lang="it-IT" smtClean="0"/>
              <a:t>Ma trận kề, ma trận trọng số (2/6)</a:t>
            </a:r>
          </a:p>
          <a:p>
            <a:r>
              <a:rPr lang="it-IT" smtClean="0"/>
              <a:t>Xét đơn đồ thị vô hướng G = (V, E)</a:t>
            </a:r>
          </a:p>
          <a:p>
            <a:r>
              <a:rPr lang="it-IT" smtClean="0"/>
              <a:t> V = (1, 2, ... , n)</a:t>
            </a:r>
          </a:p>
          <a:p>
            <a:r>
              <a:rPr lang="it-IT" smtClean="0"/>
              <a:t>E = (e1, e2, ..., )</a:t>
            </a:r>
            <a:endParaRPr lang="en-US" smtClean="0"/>
          </a:p>
          <a:p>
            <a:r>
              <a:rPr lang="en-US" smtClean="0"/>
              <a:t>Ma trận kề biểu diễn đồ thị G là ma trận 0, 1 với các phần tử được xác định như sau:</a:t>
            </a:r>
            <a:endParaRPr lang="it-IT" smtClean="0"/>
          </a:p>
        </p:txBody>
      </p:sp>
      <p:sp>
        <p:nvSpPr>
          <p:cNvPr id="4" name="Slide Number Placeholder 3"/>
          <p:cNvSpPr>
            <a:spLocks noGrp="1"/>
          </p:cNvSpPr>
          <p:nvPr>
            <p:ph type="sldNum" sz="quarter" idx="15"/>
          </p:nvPr>
        </p:nvSpPr>
        <p:spPr/>
        <p:txBody>
          <a:bodyPr/>
          <a:lstStyle/>
          <a:p>
            <a:fld id="{605E8093-D946-4067-BBE1-EEE98D839B7E}" type="slidenum">
              <a:rPr lang="en-US" smtClean="0"/>
              <a:pPr/>
              <a:t>28</a:t>
            </a:fld>
            <a:endParaRPr lang="en-US"/>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5" name="Object 1"/>
          <p:cNvGraphicFramePr>
            <a:graphicFrameLocks noChangeAspect="1"/>
          </p:cNvGraphicFramePr>
          <p:nvPr/>
        </p:nvGraphicFramePr>
        <p:xfrm>
          <a:off x="2595563" y="4343400"/>
          <a:ext cx="3952875" cy="1438275"/>
        </p:xfrm>
        <a:graphic>
          <a:graphicData uri="http://schemas.openxmlformats.org/presentationml/2006/ole">
            <p:oleObj spid="_x0000_s41985" name="Equation" r:id="rId3" imgW="1320227" imgH="482391" progId="Equation.DSMT4">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(3/16)</a:t>
            </a:r>
            <a:endParaRPr lang="en-US"/>
          </a:p>
        </p:txBody>
      </p:sp>
      <p:sp>
        <p:nvSpPr>
          <p:cNvPr id="3" name="Content Placeholder 2"/>
          <p:cNvSpPr>
            <a:spLocks noGrp="1"/>
          </p:cNvSpPr>
          <p:nvPr>
            <p:ph sz="quarter" idx="1"/>
          </p:nvPr>
        </p:nvSpPr>
        <p:spPr/>
        <p:txBody>
          <a:bodyPr/>
          <a:lstStyle/>
          <a:p>
            <a:r>
              <a:rPr lang="en-US" smtClean="0"/>
              <a:t>7.4.1. </a:t>
            </a:r>
            <a:r>
              <a:rPr lang="it-IT" smtClean="0"/>
              <a:t>Ma trận kề, ma trận trọng số (2/6)</a:t>
            </a:r>
          </a:p>
          <a:p>
            <a:r>
              <a:rPr lang="en-US" smtClean="0"/>
              <a:t>Ví dụ về ma trận kề của đồ thị vô hướng G sau:</a:t>
            </a:r>
            <a:endParaRPr lang="vi-VN" smtClean="0"/>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29</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000375"/>
            <a:ext cx="3257550" cy="210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6200" y="2581274"/>
            <a:ext cx="4914900" cy="2943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3505200" y="4052886"/>
            <a:ext cx="381000" cy="138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3056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niệm(2/17)</a:t>
            </a:r>
            <a:endParaRPr lang="en-US"/>
          </a:p>
        </p:txBody>
      </p:sp>
      <p:sp>
        <p:nvSpPr>
          <p:cNvPr id="3" name="Content Placeholder 2"/>
          <p:cNvSpPr>
            <a:spLocks noGrp="1"/>
          </p:cNvSpPr>
          <p:nvPr>
            <p:ph sz="quarter" idx="1"/>
          </p:nvPr>
        </p:nvSpPr>
        <p:spPr/>
        <p:txBody>
          <a:bodyPr/>
          <a:lstStyle/>
          <a:p>
            <a:r>
              <a:rPr lang="en-US" smtClean="0"/>
              <a:t>Định nghĩa 7.1.1: </a:t>
            </a:r>
            <a:r>
              <a:rPr lang="vi-VN" smtClean="0"/>
              <a:t>Đồ thị (Graph) là một cấu trúc dữ liệu rời rạc bao gồm các đỉnh và các cạnh nối các cặp đỉnh này. Chúng ta phân biệt đồ thị thông qua kiểu và </a:t>
            </a:r>
            <a:r>
              <a:rPr lang="en-US" smtClean="0"/>
              <a:t>số lượng đỉnh, </a:t>
            </a:r>
            <a:r>
              <a:rPr lang="vi-VN" smtClean="0"/>
              <a:t>số lượng cạnh nối giữa các cặp đỉnh của đồ thị</a:t>
            </a:r>
            <a:r>
              <a:rPr lang="en-US" smtClean="0"/>
              <a:t>, điểm đầu điểm cuối của mỗi cạnh</a:t>
            </a:r>
            <a:r>
              <a:rPr lang="vi-VN" smtClean="0"/>
              <a:t>.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a:t>
            </a:fld>
            <a:endParaRPr lang="en-US"/>
          </a:p>
        </p:txBody>
      </p:sp>
      <p:pic>
        <p:nvPicPr>
          <p:cNvPr id="6" name="Picture 2" descr="http://upload.wikimedia.org/wikipedia/commons/5/57/6n-graf.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3124200"/>
            <a:ext cx="2667000" cy="177552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Directed.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9800" y="3505200"/>
            <a:ext cx="1257300" cy="114300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24000" y="4978511"/>
            <a:ext cx="6257925" cy="18794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4548821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(4/16)</a:t>
            </a:r>
            <a:endParaRPr lang="en-US"/>
          </a:p>
        </p:txBody>
      </p:sp>
      <p:sp>
        <p:nvSpPr>
          <p:cNvPr id="7" name="Content Placeholder 6"/>
          <p:cNvSpPr>
            <a:spLocks noGrp="1"/>
          </p:cNvSpPr>
          <p:nvPr>
            <p:ph sz="quarter" idx="1"/>
          </p:nvPr>
        </p:nvSpPr>
        <p:spPr/>
        <p:txBody>
          <a:bodyPr/>
          <a:lstStyle/>
          <a:p>
            <a:r>
              <a:rPr lang="en-US" smtClean="0"/>
              <a:t>7.4.1. Ma trận kề, ma trận trọng số </a:t>
            </a:r>
          </a:p>
          <a:p>
            <a:r>
              <a:rPr lang="en-US" smtClean="0"/>
              <a:t>Một số tính chất của ma trận kề:</a:t>
            </a:r>
          </a:p>
          <a:p>
            <a:r>
              <a:rPr lang="en-US" smtClean="0"/>
              <a:t>Ma trận kề của đồ thị vô hướng là ma trận đối xứng</a:t>
            </a:r>
          </a:p>
          <a:p>
            <a:r>
              <a:rPr lang="en-US" smtClean="0"/>
              <a:t>Tổng các phần tử theo dòng i (cột j) của ma trận kề chính bằng bậc định i (đỉnh j).</a:t>
            </a:r>
          </a:p>
          <a:p>
            <a:r>
              <a:rPr lang="en-US" smtClean="0"/>
              <a:t>Phần tử của ma trận tích A</a:t>
            </a:r>
            <a:r>
              <a:rPr lang="en-US" baseline="30000" smtClean="0"/>
              <a:t>p</a:t>
            </a:r>
            <a:r>
              <a:rPr lang="en-US" smtClean="0"/>
              <a:t> = A.A...A(p lần) cho ta biết số đường đi khác nhau từ đỉnh i đến đỉnh j qua p – 1 đỉnh trung gian</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30</a:t>
            </a:fld>
            <a:endParaRPr lang="en-US"/>
          </a:p>
        </p:txBody>
      </p:sp>
    </p:spTree>
    <p:extLst>
      <p:ext uri="{BB962C8B-B14F-4D97-AF65-F5344CB8AC3E}">
        <p14:creationId xmlns="" xmlns:p14="http://schemas.microsoft.com/office/powerpoint/2010/main" val="109322399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(4/16)</a:t>
            </a:r>
            <a:endParaRPr lang="en-US"/>
          </a:p>
        </p:txBody>
      </p:sp>
      <p:sp>
        <p:nvSpPr>
          <p:cNvPr id="7" name="Content Placeholder 6"/>
          <p:cNvSpPr>
            <a:spLocks noGrp="1"/>
          </p:cNvSpPr>
          <p:nvPr>
            <p:ph sz="quarter" idx="1"/>
          </p:nvPr>
        </p:nvSpPr>
        <p:spPr/>
        <p:txBody>
          <a:bodyPr>
            <a:normAutofit fontScale="92500" lnSpcReduction="10000"/>
          </a:bodyPr>
          <a:lstStyle/>
          <a:p>
            <a:r>
              <a:rPr lang="en-US" smtClean="0"/>
              <a:t>7.4.1. Ma trận kề, ma trận trọng số </a:t>
            </a:r>
          </a:p>
          <a:p>
            <a:r>
              <a:rPr lang="en-US" smtClean="0"/>
              <a:t>Trong một số bài toán, mỗi cạnh e = (u,v) của đồ thị được gán một giá trị c(e) nào đó được gọi là trọng số (độ dài) của cạnh e.</a:t>
            </a:r>
          </a:p>
          <a:p>
            <a:r>
              <a:rPr lang="en-US" smtClean="0"/>
              <a:t>Đồ thị trong trường hợp này được gọi là đồ thị có trọng số</a:t>
            </a:r>
          </a:p>
          <a:p>
            <a:r>
              <a:rPr lang="en-US" smtClean="0"/>
              <a:t>Để biểu diến đồ thị đơn có trọng số, xây dựng ma trận tương tự, với các phần tử của ma trận được xác định như sau.</a:t>
            </a:r>
          </a:p>
          <a:p>
            <a:endParaRPr lang="en-US" smtClean="0"/>
          </a:p>
          <a:p>
            <a:endParaRPr lang="en-US" smtClean="0"/>
          </a:p>
          <a:p>
            <a:endParaRPr lang="en-US" smtClean="0"/>
          </a:p>
          <a:p>
            <a:r>
              <a:rPr lang="en-US" smtClean="0"/>
              <a:t>Ma trận như trên gọi là ma trận trọng số</a:t>
            </a:r>
          </a:p>
          <a:p>
            <a:r>
              <a:rPr lang="en-US" smtClean="0"/>
              <a:t>Giá trị </a:t>
            </a:r>
            <a:r>
              <a:rPr lang="el-GR" smtClean="0"/>
              <a:t>θ</a:t>
            </a:r>
            <a:r>
              <a:rPr lang="en-US" smtClean="0"/>
              <a:t> có thể nhận giá trị 0 hoặc +</a:t>
            </a:r>
            <a:r>
              <a:rPr lang="ru-RU" smtClean="0"/>
              <a:t>∞</a:t>
            </a:r>
            <a:r>
              <a:rPr lang="en-US" smtClean="0"/>
              <a:t> hoặc -</a:t>
            </a:r>
            <a:r>
              <a:rPr lang="ru-RU" smtClean="0"/>
              <a:t>∞ </a:t>
            </a:r>
            <a:r>
              <a:rPr lang="en-US" smtClean="0"/>
              <a:t>tùy thuộc từng bài toán cụ thể.</a:t>
            </a:r>
          </a:p>
          <a:p>
            <a:endParaRPr lang="en-US" smtClean="0"/>
          </a:p>
          <a:p>
            <a:endParaRPr lang="en-US" smtClean="0"/>
          </a:p>
        </p:txBody>
      </p:sp>
      <p:sp>
        <p:nvSpPr>
          <p:cNvPr id="4" name="Slide Number Placeholder 3"/>
          <p:cNvSpPr>
            <a:spLocks noGrp="1"/>
          </p:cNvSpPr>
          <p:nvPr>
            <p:ph type="sldNum" sz="quarter" idx="15"/>
          </p:nvPr>
        </p:nvSpPr>
        <p:spPr/>
        <p:txBody>
          <a:bodyPr/>
          <a:lstStyle/>
          <a:p>
            <a:fld id="{605E8093-D946-4067-BBE1-EEE98D839B7E}" type="slidenum">
              <a:rPr lang="en-US" smtClean="0"/>
              <a:pPr/>
              <a:t>31</a:t>
            </a:fld>
            <a:endParaRPr lang="en-US"/>
          </a:p>
        </p:txBody>
      </p:sp>
      <p:graphicFrame>
        <p:nvGraphicFramePr>
          <p:cNvPr id="178178" name="Object 2"/>
          <p:cNvGraphicFramePr>
            <a:graphicFrameLocks noChangeAspect="1"/>
          </p:cNvGraphicFramePr>
          <p:nvPr/>
        </p:nvGraphicFramePr>
        <p:xfrm>
          <a:off x="2336800" y="3657600"/>
          <a:ext cx="3679825" cy="1150938"/>
        </p:xfrm>
        <a:graphic>
          <a:graphicData uri="http://schemas.openxmlformats.org/presentationml/2006/ole">
            <p:oleObj spid="_x0000_s178178" name="Equation" r:id="rId3" imgW="1536480" imgH="482400" progId="Equation.DSMT4">
              <p:embed/>
            </p:oleObj>
          </a:graphicData>
        </a:graphic>
      </p:graphicFrame>
    </p:spTree>
    <p:extLst>
      <p:ext uri="{BB962C8B-B14F-4D97-AF65-F5344CB8AC3E}">
        <p14:creationId xmlns="" xmlns:p14="http://schemas.microsoft.com/office/powerpoint/2010/main" val="10932239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(6/16)</a:t>
            </a:r>
            <a:endParaRPr lang="en-US"/>
          </a:p>
        </p:txBody>
      </p:sp>
      <p:sp>
        <p:nvSpPr>
          <p:cNvPr id="3" name="Content Placeholder 2"/>
          <p:cNvSpPr>
            <a:spLocks noGrp="1"/>
          </p:cNvSpPr>
          <p:nvPr>
            <p:ph sz="quarter" idx="1"/>
          </p:nvPr>
        </p:nvSpPr>
        <p:spPr/>
        <p:txBody>
          <a:bodyPr/>
          <a:lstStyle/>
          <a:p>
            <a:r>
              <a:rPr lang="en-US" smtClean="0"/>
              <a:t>7.4.1. </a:t>
            </a:r>
            <a:r>
              <a:rPr lang="it-IT" smtClean="0"/>
              <a:t>Ma trận kề, ma trận trọng số (5/6)</a:t>
            </a:r>
          </a:p>
          <a:p>
            <a:r>
              <a:rPr lang="en-US" smtClean="0"/>
              <a:t>Ví dụ về ma trận kề của đồ thị vô hướng có trọng số:</a:t>
            </a:r>
            <a:endParaRPr lang="vi-VN" smtClean="0"/>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32</a:t>
            </a:fld>
            <a:endParaRPr lang="en-US"/>
          </a:p>
        </p:txBody>
      </p:sp>
      <p:sp>
        <p:nvSpPr>
          <p:cNvPr id="6" name="Right Arrow 5"/>
          <p:cNvSpPr/>
          <p:nvPr/>
        </p:nvSpPr>
        <p:spPr>
          <a:xfrm>
            <a:off x="3505200" y="4052886"/>
            <a:ext cx="381000" cy="138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33850" y="2728910"/>
            <a:ext cx="4629150" cy="264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0" name="Group 49"/>
          <p:cNvGrpSpPr/>
          <p:nvPr/>
        </p:nvGrpSpPr>
        <p:grpSpPr>
          <a:xfrm>
            <a:off x="247650" y="2971800"/>
            <a:ext cx="3257550" cy="2181225"/>
            <a:chOff x="-3581400" y="3810000"/>
            <a:chExt cx="3257550" cy="2181225"/>
          </a:xfrm>
        </p:grpSpPr>
        <p:pic>
          <p:nvPicPr>
            <p:cNvPr id="2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81400" y="3886200"/>
              <a:ext cx="3257550" cy="210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2133600" y="3810000"/>
              <a:ext cx="304800" cy="369332"/>
            </a:xfrm>
            <a:prstGeom prst="rect">
              <a:avLst/>
            </a:prstGeom>
            <a:noFill/>
            <a:ln>
              <a:noFill/>
            </a:ln>
          </p:spPr>
          <p:txBody>
            <a:bodyPr wrap="square" rtlCol="0">
              <a:spAutoFit/>
            </a:bodyPr>
            <a:lstStyle/>
            <a:p>
              <a:pPr algn="just"/>
              <a:r>
                <a:rPr lang="en-US" b="1" smtClean="0">
                  <a:solidFill>
                    <a:srgbClr val="C00000"/>
                  </a:solidFill>
                </a:rPr>
                <a:t>6</a:t>
              </a:r>
              <a:endParaRPr lang="en-US" b="1">
                <a:solidFill>
                  <a:srgbClr val="C00000"/>
                </a:solidFill>
              </a:endParaRPr>
            </a:p>
          </p:txBody>
        </p:sp>
        <p:sp>
          <p:nvSpPr>
            <p:cNvPr id="35" name="TextBox 34"/>
            <p:cNvSpPr txBox="1"/>
            <p:nvPr/>
          </p:nvSpPr>
          <p:spPr>
            <a:xfrm>
              <a:off x="-3124200" y="4267200"/>
              <a:ext cx="304800" cy="381000"/>
            </a:xfrm>
            <a:prstGeom prst="rect">
              <a:avLst/>
            </a:prstGeom>
            <a:noFill/>
            <a:ln>
              <a:noFill/>
            </a:ln>
          </p:spPr>
          <p:txBody>
            <a:bodyPr wrap="square" rtlCol="0">
              <a:spAutoFit/>
            </a:bodyPr>
            <a:lstStyle/>
            <a:p>
              <a:pPr algn="just"/>
              <a:r>
                <a:rPr lang="en-US" b="1" smtClean="0">
                  <a:solidFill>
                    <a:srgbClr val="C00000"/>
                  </a:solidFill>
                </a:rPr>
                <a:t>3</a:t>
              </a:r>
              <a:endParaRPr lang="en-US" b="1">
                <a:solidFill>
                  <a:srgbClr val="C00000"/>
                </a:solidFill>
              </a:endParaRPr>
            </a:p>
          </p:txBody>
        </p:sp>
        <p:sp>
          <p:nvSpPr>
            <p:cNvPr id="36" name="TextBox 35"/>
            <p:cNvSpPr txBox="1"/>
            <p:nvPr/>
          </p:nvSpPr>
          <p:spPr>
            <a:xfrm>
              <a:off x="-990600" y="4267200"/>
              <a:ext cx="304800" cy="369332"/>
            </a:xfrm>
            <a:prstGeom prst="rect">
              <a:avLst/>
            </a:prstGeom>
            <a:noFill/>
            <a:ln>
              <a:noFill/>
            </a:ln>
          </p:spPr>
          <p:txBody>
            <a:bodyPr wrap="square" rtlCol="0">
              <a:spAutoFit/>
            </a:bodyPr>
            <a:lstStyle/>
            <a:p>
              <a:pPr algn="just"/>
              <a:r>
                <a:rPr lang="en-US" b="1" smtClean="0">
                  <a:solidFill>
                    <a:srgbClr val="C00000"/>
                  </a:solidFill>
                </a:rPr>
                <a:t>5</a:t>
              </a:r>
              <a:endParaRPr lang="en-US" b="1">
                <a:solidFill>
                  <a:srgbClr val="C00000"/>
                </a:solidFill>
              </a:endParaRPr>
            </a:p>
          </p:txBody>
        </p:sp>
        <p:sp>
          <p:nvSpPr>
            <p:cNvPr id="37" name="TextBox 36"/>
            <p:cNvSpPr txBox="1"/>
            <p:nvPr/>
          </p:nvSpPr>
          <p:spPr>
            <a:xfrm>
              <a:off x="-1066800" y="5117068"/>
              <a:ext cx="304800" cy="369332"/>
            </a:xfrm>
            <a:prstGeom prst="rect">
              <a:avLst/>
            </a:prstGeom>
            <a:noFill/>
            <a:ln>
              <a:noFill/>
            </a:ln>
          </p:spPr>
          <p:txBody>
            <a:bodyPr wrap="square" rtlCol="0">
              <a:spAutoFit/>
            </a:bodyPr>
            <a:lstStyle/>
            <a:p>
              <a:pPr algn="just"/>
              <a:r>
                <a:rPr lang="en-US" b="1" smtClean="0">
                  <a:solidFill>
                    <a:srgbClr val="C00000"/>
                  </a:solidFill>
                </a:rPr>
                <a:t>9</a:t>
              </a:r>
              <a:endParaRPr lang="en-US" b="1">
                <a:solidFill>
                  <a:srgbClr val="C00000"/>
                </a:solidFill>
              </a:endParaRPr>
            </a:p>
          </p:txBody>
        </p:sp>
        <p:sp>
          <p:nvSpPr>
            <p:cNvPr id="38" name="TextBox 37"/>
            <p:cNvSpPr txBox="1"/>
            <p:nvPr/>
          </p:nvSpPr>
          <p:spPr>
            <a:xfrm>
              <a:off x="-1676400" y="4724400"/>
              <a:ext cx="304800" cy="369332"/>
            </a:xfrm>
            <a:prstGeom prst="rect">
              <a:avLst/>
            </a:prstGeom>
            <a:noFill/>
            <a:ln>
              <a:noFill/>
            </a:ln>
          </p:spPr>
          <p:txBody>
            <a:bodyPr wrap="square" rtlCol="0">
              <a:spAutoFit/>
            </a:bodyPr>
            <a:lstStyle/>
            <a:p>
              <a:pPr algn="just"/>
              <a:r>
                <a:rPr lang="en-US" b="1" smtClean="0">
                  <a:solidFill>
                    <a:srgbClr val="C00000"/>
                  </a:solidFill>
                </a:rPr>
                <a:t>8</a:t>
              </a:r>
              <a:endParaRPr lang="en-US" b="1">
                <a:solidFill>
                  <a:srgbClr val="C00000"/>
                </a:solidFill>
              </a:endParaRPr>
            </a:p>
          </p:txBody>
        </p:sp>
        <p:sp>
          <p:nvSpPr>
            <p:cNvPr id="39" name="TextBox 38"/>
            <p:cNvSpPr txBox="1"/>
            <p:nvPr/>
          </p:nvSpPr>
          <p:spPr>
            <a:xfrm>
              <a:off x="-3124200" y="5105400"/>
              <a:ext cx="304800" cy="369332"/>
            </a:xfrm>
            <a:prstGeom prst="rect">
              <a:avLst/>
            </a:prstGeom>
            <a:noFill/>
            <a:ln>
              <a:noFill/>
            </a:ln>
          </p:spPr>
          <p:txBody>
            <a:bodyPr wrap="square" rtlCol="0">
              <a:spAutoFit/>
            </a:bodyPr>
            <a:lstStyle/>
            <a:p>
              <a:pPr algn="just"/>
              <a:r>
                <a:rPr lang="en-US" b="1" smtClean="0">
                  <a:solidFill>
                    <a:srgbClr val="C00000"/>
                  </a:solidFill>
                </a:rPr>
                <a:t>7</a:t>
              </a:r>
              <a:endParaRPr lang="en-US" b="1">
                <a:solidFill>
                  <a:srgbClr val="C00000"/>
                </a:solidFill>
              </a:endParaRPr>
            </a:p>
          </p:txBody>
        </p:sp>
        <p:sp>
          <p:nvSpPr>
            <p:cNvPr id="40" name="TextBox 39"/>
            <p:cNvSpPr txBox="1"/>
            <p:nvPr/>
          </p:nvSpPr>
          <p:spPr>
            <a:xfrm>
              <a:off x="-2590800" y="4724400"/>
              <a:ext cx="304800" cy="369332"/>
            </a:xfrm>
            <a:prstGeom prst="rect">
              <a:avLst/>
            </a:prstGeom>
            <a:noFill/>
            <a:ln>
              <a:noFill/>
            </a:ln>
          </p:spPr>
          <p:txBody>
            <a:bodyPr wrap="square" rtlCol="0">
              <a:spAutoFit/>
            </a:bodyPr>
            <a:lstStyle/>
            <a:p>
              <a:pPr algn="just"/>
              <a:r>
                <a:rPr lang="en-US" b="1" smtClean="0">
                  <a:solidFill>
                    <a:srgbClr val="C00000"/>
                  </a:solidFill>
                </a:rPr>
                <a:t>6</a:t>
              </a:r>
              <a:endParaRPr lang="en-US" b="1">
                <a:solidFill>
                  <a:srgbClr val="C00000"/>
                </a:solidFill>
              </a:endParaRPr>
            </a:p>
          </p:txBody>
        </p:sp>
        <p:sp>
          <p:nvSpPr>
            <p:cNvPr id="48" name="TextBox 47"/>
            <p:cNvSpPr txBox="1"/>
            <p:nvPr/>
          </p:nvSpPr>
          <p:spPr>
            <a:xfrm>
              <a:off x="-2057400" y="5486400"/>
              <a:ext cx="304800" cy="381000"/>
            </a:xfrm>
            <a:prstGeom prst="rect">
              <a:avLst/>
            </a:prstGeom>
            <a:noFill/>
            <a:ln>
              <a:noFill/>
            </a:ln>
          </p:spPr>
          <p:txBody>
            <a:bodyPr wrap="square" rtlCol="0">
              <a:spAutoFit/>
            </a:bodyPr>
            <a:lstStyle/>
            <a:p>
              <a:pPr algn="just"/>
              <a:r>
                <a:rPr lang="en-US" b="1" smtClean="0">
                  <a:solidFill>
                    <a:srgbClr val="C00000"/>
                  </a:solidFill>
                </a:rPr>
                <a:t>3</a:t>
              </a:r>
              <a:endParaRPr lang="en-US" b="1">
                <a:solidFill>
                  <a:srgbClr val="C00000"/>
                </a:solidFill>
              </a:endParaRPr>
            </a:p>
          </p:txBody>
        </p:sp>
      </p:grpSp>
    </p:spTree>
    <p:extLst>
      <p:ext uri="{BB962C8B-B14F-4D97-AF65-F5344CB8AC3E}">
        <p14:creationId xmlns="" xmlns:p14="http://schemas.microsoft.com/office/powerpoint/2010/main" val="18287136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(7/16)</a:t>
            </a:r>
            <a:endParaRPr lang="en-US"/>
          </a:p>
        </p:txBody>
      </p:sp>
      <p:sp>
        <p:nvSpPr>
          <p:cNvPr id="3" name="Content Placeholder 2"/>
          <p:cNvSpPr>
            <a:spLocks noGrp="1"/>
          </p:cNvSpPr>
          <p:nvPr>
            <p:ph sz="quarter" idx="1"/>
          </p:nvPr>
        </p:nvSpPr>
        <p:spPr/>
        <p:txBody>
          <a:bodyPr/>
          <a:lstStyle/>
          <a:p>
            <a:r>
              <a:rPr lang="en-US" smtClean="0"/>
              <a:t>7.4.1. </a:t>
            </a:r>
            <a:r>
              <a:rPr lang="it-IT" smtClean="0"/>
              <a:t>Ma trận kề, ma trận trọng số (6/6)</a:t>
            </a:r>
          </a:p>
          <a:p>
            <a:r>
              <a:rPr lang="en-US" smtClean="0"/>
              <a:t>Một số nhận xét:</a:t>
            </a:r>
            <a:endParaRPr lang="vi-VN" smtClean="0"/>
          </a:p>
          <a:p>
            <a:pPr lvl="1"/>
            <a:r>
              <a:rPr lang="vi-VN" smtClean="0"/>
              <a:t>Ưu điểm</a:t>
            </a:r>
            <a:r>
              <a:rPr lang="en-US" smtClean="0"/>
              <a:t>:</a:t>
            </a:r>
            <a:r>
              <a:rPr lang="vi-VN" smtClean="0"/>
              <a:t> phương pháp biểu diễn đồ thị bằng ma trận kề (hoặc ma trận trọng số) là ta dễ dàng trả lời được câu hỏi: Hai đỉnh u, v có kề nhau trên đồ thị hay không và chúng ta chỉ mất đúng một phép so sánh. </a:t>
            </a:r>
            <a:endParaRPr lang="en-US" smtClean="0"/>
          </a:p>
          <a:p>
            <a:pPr lvl="1"/>
            <a:r>
              <a:rPr lang="vi-VN" smtClean="0"/>
              <a:t>Nhược điểm</a:t>
            </a:r>
            <a:r>
              <a:rPr lang="en-US" smtClean="0"/>
              <a:t>:</a:t>
            </a:r>
            <a:r>
              <a:rPr lang="vi-VN" smtClean="0"/>
              <a:t> </a:t>
            </a:r>
            <a:r>
              <a:rPr lang="en-US" smtClean="0"/>
              <a:t>phương pháp biểu diễn này không quan tâm tới số cạnh, luôn mất </a:t>
            </a:r>
            <a:r>
              <a:rPr lang="vi-VN" smtClean="0"/>
              <a:t>n</a:t>
            </a:r>
            <a:r>
              <a:rPr lang="vi-VN" baseline="30000" smtClean="0"/>
              <a:t>2</a:t>
            </a:r>
            <a:r>
              <a:rPr lang="vi-VN" smtClean="0"/>
              <a:t> đơn vị bộ nhớ để lưu trữ đồ thị</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33</a:t>
            </a:fld>
            <a:endParaRPr lang="en-US"/>
          </a:p>
        </p:txBody>
      </p:sp>
    </p:spTree>
    <p:extLst>
      <p:ext uri="{BB962C8B-B14F-4D97-AF65-F5344CB8AC3E}">
        <p14:creationId xmlns="" xmlns:p14="http://schemas.microsoft.com/office/powerpoint/2010/main" val="155223832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(8/16)</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7.4.2. </a:t>
            </a:r>
            <a:r>
              <a:rPr lang="it-IT" smtClean="0"/>
              <a:t>Danh sách cạnh (cung) (1/4)</a:t>
            </a:r>
          </a:p>
          <a:p>
            <a:r>
              <a:rPr lang="vi-VN" smtClean="0"/>
              <a:t>Trong trường hợp đồ thị thưa (đồ thị có số cạnh m ≤ 6n), người ta thường biểu diễn đồ thị dưới dạng danh sách cạnh. </a:t>
            </a:r>
            <a:endParaRPr lang="en-US" smtClean="0"/>
          </a:p>
          <a:p>
            <a:r>
              <a:rPr lang="vi-VN" smtClean="0"/>
              <a:t>Trong phép biểu diễn này, </a:t>
            </a:r>
            <a:r>
              <a:rPr lang="en-US" smtClean="0"/>
              <a:t>l</a:t>
            </a:r>
            <a:r>
              <a:rPr lang="vi-VN" smtClean="0"/>
              <a:t>ưu trữ danh sách tất cả các cạnh (cung) của đồ thị vô hướng (có hướng). </a:t>
            </a:r>
            <a:endParaRPr lang="en-US" smtClean="0"/>
          </a:p>
          <a:p>
            <a:r>
              <a:rPr lang="vi-VN" smtClean="0"/>
              <a:t>Mỗi cạnh (cung) e(x, y) được tương ứng với hai biến dau[e], cuoi[e]. </a:t>
            </a:r>
            <a:endParaRPr lang="en-US" smtClean="0"/>
          </a:p>
          <a:p>
            <a:r>
              <a:rPr lang="en-US" smtClean="0"/>
              <a:t>Nhận xét:</a:t>
            </a:r>
          </a:p>
          <a:p>
            <a:pPr lvl="1"/>
            <a:r>
              <a:rPr lang="en-US" smtClean="0"/>
              <a:t>Với phương pháp này,</a:t>
            </a:r>
            <a:r>
              <a:rPr lang="vi-VN" smtClean="0"/>
              <a:t> cần 2m đơn vị bộ nhớ. </a:t>
            </a:r>
            <a:endParaRPr lang="en-US" smtClean="0"/>
          </a:p>
          <a:p>
            <a:pPr lvl="1"/>
            <a:r>
              <a:rPr lang="vi-VN" smtClean="0"/>
              <a:t>Nhược điểm</a:t>
            </a:r>
            <a:r>
              <a:rPr lang="en-US" smtClean="0"/>
              <a:t>:</a:t>
            </a:r>
            <a:r>
              <a:rPr lang="vi-VN" smtClean="0"/>
              <a:t> để nhận biết những cạnh nào kề với cạnh nào</a:t>
            </a:r>
            <a:r>
              <a:rPr lang="en-US" smtClean="0"/>
              <a:t>, </a:t>
            </a:r>
            <a:r>
              <a:rPr lang="vi-VN" smtClean="0"/>
              <a:t>cần m phép so sánh trong khi duyệt qua tất cả m cạnh (cung) của đồ thị. </a:t>
            </a:r>
            <a:endParaRPr lang="en-US" smtClean="0"/>
          </a:p>
          <a:p>
            <a:pPr lvl="1"/>
            <a:r>
              <a:rPr lang="vi-VN" smtClean="0"/>
              <a:t>Nếu là đồ thị có trọng số, cần thêm m đơn vị bộ nhớ để lưu trữ trọng số của các cạnh.</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34</a:t>
            </a:fld>
            <a:endParaRPr lang="en-US"/>
          </a:p>
        </p:txBody>
      </p:sp>
    </p:spTree>
    <p:extLst>
      <p:ext uri="{BB962C8B-B14F-4D97-AF65-F5344CB8AC3E}">
        <p14:creationId xmlns="" xmlns:p14="http://schemas.microsoft.com/office/powerpoint/2010/main" val="296433621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(9/16)</a:t>
            </a:r>
            <a:endParaRPr lang="en-US"/>
          </a:p>
        </p:txBody>
      </p:sp>
      <p:sp>
        <p:nvSpPr>
          <p:cNvPr id="3" name="Content Placeholder 2"/>
          <p:cNvSpPr>
            <a:spLocks noGrp="1"/>
          </p:cNvSpPr>
          <p:nvPr>
            <p:ph sz="quarter" idx="1"/>
          </p:nvPr>
        </p:nvSpPr>
        <p:spPr/>
        <p:txBody>
          <a:bodyPr/>
          <a:lstStyle/>
          <a:p>
            <a:r>
              <a:rPr lang="en-US" smtClean="0"/>
              <a:t>7.4.2. </a:t>
            </a:r>
            <a:r>
              <a:rPr lang="it-IT" smtClean="0"/>
              <a:t>Danh sách cạnh (cung) (2/4)</a:t>
            </a:r>
          </a:p>
          <a:p>
            <a:r>
              <a:rPr lang="en-US" smtClean="0"/>
              <a:t>Ví dụ 1 về danh sách cạnh (cung):</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35</a:t>
            </a:fld>
            <a:endParaRPr lang="en-US"/>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8175" y="2895600"/>
            <a:ext cx="3248025" cy="204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29275" y="2000249"/>
            <a:ext cx="1457325" cy="3838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4343400" y="3657600"/>
            <a:ext cx="762000" cy="26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9536325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(10/16)</a:t>
            </a:r>
            <a:endParaRPr lang="en-US"/>
          </a:p>
        </p:txBody>
      </p:sp>
      <p:sp>
        <p:nvSpPr>
          <p:cNvPr id="3" name="Content Placeholder 2"/>
          <p:cNvSpPr>
            <a:spLocks noGrp="1"/>
          </p:cNvSpPr>
          <p:nvPr>
            <p:ph sz="quarter" idx="1"/>
          </p:nvPr>
        </p:nvSpPr>
        <p:spPr/>
        <p:txBody>
          <a:bodyPr/>
          <a:lstStyle/>
          <a:p>
            <a:r>
              <a:rPr lang="en-US" smtClean="0"/>
              <a:t>7.4.2. </a:t>
            </a:r>
            <a:r>
              <a:rPr lang="it-IT" smtClean="0"/>
              <a:t>Danh sách cạnh (cung) (3/4)</a:t>
            </a:r>
          </a:p>
          <a:p>
            <a:r>
              <a:rPr lang="en-US" smtClean="0"/>
              <a:t>Ví dụ 2 về danh sách cạnh (cung):</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36</a:t>
            </a:fld>
            <a:endParaRPr lang="en-US"/>
          </a:p>
        </p:txBody>
      </p:sp>
      <p:sp>
        <p:nvSpPr>
          <p:cNvPr id="6" name="Right Arrow 5"/>
          <p:cNvSpPr/>
          <p:nvPr/>
        </p:nvSpPr>
        <p:spPr>
          <a:xfrm>
            <a:off x="4343400" y="3657600"/>
            <a:ext cx="762000" cy="26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67400" y="2274093"/>
            <a:ext cx="1276350" cy="302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2831305"/>
            <a:ext cx="3600450" cy="1914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255357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(11/16)</a:t>
            </a:r>
            <a:endParaRPr lang="en-US"/>
          </a:p>
        </p:txBody>
      </p:sp>
      <p:sp>
        <p:nvSpPr>
          <p:cNvPr id="3" name="Content Placeholder 2"/>
          <p:cNvSpPr>
            <a:spLocks noGrp="1"/>
          </p:cNvSpPr>
          <p:nvPr>
            <p:ph sz="quarter" idx="1"/>
          </p:nvPr>
        </p:nvSpPr>
        <p:spPr/>
        <p:txBody>
          <a:bodyPr/>
          <a:lstStyle/>
          <a:p>
            <a:r>
              <a:rPr lang="en-US" smtClean="0"/>
              <a:t>7.4.2. </a:t>
            </a:r>
            <a:r>
              <a:rPr lang="it-IT" smtClean="0"/>
              <a:t>Danh sách cạnh (cung) (4/4)</a:t>
            </a:r>
          </a:p>
          <a:p>
            <a:r>
              <a:rPr lang="en-US" smtClean="0"/>
              <a:t>Ví dụ 3 về danh sách cạnh (cung):</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37</a:t>
            </a:fld>
            <a:endParaRPr lang="en-US"/>
          </a:p>
        </p:txBody>
      </p:sp>
      <p:sp>
        <p:nvSpPr>
          <p:cNvPr id="6" name="Right Arrow 5"/>
          <p:cNvSpPr/>
          <p:nvPr/>
        </p:nvSpPr>
        <p:spPr>
          <a:xfrm>
            <a:off x="4343400" y="3657600"/>
            <a:ext cx="762000" cy="26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0" y="1835943"/>
            <a:ext cx="2971800" cy="3905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628650" y="2743200"/>
            <a:ext cx="3257550" cy="2181225"/>
            <a:chOff x="-3581400" y="3810000"/>
            <a:chExt cx="3257550" cy="2181225"/>
          </a:xfrm>
        </p:grpSpPr>
        <p:pic>
          <p:nvPicPr>
            <p:cNvPr id="9"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81400" y="3886200"/>
              <a:ext cx="3257550" cy="210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133600" y="3810000"/>
              <a:ext cx="304800" cy="369332"/>
            </a:xfrm>
            <a:prstGeom prst="rect">
              <a:avLst/>
            </a:prstGeom>
            <a:noFill/>
            <a:ln>
              <a:noFill/>
            </a:ln>
          </p:spPr>
          <p:txBody>
            <a:bodyPr wrap="square" rtlCol="0">
              <a:spAutoFit/>
            </a:bodyPr>
            <a:lstStyle/>
            <a:p>
              <a:pPr algn="just"/>
              <a:r>
                <a:rPr lang="en-US" b="1" smtClean="0">
                  <a:solidFill>
                    <a:srgbClr val="C00000"/>
                  </a:solidFill>
                </a:rPr>
                <a:t>6</a:t>
              </a:r>
              <a:endParaRPr lang="en-US" b="1">
                <a:solidFill>
                  <a:srgbClr val="C00000"/>
                </a:solidFill>
              </a:endParaRPr>
            </a:p>
          </p:txBody>
        </p:sp>
        <p:sp>
          <p:nvSpPr>
            <p:cNvPr id="11" name="TextBox 10"/>
            <p:cNvSpPr txBox="1"/>
            <p:nvPr/>
          </p:nvSpPr>
          <p:spPr>
            <a:xfrm>
              <a:off x="-3124200" y="4267200"/>
              <a:ext cx="304800" cy="381000"/>
            </a:xfrm>
            <a:prstGeom prst="rect">
              <a:avLst/>
            </a:prstGeom>
            <a:noFill/>
            <a:ln>
              <a:noFill/>
            </a:ln>
          </p:spPr>
          <p:txBody>
            <a:bodyPr wrap="square" rtlCol="0">
              <a:spAutoFit/>
            </a:bodyPr>
            <a:lstStyle/>
            <a:p>
              <a:pPr algn="just"/>
              <a:r>
                <a:rPr lang="en-US" b="1" smtClean="0">
                  <a:solidFill>
                    <a:srgbClr val="C00000"/>
                  </a:solidFill>
                </a:rPr>
                <a:t>3</a:t>
              </a:r>
              <a:endParaRPr lang="en-US" b="1">
                <a:solidFill>
                  <a:srgbClr val="C00000"/>
                </a:solidFill>
              </a:endParaRPr>
            </a:p>
          </p:txBody>
        </p:sp>
        <p:sp>
          <p:nvSpPr>
            <p:cNvPr id="12" name="TextBox 11"/>
            <p:cNvSpPr txBox="1"/>
            <p:nvPr/>
          </p:nvSpPr>
          <p:spPr>
            <a:xfrm>
              <a:off x="-990600" y="4267200"/>
              <a:ext cx="304800" cy="369332"/>
            </a:xfrm>
            <a:prstGeom prst="rect">
              <a:avLst/>
            </a:prstGeom>
            <a:noFill/>
            <a:ln>
              <a:noFill/>
            </a:ln>
          </p:spPr>
          <p:txBody>
            <a:bodyPr wrap="square" rtlCol="0">
              <a:spAutoFit/>
            </a:bodyPr>
            <a:lstStyle/>
            <a:p>
              <a:pPr algn="just"/>
              <a:r>
                <a:rPr lang="en-US" b="1" smtClean="0">
                  <a:solidFill>
                    <a:srgbClr val="C00000"/>
                  </a:solidFill>
                </a:rPr>
                <a:t>5</a:t>
              </a:r>
              <a:endParaRPr lang="en-US" b="1">
                <a:solidFill>
                  <a:srgbClr val="C00000"/>
                </a:solidFill>
              </a:endParaRPr>
            </a:p>
          </p:txBody>
        </p:sp>
        <p:sp>
          <p:nvSpPr>
            <p:cNvPr id="13" name="TextBox 12"/>
            <p:cNvSpPr txBox="1"/>
            <p:nvPr/>
          </p:nvSpPr>
          <p:spPr>
            <a:xfrm>
              <a:off x="-1066800" y="5117068"/>
              <a:ext cx="304800" cy="369332"/>
            </a:xfrm>
            <a:prstGeom prst="rect">
              <a:avLst/>
            </a:prstGeom>
            <a:noFill/>
            <a:ln>
              <a:noFill/>
            </a:ln>
          </p:spPr>
          <p:txBody>
            <a:bodyPr wrap="square" rtlCol="0">
              <a:spAutoFit/>
            </a:bodyPr>
            <a:lstStyle/>
            <a:p>
              <a:pPr algn="just"/>
              <a:r>
                <a:rPr lang="en-US" b="1" smtClean="0">
                  <a:solidFill>
                    <a:srgbClr val="C00000"/>
                  </a:solidFill>
                </a:rPr>
                <a:t>9</a:t>
              </a:r>
              <a:endParaRPr lang="en-US" b="1">
                <a:solidFill>
                  <a:srgbClr val="C00000"/>
                </a:solidFill>
              </a:endParaRPr>
            </a:p>
          </p:txBody>
        </p:sp>
        <p:sp>
          <p:nvSpPr>
            <p:cNvPr id="14" name="TextBox 13"/>
            <p:cNvSpPr txBox="1"/>
            <p:nvPr/>
          </p:nvSpPr>
          <p:spPr>
            <a:xfrm>
              <a:off x="-1676400" y="4724400"/>
              <a:ext cx="304800" cy="369332"/>
            </a:xfrm>
            <a:prstGeom prst="rect">
              <a:avLst/>
            </a:prstGeom>
            <a:noFill/>
            <a:ln>
              <a:noFill/>
            </a:ln>
          </p:spPr>
          <p:txBody>
            <a:bodyPr wrap="square" rtlCol="0">
              <a:spAutoFit/>
            </a:bodyPr>
            <a:lstStyle/>
            <a:p>
              <a:pPr algn="just"/>
              <a:r>
                <a:rPr lang="en-US" b="1" smtClean="0">
                  <a:solidFill>
                    <a:srgbClr val="C00000"/>
                  </a:solidFill>
                </a:rPr>
                <a:t>8</a:t>
              </a:r>
              <a:endParaRPr lang="en-US" b="1">
                <a:solidFill>
                  <a:srgbClr val="C00000"/>
                </a:solidFill>
              </a:endParaRPr>
            </a:p>
          </p:txBody>
        </p:sp>
        <p:sp>
          <p:nvSpPr>
            <p:cNvPr id="15" name="TextBox 14"/>
            <p:cNvSpPr txBox="1"/>
            <p:nvPr/>
          </p:nvSpPr>
          <p:spPr>
            <a:xfrm>
              <a:off x="-3124200" y="5105400"/>
              <a:ext cx="304800" cy="369332"/>
            </a:xfrm>
            <a:prstGeom prst="rect">
              <a:avLst/>
            </a:prstGeom>
            <a:noFill/>
            <a:ln>
              <a:noFill/>
            </a:ln>
          </p:spPr>
          <p:txBody>
            <a:bodyPr wrap="square" rtlCol="0">
              <a:spAutoFit/>
            </a:bodyPr>
            <a:lstStyle/>
            <a:p>
              <a:pPr algn="just"/>
              <a:r>
                <a:rPr lang="en-US" b="1" smtClean="0">
                  <a:solidFill>
                    <a:srgbClr val="C00000"/>
                  </a:solidFill>
                </a:rPr>
                <a:t>7</a:t>
              </a:r>
              <a:endParaRPr lang="en-US" b="1">
                <a:solidFill>
                  <a:srgbClr val="C00000"/>
                </a:solidFill>
              </a:endParaRPr>
            </a:p>
          </p:txBody>
        </p:sp>
        <p:sp>
          <p:nvSpPr>
            <p:cNvPr id="16" name="TextBox 15"/>
            <p:cNvSpPr txBox="1"/>
            <p:nvPr/>
          </p:nvSpPr>
          <p:spPr>
            <a:xfrm>
              <a:off x="-2590800" y="4724400"/>
              <a:ext cx="304800" cy="369332"/>
            </a:xfrm>
            <a:prstGeom prst="rect">
              <a:avLst/>
            </a:prstGeom>
            <a:noFill/>
            <a:ln>
              <a:noFill/>
            </a:ln>
          </p:spPr>
          <p:txBody>
            <a:bodyPr wrap="square" rtlCol="0">
              <a:spAutoFit/>
            </a:bodyPr>
            <a:lstStyle/>
            <a:p>
              <a:pPr algn="just"/>
              <a:r>
                <a:rPr lang="en-US" b="1" smtClean="0">
                  <a:solidFill>
                    <a:srgbClr val="C00000"/>
                  </a:solidFill>
                </a:rPr>
                <a:t>6</a:t>
              </a:r>
              <a:endParaRPr lang="en-US" b="1">
                <a:solidFill>
                  <a:srgbClr val="C00000"/>
                </a:solidFill>
              </a:endParaRPr>
            </a:p>
          </p:txBody>
        </p:sp>
        <p:sp>
          <p:nvSpPr>
            <p:cNvPr id="17" name="TextBox 16"/>
            <p:cNvSpPr txBox="1"/>
            <p:nvPr/>
          </p:nvSpPr>
          <p:spPr>
            <a:xfrm>
              <a:off x="-2057400" y="5486400"/>
              <a:ext cx="304800" cy="381000"/>
            </a:xfrm>
            <a:prstGeom prst="rect">
              <a:avLst/>
            </a:prstGeom>
            <a:noFill/>
            <a:ln>
              <a:noFill/>
            </a:ln>
          </p:spPr>
          <p:txBody>
            <a:bodyPr wrap="square" rtlCol="0">
              <a:spAutoFit/>
            </a:bodyPr>
            <a:lstStyle/>
            <a:p>
              <a:pPr algn="just"/>
              <a:r>
                <a:rPr lang="en-US" b="1" smtClean="0">
                  <a:solidFill>
                    <a:srgbClr val="C00000"/>
                  </a:solidFill>
                </a:rPr>
                <a:t>3</a:t>
              </a:r>
              <a:endParaRPr lang="en-US" b="1">
                <a:solidFill>
                  <a:srgbClr val="C00000"/>
                </a:solidFill>
              </a:endParaRPr>
            </a:p>
          </p:txBody>
        </p:sp>
      </p:grpSp>
    </p:spTree>
    <p:extLst>
      <p:ext uri="{BB962C8B-B14F-4D97-AF65-F5344CB8AC3E}">
        <p14:creationId xmlns="" xmlns:p14="http://schemas.microsoft.com/office/powerpoint/2010/main" val="146195799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(12/16)</a:t>
            </a:r>
            <a:endParaRPr lang="en-US"/>
          </a:p>
        </p:txBody>
      </p:sp>
      <p:sp>
        <p:nvSpPr>
          <p:cNvPr id="3" name="Content Placeholder 2"/>
          <p:cNvSpPr>
            <a:spLocks noGrp="1"/>
          </p:cNvSpPr>
          <p:nvPr>
            <p:ph sz="quarter" idx="1"/>
          </p:nvPr>
        </p:nvSpPr>
        <p:spPr/>
        <p:txBody>
          <a:bodyPr/>
          <a:lstStyle/>
          <a:p>
            <a:r>
              <a:rPr lang="en-US" smtClean="0"/>
              <a:t>7.4.3. </a:t>
            </a:r>
            <a:r>
              <a:rPr lang="it-IT" smtClean="0"/>
              <a:t>Danh sách kề (1/3)</a:t>
            </a:r>
          </a:p>
          <a:p>
            <a:r>
              <a:rPr lang="en-US" smtClean="0"/>
              <a:t>Bên cạnh đó, có thể biểu diễn đồ thị bằng danh sách kề.</a:t>
            </a:r>
          </a:p>
          <a:p>
            <a:r>
              <a:rPr lang="vi-VN" smtClean="0"/>
              <a:t>Trong biểu diễn này, với mỗi đỉnh v của đồ thị lưu trữ danh sách các đỉnh kề với nó mà ta ký hiệu là Ke(v), </a:t>
            </a:r>
            <a:r>
              <a:rPr lang="en-US" smtClean="0"/>
              <a:t>hay:</a:t>
            </a:r>
            <a:r>
              <a:rPr lang="vi-VN" smtClean="0"/>
              <a:t> </a:t>
            </a:r>
          </a:p>
          <a:p>
            <a:r>
              <a:rPr lang="en-US" smtClean="0"/>
              <a:t>Ke(v) = { u∈ V: (u, v) ∈ E}</a:t>
            </a:r>
          </a:p>
          <a:p>
            <a:r>
              <a:rPr lang="vi-VN" smtClean="0"/>
              <a:t>Với cách biểu diễn này, mỗi đỉnh </a:t>
            </a:r>
            <a:r>
              <a:rPr lang="en-US" smtClean="0"/>
              <a:t>v</a:t>
            </a:r>
            <a:r>
              <a:rPr lang="vi-VN" smtClean="0"/>
              <a:t> của đồ thị, </a:t>
            </a:r>
            <a:r>
              <a:rPr lang="en-US" smtClean="0"/>
              <a:t>thường sử dụng </a:t>
            </a:r>
            <a:r>
              <a:rPr lang="vi-VN" smtClean="0"/>
              <a:t>danh sách tất cả các đỉnh kề với nó và được ký hiệu là List(</a:t>
            </a:r>
            <a:r>
              <a:rPr lang="en-US" smtClean="0"/>
              <a:t>v</a:t>
            </a:r>
            <a:r>
              <a:rPr lang="vi-VN" smtClean="0"/>
              <a:t>). </a:t>
            </a:r>
            <a:endParaRPr lang="en-US" smtClean="0"/>
          </a:p>
          <a:p>
            <a:r>
              <a:rPr lang="vi-VN" smtClean="0"/>
              <a:t>Để biểu diễn List(</a:t>
            </a:r>
            <a:r>
              <a:rPr lang="en-US" smtClean="0"/>
              <a:t>v</a:t>
            </a:r>
            <a:r>
              <a:rPr lang="vi-VN" smtClean="0"/>
              <a:t>), ta có thể dùng các kiểu dữ liệu kiểu tập hợp, mảng hoặc danh sách liên kết.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38</a:t>
            </a:fld>
            <a:endParaRPr lang="en-US"/>
          </a:p>
        </p:txBody>
      </p:sp>
    </p:spTree>
    <p:extLst>
      <p:ext uri="{BB962C8B-B14F-4D97-AF65-F5344CB8AC3E}">
        <p14:creationId xmlns="" xmlns:p14="http://schemas.microsoft.com/office/powerpoint/2010/main" val="41426119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(13/16)</a:t>
            </a:r>
            <a:endParaRPr lang="en-US"/>
          </a:p>
        </p:txBody>
      </p:sp>
      <p:sp>
        <p:nvSpPr>
          <p:cNvPr id="3" name="Content Placeholder 2"/>
          <p:cNvSpPr>
            <a:spLocks noGrp="1"/>
          </p:cNvSpPr>
          <p:nvPr>
            <p:ph sz="quarter" idx="1"/>
          </p:nvPr>
        </p:nvSpPr>
        <p:spPr/>
        <p:txBody>
          <a:bodyPr/>
          <a:lstStyle/>
          <a:p>
            <a:r>
              <a:rPr lang="en-US" smtClean="0"/>
              <a:t>7.4.3. </a:t>
            </a:r>
            <a:r>
              <a:rPr lang="it-IT" smtClean="0"/>
              <a:t>Danh sách kề (2/3)</a:t>
            </a:r>
          </a:p>
          <a:p>
            <a:r>
              <a:rPr lang="en-US" smtClean="0"/>
              <a:t>Ví dụ về danh sách kề:</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39</a:t>
            </a:fld>
            <a:endParaRPr lang="en-US"/>
          </a:p>
        </p:txBody>
      </p:sp>
      <p:pic>
        <p:nvPicPr>
          <p:cNvPr id="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9946" y="2764629"/>
            <a:ext cx="3248025" cy="204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4038600" y="3557452"/>
            <a:ext cx="762000" cy="26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81600" y="2295525"/>
            <a:ext cx="3105150" cy="258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60370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a:t>
            </a:r>
            <a:endParaRPr lang="en-US"/>
          </a:p>
        </p:txBody>
      </p:sp>
      <p:sp>
        <p:nvSpPr>
          <p:cNvPr id="3" name="Content Placeholder 2"/>
          <p:cNvSpPr>
            <a:spLocks noGrp="1"/>
          </p:cNvSpPr>
          <p:nvPr>
            <p:ph sz="quarter" idx="1"/>
          </p:nvPr>
        </p:nvSpPr>
        <p:spPr/>
        <p:txBody>
          <a:bodyPr/>
          <a:lstStyle/>
          <a:p>
            <a:r>
              <a:rPr lang="en-US" smtClean="0"/>
              <a:t>Định nghĩa 7.1.2. </a:t>
            </a:r>
            <a:r>
              <a:rPr lang="vi-VN" smtClean="0"/>
              <a:t>Đồ thị vô hướng hoặc đồ thị G là một</a:t>
            </a:r>
            <a:r>
              <a:rPr lang="en-US" smtClean="0"/>
              <a:t> cặp có thứ tự</a:t>
            </a:r>
            <a:r>
              <a:rPr lang="vi-VN" smtClean="0"/>
              <a:t>G:=(V, E), trong đó</a:t>
            </a:r>
            <a:r>
              <a:rPr lang="en-US" smtClean="0"/>
              <a:t>:</a:t>
            </a:r>
            <a:endParaRPr lang="vi-VN" smtClean="0"/>
          </a:p>
          <a:p>
            <a:pPr lvl="1"/>
            <a:r>
              <a:rPr lang="vi-VN" smtClean="0"/>
              <a:t>V</a:t>
            </a:r>
            <a:r>
              <a:rPr lang="en-US" smtClean="0"/>
              <a:t>:</a:t>
            </a:r>
            <a:r>
              <a:rPr lang="vi-VN" smtClean="0"/>
              <a:t> </a:t>
            </a:r>
            <a:r>
              <a:rPr lang="en-US" smtClean="0"/>
              <a:t>tập </a:t>
            </a:r>
            <a:r>
              <a:rPr lang="vi-VN" smtClean="0"/>
              <a:t>các đỉnh hoặc nút</a:t>
            </a:r>
            <a:r>
              <a:rPr lang="en-US" smtClean="0"/>
              <a:t>.</a:t>
            </a:r>
            <a:endParaRPr lang="vi-VN" smtClean="0"/>
          </a:p>
          <a:p>
            <a:pPr lvl="1"/>
            <a:r>
              <a:rPr lang="vi-VN" smtClean="0"/>
              <a:t>E</a:t>
            </a:r>
            <a:r>
              <a:rPr lang="en-US" smtClean="0"/>
              <a:t>: </a:t>
            </a:r>
            <a:r>
              <a:rPr lang="vi-VN" smtClean="0"/>
              <a:t>tập các cặp không thứ tự chứa các đỉnh phân biệt, được gọi là cạnh. Hai đỉnh thuộc một cạnh được gọi là các đỉnh đầu cuối của cạnh đó.</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a:t>
            </a:fld>
            <a:endParaRPr lang="en-US"/>
          </a:p>
        </p:txBody>
      </p:sp>
      <p:sp>
        <p:nvSpPr>
          <p:cNvPr id="5" name="Rectangle 4"/>
          <p:cNvSpPr/>
          <p:nvPr/>
        </p:nvSpPr>
        <p:spPr>
          <a:xfrm>
            <a:off x="4572000" y="3287792"/>
            <a:ext cx="4267200" cy="35702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Bef>
                <a:spcPts val="600"/>
              </a:spcBef>
              <a:spcAft>
                <a:spcPts val="600"/>
              </a:spcAft>
            </a:pPr>
            <a:r>
              <a:rPr lang="en-US" sz="2200" b="1" smtClean="0">
                <a:solidFill>
                  <a:srgbClr val="C00000"/>
                </a:solidFill>
                <a:effectLst>
                  <a:outerShdw blurRad="38100" dist="38100" dir="2700000" algn="tl">
                    <a:srgbClr val="000000">
                      <a:alpha val="43137"/>
                    </a:srgbClr>
                  </a:outerShdw>
                </a:effectLst>
              </a:rPr>
              <a:t>Định nghĩa 7.1.3. </a:t>
            </a:r>
            <a:r>
              <a:rPr lang="vi-VN" sz="2200" b="1" smtClean="0">
                <a:solidFill>
                  <a:srgbClr val="002060"/>
                </a:solidFill>
                <a:effectLst>
                  <a:outerShdw blurRad="38100" dist="38100" dir="2700000" algn="tl">
                    <a:srgbClr val="000000">
                      <a:alpha val="43137"/>
                    </a:srgbClr>
                  </a:outerShdw>
                </a:effectLst>
              </a:rPr>
              <a:t>Đồ thị có hướng G</a:t>
            </a:r>
            <a:r>
              <a:rPr lang="vi-VN" sz="2200" smtClean="0"/>
              <a:t> là một cặp có thứ tự </a:t>
            </a:r>
            <a:r>
              <a:rPr lang="vi-VN" sz="2200" i="1" smtClean="0"/>
              <a:t>G</a:t>
            </a:r>
            <a:r>
              <a:rPr lang="vi-VN" sz="2200" smtClean="0"/>
              <a:t>:=(</a:t>
            </a:r>
            <a:r>
              <a:rPr lang="vi-VN" sz="2200" i="1" smtClean="0"/>
              <a:t>V</a:t>
            </a:r>
            <a:r>
              <a:rPr lang="vi-VN" sz="2200" smtClean="0"/>
              <a:t>, </a:t>
            </a:r>
            <a:r>
              <a:rPr lang="en-US" sz="2200" smtClean="0"/>
              <a:t>A</a:t>
            </a:r>
            <a:r>
              <a:rPr lang="vi-VN" sz="2200" smtClean="0"/>
              <a:t>), trong đó</a:t>
            </a:r>
          </a:p>
          <a:p>
            <a:pPr lvl="1" indent="-274320" algn="just">
              <a:spcBef>
                <a:spcPts val="600"/>
              </a:spcBef>
              <a:spcAft>
                <a:spcPts val="600"/>
              </a:spcAft>
              <a:buClr>
                <a:schemeClr val="accent1">
                  <a:lumMod val="75000"/>
                </a:schemeClr>
              </a:buClr>
              <a:buFont typeface="Arial" pitchFamily="34" charset="0"/>
              <a:buChar char="•"/>
            </a:pPr>
            <a:r>
              <a:rPr lang="vi-VN" sz="2000" b="1" i="1" smtClean="0">
                <a:solidFill>
                  <a:srgbClr val="002060"/>
                </a:solidFill>
                <a:effectLst>
                  <a:outerShdw blurRad="38100" dist="38100" dir="2700000" algn="tl">
                    <a:srgbClr val="000000">
                      <a:alpha val="43137"/>
                    </a:srgbClr>
                  </a:outerShdw>
                </a:effectLst>
              </a:rPr>
              <a:t>V</a:t>
            </a:r>
            <a:r>
              <a:rPr lang="en-US" sz="2000" smtClean="0"/>
              <a:t>: tập</a:t>
            </a:r>
            <a:r>
              <a:rPr lang="vi-VN" sz="2000" smtClean="0"/>
              <a:t> các </a:t>
            </a:r>
            <a:r>
              <a:rPr lang="vi-VN" sz="2000" b="1" smtClean="0"/>
              <a:t>đỉnh</a:t>
            </a:r>
            <a:r>
              <a:rPr lang="vi-VN" sz="2000" smtClean="0"/>
              <a:t> hoặc </a:t>
            </a:r>
            <a:r>
              <a:rPr lang="vi-VN" sz="2000" b="1" smtClean="0"/>
              <a:t>nút</a:t>
            </a:r>
            <a:r>
              <a:rPr lang="en-US" sz="2000" smtClean="0"/>
              <a:t>.</a:t>
            </a:r>
            <a:endParaRPr lang="vi-VN" sz="2000" smtClean="0"/>
          </a:p>
          <a:p>
            <a:pPr lvl="1" indent="-274320" algn="just">
              <a:spcBef>
                <a:spcPts val="600"/>
              </a:spcBef>
              <a:spcAft>
                <a:spcPts val="600"/>
              </a:spcAft>
              <a:buClr>
                <a:schemeClr val="accent1">
                  <a:lumMod val="75000"/>
                </a:schemeClr>
              </a:buClr>
              <a:buFont typeface="Arial" pitchFamily="34" charset="0"/>
              <a:buChar char="•"/>
            </a:pPr>
            <a:r>
              <a:rPr lang="en-US" sz="2000" b="1" i="1" smtClean="0">
                <a:solidFill>
                  <a:srgbClr val="002060"/>
                </a:solidFill>
                <a:effectLst>
                  <a:outerShdw blurRad="38100" dist="38100" dir="2700000" algn="tl">
                    <a:srgbClr val="000000">
                      <a:alpha val="43137"/>
                    </a:srgbClr>
                  </a:outerShdw>
                </a:effectLst>
              </a:rPr>
              <a:t>A</a:t>
            </a:r>
            <a:r>
              <a:rPr lang="en-US" sz="2000" smtClean="0"/>
              <a:t>:</a:t>
            </a:r>
            <a:r>
              <a:rPr lang="vi-VN" sz="2000" smtClean="0"/>
              <a:t> tập các cặp </a:t>
            </a:r>
            <a:r>
              <a:rPr lang="vi-VN" sz="2000" u="sng" smtClean="0"/>
              <a:t>có thứ tự </a:t>
            </a:r>
            <a:r>
              <a:rPr lang="vi-VN" sz="2000" smtClean="0"/>
              <a:t>chứa các đỉnh, được gọi là </a:t>
            </a:r>
            <a:r>
              <a:rPr lang="vi-VN" sz="2000" b="1" smtClean="0"/>
              <a:t>cung</a:t>
            </a:r>
            <a:r>
              <a:rPr lang="vi-VN" sz="2000" smtClean="0"/>
              <a:t>. </a:t>
            </a:r>
            <a:r>
              <a:rPr lang="en-US" sz="2000" smtClean="0"/>
              <a:t>Cung</a:t>
            </a:r>
            <a:r>
              <a:rPr lang="vi-VN" sz="2000" smtClean="0"/>
              <a:t> </a:t>
            </a:r>
            <a:r>
              <a:rPr lang="vi-VN" sz="2000" i="1" smtClean="0"/>
              <a:t>e</a:t>
            </a:r>
            <a:r>
              <a:rPr lang="vi-VN" sz="2000" smtClean="0"/>
              <a:t> = (</a:t>
            </a:r>
            <a:r>
              <a:rPr lang="vi-VN" sz="2000" i="1" smtClean="0"/>
              <a:t>x</a:t>
            </a:r>
            <a:r>
              <a:rPr lang="vi-VN" sz="2000" smtClean="0"/>
              <a:t>, </a:t>
            </a:r>
            <a:r>
              <a:rPr lang="vi-VN" sz="2000" i="1" smtClean="0"/>
              <a:t>y</a:t>
            </a:r>
            <a:r>
              <a:rPr lang="vi-VN" sz="2000" smtClean="0"/>
              <a:t>) có hướng </a:t>
            </a:r>
            <a:r>
              <a:rPr lang="vi-VN" sz="2000" b="1" smtClean="0"/>
              <a:t>từ</a:t>
            </a:r>
            <a:r>
              <a:rPr lang="vi-VN" sz="2000" smtClean="0"/>
              <a:t> </a:t>
            </a:r>
            <a:r>
              <a:rPr lang="vi-VN" sz="2000" i="1" smtClean="0"/>
              <a:t>x</a:t>
            </a:r>
            <a:r>
              <a:rPr lang="vi-VN" sz="2000" smtClean="0"/>
              <a:t> </a:t>
            </a:r>
            <a:r>
              <a:rPr lang="vi-VN" sz="2000" b="1" smtClean="0"/>
              <a:t>tới</a:t>
            </a:r>
            <a:r>
              <a:rPr lang="vi-VN" sz="2000" smtClean="0"/>
              <a:t> </a:t>
            </a:r>
            <a:r>
              <a:rPr lang="vi-VN" sz="2000" i="1" smtClean="0"/>
              <a:t>y</a:t>
            </a:r>
            <a:r>
              <a:rPr lang="vi-VN" sz="2000" smtClean="0"/>
              <a:t>; </a:t>
            </a:r>
            <a:r>
              <a:rPr lang="vi-VN" sz="2000" i="1" smtClean="0"/>
              <a:t>x</a:t>
            </a:r>
            <a:r>
              <a:rPr lang="vi-VN" sz="2000" smtClean="0"/>
              <a:t> được gọi là</a:t>
            </a:r>
            <a:r>
              <a:rPr lang="en-US" sz="2000" smtClean="0"/>
              <a:t> </a:t>
            </a:r>
            <a:r>
              <a:rPr lang="vi-VN" sz="2000" b="1" smtClean="0"/>
              <a:t>điểm đầu</a:t>
            </a:r>
            <a:r>
              <a:rPr lang="vi-VN" sz="2000" smtClean="0"/>
              <a:t> và </a:t>
            </a:r>
            <a:r>
              <a:rPr lang="vi-VN" sz="2000" i="1" smtClean="0"/>
              <a:t>y</a:t>
            </a:r>
            <a:r>
              <a:rPr lang="vi-VN" sz="2000" smtClean="0"/>
              <a:t> được gọi là </a:t>
            </a:r>
            <a:r>
              <a:rPr lang="vi-VN" sz="2000" b="1" smtClean="0"/>
              <a:t>điểm cuối</a:t>
            </a:r>
            <a:r>
              <a:rPr lang="en-US" sz="2000" b="1" smtClean="0"/>
              <a:t> </a:t>
            </a:r>
            <a:r>
              <a:rPr lang="en-US" sz="2000" smtClean="0"/>
              <a:t>của cung.</a:t>
            </a:r>
            <a:endParaRPr lang="vi-VN"/>
          </a:p>
        </p:txBody>
      </p:sp>
      <p:pic>
        <p:nvPicPr>
          <p:cNvPr id="6" name="Picture 2" descr="http://upload.wikimedia.org/wikipedia/commons/5/57/6n-graf.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505200"/>
            <a:ext cx="2667000" cy="177552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Directed.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5714999"/>
            <a:ext cx="1257300" cy="114300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(14/16)</a:t>
            </a:r>
            <a:endParaRPr lang="en-US"/>
          </a:p>
        </p:txBody>
      </p:sp>
      <p:sp>
        <p:nvSpPr>
          <p:cNvPr id="3" name="Content Placeholder 2"/>
          <p:cNvSpPr>
            <a:spLocks noGrp="1"/>
          </p:cNvSpPr>
          <p:nvPr>
            <p:ph sz="quarter" idx="1"/>
          </p:nvPr>
        </p:nvSpPr>
        <p:spPr/>
        <p:txBody>
          <a:bodyPr/>
          <a:lstStyle/>
          <a:p>
            <a:r>
              <a:rPr lang="en-US" smtClean="0"/>
              <a:t>7.4.3. </a:t>
            </a:r>
            <a:r>
              <a:rPr lang="it-IT" smtClean="0"/>
              <a:t>Danh sách kề (3/3)</a:t>
            </a:r>
          </a:p>
          <a:p>
            <a:r>
              <a:rPr lang="en-US" smtClean="0"/>
              <a:t>Ví dụ về danh sách kề:</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40</a:t>
            </a:fld>
            <a:endParaRPr lang="en-US"/>
          </a:p>
        </p:txBody>
      </p:sp>
      <p:sp>
        <p:nvSpPr>
          <p:cNvPr id="7" name="Right Arrow 6"/>
          <p:cNvSpPr/>
          <p:nvPr/>
        </p:nvSpPr>
        <p:spPr>
          <a:xfrm>
            <a:off x="4038600" y="3557452"/>
            <a:ext cx="762000" cy="26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2831305"/>
            <a:ext cx="3600450" cy="1914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29200" y="2523308"/>
            <a:ext cx="3657600" cy="22642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1695059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(15/16)</a:t>
            </a:r>
            <a:endParaRPr lang="en-US"/>
          </a:p>
        </p:txBody>
      </p:sp>
      <p:sp>
        <p:nvSpPr>
          <p:cNvPr id="9" name="Content Placeholder 8"/>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41</a:t>
            </a:fld>
            <a:endParaRPr lang="en-US"/>
          </a:p>
        </p:txBody>
      </p:sp>
      <p:sp>
        <p:nvSpPr>
          <p:cNvPr id="5" name="Content Placeholder 2"/>
          <p:cNvSpPr txBox="1">
            <a:spLocks/>
          </p:cNvSpPr>
          <p:nvPr/>
        </p:nvSpPr>
        <p:spPr>
          <a:xfrm>
            <a:off x="228600" y="990600"/>
            <a:ext cx="8534400" cy="3124200"/>
          </a:xfrm>
          <a:prstGeom prst="rect">
            <a:avLst/>
          </a:prstGeom>
        </p:spPr>
        <p:txBody>
          <a:bodyPr vert="horz">
            <a:normAutofit/>
          </a:bodyPr>
          <a:lstStyle/>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Wingdings"/>
              <a:buNone/>
              <a:tabLst/>
              <a:defRPr/>
            </a:pPr>
            <a:r>
              <a:rPr kumimoji="0" lang="en-US"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7.4.4. </a:t>
            </a:r>
            <a:r>
              <a:rPr kumimoji="0" lang="it-IT"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Ma trận liên</a:t>
            </a:r>
            <a:r>
              <a:rPr kumimoji="0" lang="it-IT" sz="2400" b="1" i="0" u="none" strike="noStrike" kern="1200" cap="none" spc="0" normalizeH="0" noProof="0" smtClean="0">
                <a:ln>
                  <a:noFill/>
                </a:ln>
                <a:solidFill>
                  <a:srgbClr val="C00000"/>
                </a:solidFill>
                <a:effectLst>
                  <a:outerShdw blurRad="38100" dist="38100" dir="2700000" algn="tl">
                    <a:srgbClr val="000000">
                      <a:alpha val="43137"/>
                    </a:srgbClr>
                  </a:outerShdw>
                </a:effectLst>
                <a:uLnTx/>
                <a:uFillTx/>
                <a:latin typeface="+mn-lt"/>
                <a:ea typeface="+mn-ea"/>
                <a:cs typeface="+mn-cs"/>
              </a:rPr>
              <a:t> thuộc </a:t>
            </a:r>
            <a:endParaRPr kumimoji="0" lang="it-IT" sz="24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mn-lt"/>
              <a:ea typeface="+mn-ea"/>
              <a:cs typeface="+mn-cs"/>
            </a:endParaRPr>
          </a:p>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Wingdings"/>
              <a:buNone/>
              <a:tabLst/>
              <a:defRPr/>
            </a:pPr>
            <a:r>
              <a:rPr kumimoji="0" lang="it-IT" sz="2400" b="0" i="0" u="none" strike="noStrike" kern="1200" cap="none" spc="0" normalizeH="0" baseline="0" noProof="0" smtClean="0">
                <a:ln>
                  <a:noFill/>
                </a:ln>
                <a:solidFill>
                  <a:schemeClr val="tx1"/>
                </a:solidFill>
                <a:effectLst/>
                <a:uLnTx/>
                <a:uFillTx/>
                <a:latin typeface="+mn-lt"/>
                <a:ea typeface="+mn-ea"/>
                <a:cs typeface="+mn-cs"/>
              </a:rPr>
              <a:t>Xét đơn đồ thị vô hướng G = (V, E)</a:t>
            </a:r>
          </a:p>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Arial" pitchFamily="34" charset="0"/>
              <a:buChar char="•"/>
              <a:tabLst/>
              <a:defRPr/>
            </a:pPr>
            <a:r>
              <a:rPr kumimoji="0" lang="it-IT" sz="2400" b="0" i="0" u="none" strike="noStrike" kern="1200" cap="none" spc="0" normalizeH="0" baseline="0" noProof="0" smtClean="0">
                <a:ln>
                  <a:noFill/>
                </a:ln>
                <a:solidFill>
                  <a:schemeClr val="tx1"/>
                </a:solidFill>
                <a:effectLst/>
                <a:uLnTx/>
                <a:uFillTx/>
                <a:latin typeface="+mn-lt"/>
                <a:ea typeface="+mn-ea"/>
                <a:cs typeface="+mn-cs"/>
              </a:rPr>
              <a:t> V = (1, 2, ... , n)</a:t>
            </a:r>
          </a:p>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Arial" pitchFamily="34" charset="0"/>
              <a:buChar char="•"/>
              <a:tabLst/>
              <a:defRPr/>
            </a:pPr>
            <a:r>
              <a:rPr kumimoji="0" lang="it-IT" sz="2400" b="0" i="0" u="none" strike="noStrike" kern="1200" cap="none" spc="0" normalizeH="0" baseline="0" noProof="0" smtClean="0">
                <a:ln>
                  <a:noFill/>
                </a:ln>
                <a:solidFill>
                  <a:schemeClr val="tx1"/>
                </a:solidFill>
                <a:effectLst/>
                <a:uLnTx/>
                <a:uFillTx/>
                <a:latin typeface="+mn-lt"/>
                <a:ea typeface="+mn-ea"/>
                <a:cs typeface="+mn-cs"/>
              </a:rPr>
              <a:t>E = (e</a:t>
            </a:r>
            <a:r>
              <a:rPr kumimoji="0" lang="it-IT" sz="2400" b="0" i="0" u="none" strike="noStrike" kern="1200" cap="none" spc="0" normalizeH="0" baseline="-25000" noProof="0" smtClean="0">
                <a:ln>
                  <a:noFill/>
                </a:ln>
                <a:solidFill>
                  <a:schemeClr val="tx1"/>
                </a:solidFill>
                <a:effectLst/>
                <a:uLnTx/>
                <a:uFillTx/>
                <a:latin typeface="+mn-lt"/>
                <a:ea typeface="+mn-ea"/>
                <a:cs typeface="+mn-cs"/>
              </a:rPr>
              <a:t>1</a:t>
            </a:r>
            <a:r>
              <a:rPr kumimoji="0" lang="it-IT" sz="2400" b="0" i="0" u="none" strike="noStrike" kern="1200" cap="none" spc="0" normalizeH="0" baseline="0" noProof="0" smtClean="0">
                <a:ln>
                  <a:noFill/>
                </a:ln>
                <a:solidFill>
                  <a:schemeClr val="tx1"/>
                </a:solidFill>
                <a:effectLst/>
                <a:uLnTx/>
                <a:uFillTx/>
                <a:latin typeface="+mn-lt"/>
                <a:ea typeface="+mn-ea"/>
                <a:cs typeface="+mn-cs"/>
              </a:rPr>
              <a:t>, e</a:t>
            </a:r>
            <a:r>
              <a:rPr kumimoji="0" lang="it-IT" sz="2400" b="0" i="0" u="none" strike="noStrike" kern="1200" cap="none" spc="0" normalizeH="0" baseline="-25000" noProof="0" smtClean="0">
                <a:ln>
                  <a:noFill/>
                </a:ln>
                <a:solidFill>
                  <a:schemeClr val="tx1"/>
                </a:solidFill>
                <a:effectLst/>
                <a:uLnTx/>
                <a:uFillTx/>
                <a:latin typeface="+mn-lt"/>
                <a:ea typeface="+mn-ea"/>
                <a:cs typeface="+mn-cs"/>
              </a:rPr>
              <a:t>2</a:t>
            </a:r>
            <a:r>
              <a:rPr kumimoji="0" lang="it-IT" sz="2400" b="0" i="0" u="none" strike="noStrike" kern="1200" cap="none" spc="0" normalizeH="0" baseline="0" noProof="0" smtClean="0">
                <a:ln>
                  <a:noFill/>
                </a:ln>
                <a:solidFill>
                  <a:schemeClr val="tx1"/>
                </a:solidFill>
                <a:effectLst/>
                <a:uLnTx/>
                <a:uFillTx/>
                <a:latin typeface="+mn-lt"/>
                <a:ea typeface="+mn-ea"/>
                <a:cs typeface="+mn-cs"/>
              </a:rPr>
              <a:t>, ..., )</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20000"/>
              </a:lnSpc>
              <a:spcBef>
                <a:spcPts val="600"/>
              </a:spcBef>
              <a:spcAft>
                <a:spcPts val="0"/>
              </a:spcAft>
              <a:buClr>
                <a:schemeClr val="accent1"/>
              </a:buClr>
              <a:buSzPct val="70000"/>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Ma trận liên</a:t>
            </a:r>
            <a:r>
              <a:rPr kumimoji="0" lang="en-US" sz="2400" b="0" i="0" u="none" strike="noStrike" kern="1200" cap="none" spc="0" normalizeH="0" noProof="0" smtClean="0">
                <a:ln>
                  <a:noFill/>
                </a:ln>
                <a:solidFill>
                  <a:schemeClr val="tx1"/>
                </a:solidFill>
                <a:effectLst/>
                <a:uLnTx/>
                <a:uFillTx/>
                <a:latin typeface="+mn-lt"/>
                <a:ea typeface="+mn-ea"/>
                <a:cs typeface="+mn-cs"/>
              </a:rPr>
              <a:t> thuộc biểu</a:t>
            </a:r>
            <a:r>
              <a:rPr kumimoji="0" lang="en-US" sz="2400" b="0" i="0" u="none" strike="noStrike" kern="1200" cap="none" spc="0" normalizeH="0" baseline="0" noProof="0" smtClean="0">
                <a:ln>
                  <a:noFill/>
                </a:ln>
                <a:solidFill>
                  <a:schemeClr val="tx1"/>
                </a:solidFill>
                <a:effectLst/>
                <a:uLnTx/>
                <a:uFillTx/>
                <a:latin typeface="+mn-lt"/>
                <a:ea typeface="+mn-ea"/>
                <a:cs typeface="+mn-cs"/>
              </a:rPr>
              <a:t> diễn đồ thị G là ma trận M với các phần tử được xác định như sau:</a:t>
            </a:r>
            <a:endParaRPr kumimoji="0" lang="it-IT" sz="2400" b="0" i="0" u="none" strike="noStrike" kern="1200" cap="none" spc="0" normalizeH="0" baseline="0" noProof="0" smtClean="0">
              <a:ln>
                <a:noFill/>
              </a:ln>
              <a:solidFill>
                <a:schemeClr val="tx1"/>
              </a:solidFill>
              <a:effectLst/>
              <a:uLnTx/>
              <a:uFillTx/>
              <a:latin typeface="+mn-lt"/>
              <a:ea typeface="+mn-ea"/>
              <a:cs typeface="+mn-cs"/>
            </a:endParaRPr>
          </a:p>
        </p:txBody>
      </p:sp>
      <p:graphicFrame>
        <p:nvGraphicFramePr>
          <p:cNvPr id="6" name="Object 1"/>
          <p:cNvGraphicFramePr>
            <a:graphicFrameLocks noChangeAspect="1"/>
          </p:cNvGraphicFramePr>
          <p:nvPr/>
        </p:nvGraphicFramePr>
        <p:xfrm>
          <a:off x="1778476" y="4268788"/>
          <a:ext cx="5612924" cy="1112361"/>
        </p:xfrm>
        <a:graphic>
          <a:graphicData uri="http://schemas.openxmlformats.org/presentationml/2006/ole">
            <p:oleObj spid="_x0000_s123905" name="Equation" r:id="rId3" imgW="2679480" imgH="533160" progId="Equation.DSMT4">
              <p:embed/>
            </p:oleObj>
          </a:graphicData>
        </a:graphic>
      </p:graphicFrame>
    </p:spTree>
    <p:extLst>
      <p:ext uri="{BB962C8B-B14F-4D97-AF65-F5344CB8AC3E}">
        <p14:creationId xmlns="" xmlns:p14="http://schemas.microsoft.com/office/powerpoint/2010/main" val="31566060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Biểu diễn đồ thị trên máy tính (16/16)</a:t>
            </a:r>
            <a:endParaRPr lang="en-US"/>
          </a:p>
        </p:txBody>
      </p:sp>
      <p:sp>
        <p:nvSpPr>
          <p:cNvPr id="3" name="Content Placeholder 2"/>
          <p:cNvSpPr>
            <a:spLocks noGrp="1"/>
          </p:cNvSpPr>
          <p:nvPr>
            <p:ph sz="quarter" idx="1"/>
          </p:nvPr>
        </p:nvSpPr>
        <p:spPr/>
        <p:txBody>
          <a:bodyPr/>
          <a:lstStyle/>
          <a:p>
            <a:r>
              <a:rPr lang="en-US" smtClean="0"/>
              <a:t>7.4.4. </a:t>
            </a:r>
            <a:r>
              <a:rPr lang="it-IT" smtClean="0"/>
              <a:t>Ma trận liên thuộc (2/2)</a:t>
            </a:r>
          </a:p>
          <a:p>
            <a:r>
              <a:rPr lang="en-US" smtClean="0"/>
              <a:t>Ví dụ về ma trận liên thuộc:</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42</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2143125"/>
            <a:ext cx="4648200" cy="23370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53000" y="3657600"/>
            <a:ext cx="3724275" cy="253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1026" idx="2"/>
            <a:endCxn id="1027" idx="1"/>
          </p:cNvCxnSpPr>
          <p:nvPr/>
        </p:nvCxnSpPr>
        <p:spPr>
          <a:xfrm>
            <a:off x="2476500" y="4480209"/>
            <a:ext cx="2476500" cy="44421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587514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(1/62)</a:t>
            </a:r>
            <a:endParaRPr lang="en-US"/>
          </a:p>
        </p:txBody>
      </p:sp>
      <p:sp>
        <p:nvSpPr>
          <p:cNvPr id="3" name="Content Placeholder 2"/>
          <p:cNvSpPr>
            <a:spLocks noGrp="1"/>
          </p:cNvSpPr>
          <p:nvPr>
            <p:ph sz="quarter" idx="1"/>
          </p:nvPr>
        </p:nvSpPr>
        <p:spPr/>
        <p:txBody>
          <a:bodyPr/>
          <a:lstStyle/>
          <a:p>
            <a:r>
              <a:rPr lang="en-US" smtClean="0"/>
              <a:t>Phần 7.5 giới thiệu một số vấn đề:</a:t>
            </a:r>
          </a:p>
          <a:p>
            <a:r>
              <a:rPr lang="en-US" smtClean="0"/>
              <a:t>	7.5.1. </a:t>
            </a:r>
            <a:r>
              <a:rPr lang="vi-VN" smtClean="0"/>
              <a:t>Thuật toán tìm kiếm theo chiều sâu trên đồ thị</a:t>
            </a:r>
            <a:r>
              <a:rPr lang="en-US" smtClean="0"/>
              <a:t>.</a:t>
            </a:r>
          </a:p>
          <a:p>
            <a:r>
              <a:rPr lang="en-US" smtClean="0"/>
              <a:t>	7.5.2. </a:t>
            </a:r>
            <a:r>
              <a:rPr lang="vi-VN" smtClean="0"/>
              <a:t>Thuật toán tìm kiếm theo chiều rộng trên đồ thị. </a:t>
            </a:r>
            <a:endParaRPr lang="en-US" smtClean="0"/>
          </a:p>
          <a:p>
            <a:r>
              <a:rPr lang="en-US" smtClean="0"/>
              <a:t>	7.5.3. </a:t>
            </a:r>
            <a:r>
              <a:rPr lang="vi-VN" smtClean="0"/>
              <a:t>Tìm các thành phần liên thông của đồ thị.</a:t>
            </a:r>
            <a:endParaRPr lang="en-US" smtClean="0"/>
          </a:p>
          <a:p>
            <a:r>
              <a:rPr lang="en-US" smtClean="0"/>
              <a:t>	7.5.4. </a:t>
            </a:r>
            <a:r>
              <a:rPr lang="vi-VN" smtClean="0"/>
              <a:t>Tìm đường đi giữa hai đỉnh bất kì của đồ thị.</a:t>
            </a:r>
            <a:endParaRPr lang="en-US" smtClean="0"/>
          </a:p>
          <a:p>
            <a:r>
              <a:rPr lang="en-US" smtClean="0"/>
              <a:t>	7.5.5. </a:t>
            </a:r>
            <a:r>
              <a:rPr lang="vi-VN" smtClean="0"/>
              <a:t>Tìm đường đi và chu trình Euler</a:t>
            </a:r>
            <a:r>
              <a:rPr lang="en-US" smtClean="0"/>
              <a:t>.</a:t>
            </a:r>
          </a:p>
          <a:p>
            <a:r>
              <a:rPr lang="en-US" smtClean="0"/>
              <a:t>	7.5.6. </a:t>
            </a:r>
            <a:r>
              <a:rPr lang="vi-VN" smtClean="0"/>
              <a:t>Tìm đường đi và chu trình Hamilton</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43</a:t>
            </a:fld>
            <a:endParaRPr lang="en-US"/>
          </a:p>
        </p:txBody>
      </p:sp>
    </p:spTree>
    <p:extLst>
      <p:ext uri="{BB962C8B-B14F-4D97-AF65-F5344CB8AC3E}">
        <p14:creationId xmlns="" xmlns:p14="http://schemas.microsoft.com/office/powerpoint/2010/main" val="10242375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(2/62)</a:t>
            </a:r>
            <a:endParaRPr lang="en-US"/>
          </a:p>
        </p:txBody>
      </p:sp>
      <p:sp>
        <p:nvSpPr>
          <p:cNvPr id="3" name="Content Placeholder 2"/>
          <p:cNvSpPr>
            <a:spLocks noGrp="1"/>
          </p:cNvSpPr>
          <p:nvPr>
            <p:ph sz="quarter" idx="1"/>
          </p:nvPr>
        </p:nvSpPr>
        <p:spPr/>
        <p:txBody>
          <a:bodyPr/>
          <a:lstStyle/>
          <a:p>
            <a:r>
              <a:rPr lang="en-US" smtClean="0"/>
              <a:t>7.5.1. </a:t>
            </a:r>
            <a:r>
              <a:rPr lang="vi-VN" smtClean="0"/>
              <a:t>Thuật toán tìm kiếm theo chiều sâu trên đồ thị</a:t>
            </a:r>
            <a:r>
              <a:rPr lang="en-US" smtClean="0"/>
              <a:t> (1/6)</a:t>
            </a:r>
          </a:p>
          <a:p>
            <a:r>
              <a:rPr lang="en-US" smtClean="0"/>
              <a:t>Ý tưởng:</a:t>
            </a:r>
          </a:p>
          <a:p>
            <a:r>
              <a:rPr lang="vi-VN" smtClean="0"/>
              <a:t>Tư tưởng cơ bản của thuật toán tìm kiếm theo chiều sâu là bắt đầu tại một đỉnh v0 nào đó, chọn một đỉnh u bất kỳ kề với v0 và lấy nó làm đỉnh duyệt tiếp theo. </a:t>
            </a:r>
            <a:endParaRPr lang="en-US" smtClean="0"/>
          </a:p>
          <a:p>
            <a:r>
              <a:rPr lang="vi-VN" smtClean="0"/>
              <a:t>Cách duyệt tiếp theo được thực hiện tương tự như đối với đỉnh v0 với đỉnh bắt đầu là u </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44</a:t>
            </a:fld>
            <a:endParaRPr lang="en-US"/>
          </a:p>
        </p:txBody>
      </p:sp>
    </p:spTree>
    <p:extLst>
      <p:ext uri="{BB962C8B-B14F-4D97-AF65-F5344CB8AC3E}">
        <p14:creationId xmlns="" xmlns:p14="http://schemas.microsoft.com/office/powerpoint/2010/main" val="293098342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(3/62)</a:t>
            </a:r>
            <a:endParaRPr lang="en-US"/>
          </a:p>
        </p:txBody>
      </p:sp>
      <p:sp>
        <p:nvSpPr>
          <p:cNvPr id="3" name="Content Placeholder 2"/>
          <p:cNvSpPr>
            <a:spLocks noGrp="1"/>
          </p:cNvSpPr>
          <p:nvPr>
            <p:ph sz="quarter" idx="1"/>
          </p:nvPr>
        </p:nvSpPr>
        <p:spPr/>
        <p:txBody>
          <a:bodyPr/>
          <a:lstStyle/>
          <a:p>
            <a:r>
              <a:rPr lang="en-US" smtClean="0"/>
              <a:t>7.5.1. </a:t>
            </a:r>
            <a:r>
              <a:rPr lang="vi-VN" smtClean="0"/>
              <a:t>Thuật toán tìm kiếm theo chiều sâu trên đồ thị</a:t>
            </a:r>
            <a:r>
              <a:rPr lang="en-US" smtClean="0"/>
              <a:t> (2/6)</a:t>
            </a:r>
          </a:p>
          <a:p>
            <a:r>
              <a:rPr lang="en-US" smtClean="0"/>
              <a:t>Chú ý: Sử dụng mảng </a:t>
            </a:r>
            <a:r>
              <a:rPr lang="vi-VN" smtClean="0"/>
              <a:t>chuaxet[] gồm n phần tử (tương ứng với n đỉnh)</a:t>
            </a:r>
            <a:r>
              <a:rPr lang="en-US" smtClean="0"/>
              <a:t> để xác định phần tử đã được duyệt.</a:t>
            </a:r>
          </a:p>
          <a:p>
            <a:r>
              <a:rPr lang="en-US" smtClean="0"/>
              <a:t>N</a:t>
            </a:r>
            <a:r>
              <a:rPr lang="vi-VN" smtClean="0"/>
              <a:t>ếu </a:t>
            </a:r>
            <a:r>
              <a:rPr lang="en-US" smtClean="0"/>
              <a:t>vi</a:t>
            </a:r>
            <a:r>
              <a:rPr lang="vi-VN" smtClean="0"/>
              <a:t> đã duyệt, chuaxet[</a:t>
            </a:r>
            <a:r>
              <a:rPr lang="en-US" smtClean="0"/>
              <a:t>i</a:t>
            </a:r>
            <a:r>
              <a:rPr lang="vi-VN" smtClean="0"/>
              <a:t>] </a:t>
            </a:r>
            <a:r>
              <a:rPr lang="en-US" smtClean="0"/>
              <a:t>:= </a:t>
            </a:r>
            <a:r>
              <a:rPr lang="vi-VN" smtClean="0"/>
              <a:t>FALSE. Ngược lại, nếu </a:t>
            </a:r>
            <a:r>
              <a:rPr lang="en-US" smtClean="0"/>
              <a:t>vi chưa xét, chuaxet[i] := TRUE.</a:t>
            </a:r>
            <a:r>
              <a:rPr lang="vi-VN" smtClean="0"/>
              <a:t> </a:t>
            </a:r>
            <a:endParaRPr lang="en-US" smtClean="0"/>
          </a:p>
          <a:p>
            <a:r>
              <a:rPr lang="en-US" smtClean="0"/>
              <a:t>T</a:t>
            </a:r>
            <a:r>
              <a:rPr lang="vi-VN" smtClean="0"/>
              <a:t>hủ tục đệ qui DFS ()</a:t>
            </a:r>
            <a:r>
              <a:rPr lang="en-US" smtClean="0"/>
              <a:t> được mô tả:</a:t>
            </a:r>
            <a:endParaRPr lang="vi-VN" smtClean="0"/>
          </a:p>
          <a:p>
            <a:pPr lvl="3"/>
            <a:r>
              <a:rPr lang="en-US" smtClean="0"/>
              <a:t>void DFS( int v){ </a:t>
            </a:r>
          </a:p>
          <a:p>
            <a:pPr lvl="3"/>
            <a:r>
              <a:rPr lang="en-US" smtClean="0"/>
              <a:t>	</a:t>
            </a:r>
            <a:r>
              <a:rPr lang="vi-VN" smtClean="0"/>
              <a:t>Thăm_Đỉnh(v); chuaxet[v]:= FALSE; </a:t>
            </a:r>
          </a:p>
          <a:p>
            <a:pPr lvl="3"/>
            <a:r>
              <a:rPr lang="en-US" smtClean="0"/>
              <a:t>	for ( u ∈ ke(v) ) { </a:t>
            </a:r>
          </a:p>
          <a:p>
            <a:pPr lvl="4"/>
            <a:r>
              <a:rPr lang="en-US" smtClean="0"/>
              <a:t>		if (chuaxet[u] ) DFS(u); </a:t>
            </a:r>
          </a:p>
          <a:p>
            <a:pPr lvl="3"/>
            <a:r>
              <a:rPr lang="en-US" smtClean="0"/>
              <a:t>	} </a:t>
            </a:r>
          </a:p>
          <a:p>
            <a:pPr lvl="3"/>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45</a:t>
            </a:fld>
            <a:endParaRPr lang="en-US"/>
          </a:p>
        </p:txBody>
      </p:sp>
    </p:spTree>
    <p:extLst>
      <p:ext uri="{BB962C8B-B14F-4D97-AF65-F5344CB8AC3E}">
        <p14:creationId xmlns="" xmlns:p14="http://schemas.microsoft.com/office/powerpoint/2010/main" val="75463278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(4/62)</a:t>
            </a:r>
            <a:endParaRPr lang="en-US"/>
          </a:p>
        </p:txBody>
      </p:sp>
      <p:sp>
        <p:nvSpPr>
          <p:cNvPr id="3" name="Content Placeholder 2"/>
          <p:cNvSpPr>
            <a:spLocks noGrp="1"/>
          </p:cNvSpPr>
          <p:nvPr>
            <p:ph sz="quarter" idx="1"/>
          </p:nvPr>
        </p:nvSpPr>
        <p:spPr/>
        <p:txBody>
          <a:bodyPr>
            <a:normAutofit lnSpcReduction="10000"/>
          </a:bodyPr>
          <a:lstStyle/>
          <a:p>
            <a:r>
              <a:rPr lang="en-US" smtClean="0"/>
              <a:t>7.5.1. </a:t>
            </a:r>
            <a:r>
              <a:rPr lang="vi-VN" smtClean="0"/>
              <a:t>Thuật toán tìm kiếm theo chiều sâu trên đồ thị</a:t>
            </a:r>
            <a:r>
              <a:rPr lang="en-US" smtClean="0"/>
              <a:t> (3/6)</a:t>
            </a:r>
          </a:p>
          <a:p>
            <a:r>
              <a:rPr lang="vi-VN" smtClean="0"/>
              <a:t>Thủ tục DFS() sẽ thăm tất cả các đỉnh cùng thành phần liên thông với v mỗi đỉnh đúng một lần. </a:t>
            </a:r>
            <a:endParaRPr lang="en-US" smtClean="0"/>
          </a:p>
          <a:p>
            <a:r>
              <a:rPr lang="vi-VN" smtClean="0"/>
              <a:t>Để đảm bảo duyệt tất cả các đỉnh của đồ thị (có thể có nhiều thành phần liên thông), chúng ta chỉ cần thực hiện duyệt như sau: </a:t>
            </a:r>
          </a:p>
          <a:p>
            <a:pPr lvl="3"/>
            <a:r>
              <a:rPr lang="en-US" smtClean="0"/>
              <a:t>{ </a:t>
            </a:r>
          </a:p>
          <a:p>
            <a:pPr lvl="3"/>
            <a:r>
              <a:rPr lang="nn-NO" smtClean="0"/>
              <a:t>	for (i=1; i≤ n ; i++) </a:t>
            </a:r>
          </a:p>
          <a:p>
            <a:pPr lvl="3"/>
            <a:r>
              <a:rPr lang="en-US" smtClean="0"/>
              <a:t>	</a:t>
            </a:r>
            <a:r>
              <a:rPr lang="vi-VN" smtClean="0"/>
              <a:t>chuaxet[i]:= TRUE; /* thiết lập giá trị ban đầu cho mảng chuaxet[]*/ </a:t>
            </a:r>
          </a:p>
          <a:p>
            <a:pPr lvl="3"/>
            <a:r>
              <a:rPr lang="nn-NO" smtClean="0"/>
              <a:t>	for (i=1; i≤ n ; i++) </a:t>
            </a:r>
          </a:p>
          <a:p>
            <a:pPr lvl="3"/>
            <a:r>
              <a:rPr lang="en-US" smtClean="0"/>
              <a:t>		if (chuaxet[i] ) </a:t>
            </a:r>
          </a:p>
          <a:p>
            <a:pPr lvl="3"/>
            <a:r>
              <a:rPr lang="en-US" smtClean="0"/>
              <a:t>			DFS(i); </a:t>
            </a:r>
          </a:p>
          <a:p>
            <a:pPr lvl="3"/>
            <a:r>
              <a:rPr lang="en-US" smtClean="0"/>
              <a:t>}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46</a:t>
            </a:fld>
            <a:endParaRPr lang="en-US"/>
          </a:p>
        </p:txBody>
      </p:sp>
    </p:spTree>
    <p:extLst>
      <p:ext uri="{BB962C8B-B14F-4D97-AF65-F5344CB8AC3E}">
        <p14:creationId xmlns="" xmlns:p14="http://schemas.microsoft.com/office/powerpoint/2010/main" val="1982238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28261" y="838200"/>
            <a:ext cx="4308613"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7.5. Các thuật toán tìm kiếm trên đồ thị (5/62)</a:t>
            </a:r>
            <a:endParaRPr lang="en-US"/>
          </a:p>
        </p:txBody>
      </p:sp>
      <p:sp>
        <p:nvSpPr>
          <p:cNvPr id="3" name="Content Placeholder 2"/>
          <p:cNvSpPr>
            <a:spLocks noGrp="1"/>
          </p:cNvSpPr>
          <p:nvPr>
            <p:ph sz="quarter" idx="1"/>
          </p:nvPr>
        </p:nvSpPr>
        <p:spPr/>
        <p:txBody>
          <a:bodyPr/>
          <a:lstStyle/>
          <a:p>
            <a:r>
              <a:rPr lang="en-US" smtClean="0"/>
              <a:t>7.5.1. </a:t>
            </a:r>
            <a:r>
              <a:rPr lang="vi-VN" smtClean="0"/>
              <a:t>Thuật toán tìm kiếm theo chiều sâu trên đồ thị</a:t>
            </a:r>
            <a:r>
              <a:rPr lang="en-US" smtClean="0"/>
              <a:t> (4/6)</a:t>
            </a:r>
          </a:p>
          <a:p>
            <a:r>
              <a:rPr lang="en-US" smtClean="0"/>
              <a:t>Ví dụ về tìm kiếm theo chiều sâu:</a:t>
            </a:r>
          </a:p>
          <a:p>
            <a:r>
              <a:rPr lang="en-US" smtClean="0"/>
              <a:t>Cho đồ thị sau:</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47</a:t>
            </a:fld>
            <a:endParaRPr lang="en-US"/>
          </a:p>
        </p:txBody>
      </p:sp>
      <p:pic>
        <p:nvPicPr>
          <p:cNvPr id="205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3418113"/>
            <a:ext cx="6705600" cy="3163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73240" y="3418113"/>
            <a:ext cx="1863634" cy="2308324"/>
          </a:xfrm>
          <a:prstGeom prst="rect">
            <a:avLst/>
          </a:prstGeom>
        </p:spPr>
        <p:txBody>
          <a:bodyPr wrap="square">
            <a:spAutoFit/>
          </a:bodyPr>
          <a:lstStyle/>
          <a:p>
            <a:pPr algn="just">
              <a:lnSpc>
                <a:spcPct val="200000"/>
              </a:lnSpc>
            </a:pPr>
            <a:r>
              <a:rPr lang="en-US" b="1">
                <a:solidFill>
                  <a:srgbClr val="002060"/>
                </a:solidFill>
                <a:effectLst>
                  <a:outerShdw blurRad="38100" dist="38100" dir="2700000" algn="tl">
                    <a:srgbClr val="000000">
                      <a:alpha val="43137"/>
                    </a:srgbClr>
                  </a:outerShdw>
                </a:effectLst>
              </a:rPr>
              <a:t>Kết quả duyệt: 1, 2, 4, 3, 6, 7, 8, 10, 5, 9, 13, 11, 12 </a:t>
            </a:r>
            <a:endParaRPr lang="en-US">
              <a:solidFill>
                <a:srgbClr val="00206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7280319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(6/62)</a:t>
            </a:r>
            <a:endParaRPr lang="en-US"/>
          </a:p>
        </p:txBody>
      </p:sp>
      <p:sp>
        <p:nvSpPr>
          <p:cNvPr id="3" name="Content Placeholder 2"/>
          <p:cNvSpPr>
            <a:spLocks noGrp="1"/>
          </p:cNvSpPr>
          <p:nvPr>
            <p:ph sz="quarter" idx="1"/>
          </p:nvPr>
        </p:nvSpPr>
        <p:spPr/>
        <p:txBody>
          <a:bodyPr/>
          <a:lstStyle/>
          <a:p>
            <a:r>
              <a:rPr lang="en-US" smtClean="0"/>
              <a:t>7.5.1. </a:t>
            </a:r>
            <a:r>
              <a:rPr lang="vi-VN" smtClean="0"/>
              <a:t>Thuật toán tìm kiếm theo chiều sâu trên đồ thị</a:t>
            </a:r>
            <a:r>
              <a:rPr lang="en-US" smtClean="0"/>
              <a:t> (5/6)</a:t>
            </a:r>
          </a:p>
          <a:p>
            <a:r>
              <a:rPr lang="en-US" smtClean="0"/>
              <a:t>Chương trình minh họa DFS</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48</a:t>
            </a:fld>
            <a:endParaRPr lang="en-US"/>
          </a:p>
        </p:txBody>
      </p:sp>
      <p:sp>
        <p:nvSpPr>
          <p:cNvPr id="12" name="Content Placeholder 2"/>
          <p:cNvSpPr txBox="1">
            <a:spLocks/>
          </p:cNvSpPr>
          <p:nvPr/>
        </p:nvSpPr>
        <p:spPr>
          <a:xfrm>
            <a:off x="228600" y="2209800"/>
            <a:ext cx="35814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100</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buClr>
                <a:srgbClr val="FE8637"/>
              </a:buClr>
              <a:buFont typeface="Wingdings 2"/>
              <a:buNone/>
            </a:pPr>
            <a:r>
              <a:rPr lang="en-US" sz="1600" b="1">
                <a:solidFill>
                  <a:srgbClr val="008000"/>
                </a:solidFill>
                <a:latin typeface="Courier New" pitchFamily="49" charset="0"/>
                <a:cs typeface="Courier New" pitchFamily="49" charset="0"/>
              </a:rPr>
              <a:t>/* Depth First Search </a:t>
            </a:r>
            <a:r>
              <a:rPr lang="en-US" sz="1600" b="1" smtClean="0">
                <a:solidFill>
                  <a:srgbClr val="008000"/>
                </a:solidFill>
                <a:latin typeface="Courier New" pitchFamily="49" charset="0"/>
                <a:cs typeface="Courier New" pitchFamily="49" charset="0"/>
              </a:rPr>
              <a:t>*/</a:t>
            </a:r>
            <a:endParaRPr lang="en-US" sz="1600" b="1">
              <a:solidFill>
                <a:srgbClr val="008000"/>
              </a:solidFill>
              <a:latin typeface="Courier New" pitchFamily="49" charset="0"/>
              <a:cs typeface="Courier New" pitchFamily="49" charset="0"/>
            </a:endParaRPr>
          </a:p>
        </p:txBody>
      </p:sp>
      <p:sp>
        <p:nvSpPr>
          <p:cNvPr id="13" name="Content Placeholder 2"/>
          <p:cNvSpPr txBox="1">
            <a:spLocks/>
          </p:cNvSpPr>
          <p:nvPr/>
        </p:nvSpPr>
        <p:spPr bwMode="auto">
          <a:xfrm>
            <a:off x="3962400" y="1752600"/>
            <a:ext cx="4800600" cy="44958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a:t>
            </a:r>
          </a:p>
          <a:p>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r>
              <a:rPr lang="en-US" sz="1600" b="1" smtClean="0">
                <a:solidFill>
                  <a:prstClr val="black"/>
                </a:solidFill>
                <a:latin typeface="Courier New" pitchFamily="49" charset="0"/>
                <a:cs typeface="Courier New" pitchFamily="49" charset="0"/>
              </a:rPr>
              <a:t>   fp=fopen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"DFS.IN"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file input"</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Ma tran ke cua do thi:"</a:t>
            </a:r>
            <a:r>
              <a:rPr lang="pt-BR"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i&lt;=*n;i++){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for</a:t>
            </a:r>
            <a:r>
              <a:rPr lang="en-US" sz="1600" b="1" smtClean="0">
                <a:solidFill>
                  <a:prstClr val="black"/>
                </a:solidFill>
                <a:latin typeface="Courier New" pitchFamily="49" charset="0"/>
                <a:cs typeface="Courier New" pitchFamily="49" charset="0"/>
              </a:rPr>
              <a:t>(</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j=1; j&lt;=*n;j++){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 G[i][j];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43331745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(7/62)</a:t>
            </a:r>
            <a:endParaRPr lang="en-US"/>
          </a:p>
        </p:txBody>
      </p:sp>
      <p:sp>
        <p:nvSpPr>
          <p:cNvPr id="3" name="Content Placeholder 2"/>
          <p:cNvSpPr>
            <a:spLocks noGrp="1"/>
          </p:cNvSpPr>
          <p:nvPr>
            <p:ph sz="quarter" idx="1"/>
          </p:nvPr>
        </p:nvSpPr>
        <p:spPr/>
        <p:txBody>
          <a:bodyPr/>
          <a:lstStyle/>
          <a:p>
            <a:r>
              <a:rPr lang="en-US" smtClean="0"/>
              <a:t>7.5.1. </a:t>
            </a:r>
            <a:r>
              <a:rPr lang="vi-VN" smtClean="0"/>
              <a:t>Thuật toán tìm kiếm theo chiều sâu trên đồ thị</a:t>
            </a:r>
            <a:r>
              <a:rPr lang="en-US" smtClean="0"/>
              <a:t> (6/6)</a:t>
            </a:r>
          </a:p>
          <a:p>
            <a:r>
              <a:rPr lang="en-US" smtClean="0"/>
              <a:t>Chương trình minh họa DFS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49</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DFS(</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endParaRPr lang="en-US" sz="1600" b="1" smtClean="0">
              <a:solidFill>
                <a:prstClr val="black"/>
              </a:solidFill>
              <a:latin typeface="Courier New" pitchFamily="49" charset="0"/>
              <a:cs typeface="Courier New" pitchFamily="49" charset="0"/>
            </a:endParaRPr>
          </a:p>
          <a:p>
            <a:pPr marL="0" indent="0">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v,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chuaxet[]){</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&lt;&lt;v;</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chuaxet[v</a:t>
            </a:r>
            <a:r>
              <a:rPr lang="en-US" sz="1600" b="1">
                <a:solidFill>
                  <a:prstClr val="black"/>
                </a:solidFill>
                <a:latin typeface="Courier New" pitchFamily="49" charset="0"/>
                <a:cs typeface="Courier New" pitchFamily="49" charset="0"/>
              </a:rPr>
              <a:t>]=FALSE;</a:t>
            </a:r>
          </a:p>
          <a:p>
            <a:pPr marL="0" indent="0">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u=1; u&lt;=n; u++){</a:t>
            </a:r>
          </a:p>
          <a:p>
            <a:pPr marL="0" indent="0">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(G[v</a:t>
            </a:r>
            <a:r>
              <a:rPr lang="en-US" sz="1600" b="1">
                <a:solidFill>
                  <a:prstClr val="black"/>
                </a:solidFill>
                <a:latin typeface="Courier New" pitchFamily="49" charset="0"/>
                <a:cs typeface="Courier New" pitchFamily="49" charset="0"/>
              </a:rPr>
              <a:t>][u]==1 &amp;&amp; chuaxet[u])</a:t>
            </a:r>
          </a:p>
          <a:p>
            <a:pPr marL="0" indent="0">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DFS(G,n</a:t>
            </a:r>
            <a:r>
              <a:rPr lang="en-US" sz="1600" b="1">
                <a:solidFill>
                  <a:prstClr val="black"/>
                </a:solidFill>
                <a:latin typeface="Courier New" pitchFamily="49" charset="0"/>
                <a:cs typeface="Courier New" pitchFamily="49" charset="0"/>
              </a:rPr>
              <a:t>, u, chuaxet);</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13" name="Content Placeholder 2"/>
          <p:cNvSpPr txBox="1">
            <a:spLocks/>
          </p:cNvSpPr>
          <p:nvPr/>
        </p:nvSpPr>
        <p:spPr bwMode="auto">
          <a:xfrm>
            <a:off x="4648200" y="1752600"/>
            <a:ext cx="4267200" cy="44958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3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G[MAX][MAX], n, </a:t>
            </a:r>
            <a:endParaRPr lang="en-US" sz="1600" b="1" smtClean="0">
              <a:solidFill>
                <a:prstClr val="black"/>
              </a:solidFill>
              <a:latin typeface="Courier New" pitchFamily="49" charset="0"/>
              <a:cs typeface="Courier New" pitchFamily="49" charset="0"/>
            </a:endParaRPr>
          </a:p>
          <a:p>
            <a:pPr>
              <a:lnSpc>
                <a:spcPct val="13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chuaxet[MAX</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Init(G</a:t>
            </a:r>
            <a:r>
              <a:rPr lang="en-US" sz="1600" b="1">
                <a:solidFill>
                  <a:prstClr val="black"/>
                </a:solidFill>
                <a:latin typeface="Courier New" pitchFamily="49" charset="0"/>
                <a:cs typeface="Courier New" pitchFamily="49" charset="0"/>
              </a:rPr>
              <a:t>, &amp;n);</a:t>
            </a:r>
          </a:p>
          <a:p>
            <a:pPr>
              <a:lnSpc>
                <a:spcPct val="130000"/>
              </a:lnSpc>
            </a:pPr>
            <a:r>
              <a:rPr lang="nn-NO" sz="1600" b="1" smtClean="0">
                <a:solidFill>
                  <a:srgbClr val="0000FF"/>
                </a:solidFill>
                <a:latin typeface="Courier New" pitchFamily="49" charset="0"/>
                <a:cs typeface="Courier New" pitchFamily="49" charset="0"/>
              </a:rPr>
              <a:t>   for</a:t>
            </a:r>
            <a:r>
              <a:rPr lang="nn-NO" sz="1600" b="1" smtClean="0">
                <a:solidFill>
                  <a:prstClr val="black"/>
                </a:solidFill>
                <a:latin typeface="Courier New" pitchFamily="49" charset="0"/>
                <a:cs typeface="Courier New" pitchFamily="49" charset="0"/>
              </a:rPr>
              <a:t>(</a:t>
            </a:r>
            <a:r>
              <a:rPr lang="nn-NO" sz="1600" b="1" smtClean="0">
                <a:solidFill>
                  <a:srgbClr val="0000FF"/>
                </a:solidFill>
                <a:latin typeface="Courier New" pitchFamily="49" charset="0"/>
                <a:cs typeface="Courier New" pitchFamily="49" charset="0"/>
              </a:rPr>
              <a:t>int</a:t>
            </a:r>
            <a:r>
              <a:rPr lang="nn-NO" sz="1600" b="1" smtClean="0">
                <a:solidFill>
                  <a:prstClr val="black"/>
                </a:solidFill>
                <a:latin typeface="Courier New" pitchFamily="49" charset="0"/>
                <a:cs typeface="Courier New" pitchFamily="49" charset="0"/>
              </a:rPr>
              <a:t> </a:t>
            </a:r>
            <a:r>
              <a:rPr lang="nn-NO" sz="1600" b="1">
                <a:solidFill>
                  <a:prstClr val="black"/>
                </a:solidFill>
                <a:latin typeface="Courier New" pitchFamily="49" charset="0"/>
                <a:cs typeface="Courier New" pitchFamily="49" charset="0"/>
              </a:rPr>
              <a:t>i=1; i&lt;=n; i++)</a:t>
            </a:r>
          </a:p>
          <a:p>
            <a:pPr>
              <a:lnSpc>
                <a:spcPct val="130000"/>
              </a:lnSpc>
            </a:pP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]=TRUE;</a:t>
            </a:r>
          </a:p>
          <a:p>
            <a:pPr>
              <a:lnSpc>
                <a:spcPct val="130000"/>
              </a:lnSpc>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"\n\n"</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i&lt;=n;i++)</a:t>
            </a:r>
          </a:p>
          <a:p>
            <a:pPr>
              <a:lnSpc>
                <a:spcPct val="130000"/>
              </a:lnSpc>
            </a:pPr>
            <a:r>
              <a:rPr lang="en-US" sz="1600" b="1" smtClean="0">
                <a:solidFill>
                  <a:prstClr val="black"/>
                </a:solidFill>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if</a:t>
            </a:r>
            <a:r>
              <a:rPr lang="en-US" sz="1600" b="1" smtClean="0">
                <a:solidFill>
                  <a:prstClr val="black"/>
                </a:solidFill>
                <a:latin typeface="Courier New" pitchFamily="49" charset="0"/>
                <a:cs typeface="Courier New" pitchFamily="49" charset="0"/>
              </a:rPr>
              <a:t>(chuaxet[i</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DFS</a:t>
            </a:r>
            <a:r>
              <a:rPr lang="en-US" sz="1600" b="1">
                <a:solidFill>
                  <a:prstClr val="black"/>
                </a:solidFill>
                <a:latin typeface="Courier New" pitchFamily="49" charset="0"/>
                <a:cs typeface="Courier New" pitchFamily="49" charset="0"/>
              </a:rPr>
              <a:t>( G,n, i, chuaxet);</a:t>
            </a:r>
          </a:p>
          <a:p>
            <a:pPr>
              <a:lnSpc>
                <a:spcPct val="130000"/>
              </a:lnSpc>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30000"/>
              </a:lnSpc>
            </a:pPr>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3544381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a:t>
            </a:r>
            <a:endParaRPr lang="en-US"/>
          </a:p>
        </p:txBody>
      </p:sp>
      <p:sp>
        <p:nvSpPr>
          <p:cNvPr id="3" name="Content Placeholder 2"/>
          <p:cNvSpPr>
            <a:spLocks noGrp="1"/>
          </p:cNvSpPr>
          <p:nvPr>
            <p:ph sz="quarter" idx="1"/>
          </p:nvPr>
        </p:nvSpPr>
        <p:spPr/>
        <p:txBody>
          <a:bodyPr/>
          <a:lstStyle/>
          <a:p>
            <a:pPr lvl="1"/>
            <a:r>
              <a:rPr lang="en-US" smtClean="0"/>
              <a:t>Định nghĩa 7.1.4. </a:t>
            </a:r>
            <a:r>
              <a:rPr lang="vi-VN" smtClean="0"/>
              <a:t>Đơn đồ thị vô hướng G</a:t>
            </a:r>
            <a:r>
              <a:rPr lang="en-US" smtClean="0"/>
              <a:t> =(V,E)</a:t>
            </a:r>
            <a:r>
              <a:rPr lang="vi-VN" smtClean="0"/>
              <a:t> </a:t>
            </a:r>
            <a:r>
              <a:rPr lang="en-US" smtClean="0"/>
              <a:t>là đồ thị vô hướng mà giữa hai đỉnh chỉ có tối đa một cạnh.</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a:t>
            </a:fld>
            <a:endParaRPr lang="en-US"/>
          </a:p>
        </p:txBody>
      </p:sp>
      <p:sp>
        <p:nvSpPr>
          <p:cNvPr id="8" name="Content Placeholder 2"/>
          <p:cNvSpPr txBox="1">
            <a:spLocks/>
          </p:cNvSpPr>
          <p:nvPr/>
        </p:nvSpPr>
        <p:spPr>
          <a:xfrm>
            <a:off x="4572000" y="838200"/>
            <a:ext cx="4343400" cy="205740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p>
            <a:pPr marL="182880" indent="-274320" algn="just">
              <a:lnSpc>
                <a:spcPct val="150000"/>
              </a:lnSpc>
              <a:spcBef>
                <a:spcPts val="600"/>
              </a:spcBef>
              <a:spcAft>
                <a:spcPts val="600"/>
              </a:spcAft>
              <a:buClr>
                <a:srgbClr val="FE8637"/>
              </a:buClr>
              <a:buSzPct val="80000"/>
              <a:buFont typeface="Wingdings 2"/>
              <a:buChar char=""/>
            </a:pPr>
            <a:r>
              <a:rPr lang="en-US" sz="2400" b="1" smtClean="0">
                <a:solidFill>
                  <a:srgbClr val="C00000"/>
                </a:solidFill>
                <a:effectLst>
                  <a:outerShdw blurRad="38100" dist="38100" dir="2700000" algn="tl">
                    <a:srgbClr val="000000">
                      <a:alpha val="43137"/>
                    </a:srgbClr>
                  </a:outerShdw>
                </a:effectLst>
              </a:rPr>
              <a:t>Định nghĩa 7.1.5. </a:t>
            </a:r>
            <a:r>
              <a:rPr lang="vi-VN" sz="2100" b="1" i="1" smtClean="0">
                <a:solidFill>
                  <a:prstClr val="black"/>
                </a:solidFill>
                <a:effectLst>
                  <a:outerShdw blurRad="38100" dist="38100" dir="2700000" algn="tl">
                    <a:srgbClr val="000000">
                      <a:alpha val="43137"/>
                    </a:srgbClr>
                  </a:outerShdw>
                </a:effectLst>
              </a:rPr>
              <a:t>Đa đồ thị vô hướng G</a:t>
            </a:r>
            <a:r>
              <a:rPr lang="en-US" sz="2100" b="1" i="1" smtClean="0">
                <a:solidFill>
                  <a:prstClr val="black"/>
                </a:solidFill>
                <a:effectLst>
                  <a:outerShdw blurRad="38100" dist="38100" dir="2700000" algn="tl">
                    <a:srgbClr val="000000">
                      <a:alpha val="43137"/>
                    </a:srgbClr>
                  </a:outerShdw>
                </a:effectLst>
              </a:rPr>
              <a:t>=(V,E)</a:t>
            </a:r>
            <a:r>
              <a:rPr lang="vi-VN" sz="2100" b="1" i="1" smtClean="0">
                <a:solidFill>
                  <a:prstClr val="black"/>
                </a:solidFill>
                <a:effectLst>
                  <a:outerShdw blurRad="38100" dist="38100" dir="2700000" algn="tl">
                    <a:srgbClr val="000000">
                      <a:alpha val="43137"/>
                    </a:srgbClr>
                  </a:outerShdw>
                </a:effectLst>
              </a:rPr>
              <a:t> </a:t>
            </a:r>
            <a:r>
              <a:rPr lang="en-US" sz="2100" i="1" smtClean="0">
                <a:solidFill>
                  <a:prstClr val="black"/>
                </a:solidFill>
              </a:rPr>
              <a:t>là đồ thị vô hướng mà g</a:t>
            </a:r>
            <a:r>
              <a:rPr lang="vi-VN" sz="2100" i="1" smtClean="0">
                <a:solidFill>
                  <a:prstClr val="black"/>
                </a:solidFill>
              </a:rPr>
              <a:t>iữa hai đỉnh có thể có nhiều hơn một cạnh.</a:t>
            </a:r>
            <a:endParaRPr lang="en-US" sz="2100" i="1" smtClean="0">
              <a:solidFill>
                <a:prstClr val="black"/>
              </a:solidFill>
            </a:endParaRPr>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3251649"/>
            <a:ext cx="4362450" cy="26919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0" y="3505200"/>
            <a:ext cx="4572000" cy="223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(8/62)</a:t>
            </a:r>
            <a:endParaRPr lang="en-US"/>
          </a:p>
        </p:txBody>
      </p:sp>
      <p:sp>
        <p:nvSpPr>
          <p:cNvPr id="3" name="Content Placeholder 2"/>
          <p:cNvSpPr>
            <a:spLocks noGrp="1"/>
          </p:cNvSpPr>
          <p:nvPr>
            <p:ph sz="quarter" idx="1"/>
          </p:nvPr>
        </p:nvSpPr>
        <p:spPr/>
        <p:txBody>
          <a:bodyPr>
            <a:normAutofit fontScale="92500"/>
          </a:bodyPr>
          <a:lstStyle/>
          <a:p>
            <a:r>
              <a:rPr lang="en-US" smtClean="0"/>
              <a:t>7.5.2. </a:t>
            </a:r>
            <a:r>
              <a:rPr lang="vi-VN" smtClean="0"/>
              <a:t>Thuật toán tìm kiếm theo chiều </a:t>
            </a:r>
            <a:r>
              <a:rPr lang="en-US" smtClean="0"/>
              <a:t>rộng </a:t>
            </a:r>
            <a:r>
              <a:rPr lang="vi-VN" smtClean="0"/>
              <a:t>trên đồ thị</a:t>
            </a:r>
            <a:r>
              <a:rPr lang="en-US" smtClean="0"/>
              <a:t> (1/8)</a:t>
            </a:r>
          </a:p>
          <a:p>
            <a:r>
              <a:rPr lang="en-US" smtClean="0"/>
              <a:t>Nhận xét DFS:</a:t>
            </a:r>
          </a:p>
          <a:p>
            <a:r>
              <a:rPr lang="en-US" smtClean="0"/>
              <a:t>V</a:t>
            </a:r>
            <a:r>
              <a:rPr lang="vi-VN" smtClean="0"/>
              <a:t>ới thuật toán tìm kiếm theo chiều sâu, đỉnh thăm càng muộn sẽ trở thành đỉnh sớm được duyệt xong. Đó là kết quả tất yếu vì các đỉnh thăm được nạp vào stack trong thủ tục đệ qu</a:t>
            </a:r>
            <a:r>
              <a:rPr lang="en-US" smtClean="0"/>
              <a:t>y.</a:t>
            </a:r>
          </a:p>
          <a:p>
            <a:r>
              <a:rPr lang="en-US" smtClean="0"/>
              <a:t>Ý tưởng BFS:</a:t>
            </a:r>
          </a:p>
          <a:p>
            <a:r>
              <a:rPr lang="en-US" smtClean="0"/>
              <a:t>Đối với t</a:t>
            </a:r>
            <a:r>
              <a:rPr lang="vi-VN" smtClean="0"/>
              <a:t>huật toán tìm kiếm theo chiều rộng </a:t>
            </a:r>
            <a:r>
              <a:rPr lang="en-US" smtClean="0"/>
              <a:t>sử dụng cấu trúc hàng đợi queue</a:t>
            </a:r>
            <a:r>
              <a:rPr lang="vi-VN" smtClean="0"/>
              <a:t>. </a:t>
            </a:r>
            <a:endParaRPr lang="en-US" smtClean="0"/>
          </a:p>
          <a:p>
            <a:r>
              <a:rPr lang="en-US" smtClean="0"/>
              <a:t>Như vậy,</a:t>
            </a:r>
            <a:r>
              <a:rPr lang="vi-VN" smtClean="0"/>
              <a:t> đỉnh được nạp vào hàng đợi đầu tiên là v, các đỉnh kề với v</a:t>
            </a:r>
            <a:r>
              <a:rPr lang="en-US" smtClean="0"/>
              <a:t> là:</a:t>
            </a:r>
            <a:r>
              <a:rPr lang="vi-VN" smtClean="0"/>
              <a:t>  v1, v2,..., vk được nạp vào queue kế tiếp. Quá trình duyệt tiếp theo được bắt đầu từ các đỉnh còn có mặt trong hàng đợi.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50</a:t>
            </a:fld>
            <a:endParaRPr lang="en-US"/>
          </a:p>
        </p:txBody>
      </p:sp>
    </p:spTree>
    <p:extLst>
      <p:ext uri="{BB962C8B-B14F-4D97-AF65-F5344CB8AC3E}">
        <p14:creationId xmlns="" xmlns:p14="http://schemas.microsoft.com/office/powerpoint/2010/main" val="19657742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Các thuật toán tìm kiếm trên đồ thị (9/62)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(2/8)</a:t>
            </a:r>
          </a:p>
          <a:p>
            <a:r>
              <a:rPr lang="en-US" smtClean="0"/>
              <a:t>Thực hiện giải thuật:</a:t>
            </a:r>
          </a:p>
          <a:p>
            <a:pPr lvl="1"/>
            <a:r>
              <a:rPr lang="vi-VN" smtClean="0"/>
              <a:t>Để ghi nhận trạng thái duyệt các đỉnh của đồ thị, ta cũng vẫn sử dụng mảng chuaxet[] gồm n phần tử thiết lập giá trị ban đầu là TRUE. </a:t>
            </a:r>
            <a:endParaRPr lang="en-US" smtClean="0"/>
          </a:p>
          <a:p>
            <a:pPr lvl="1"/>
            <a:r>
              <a:rPr lang="vi-VN" smtClean="0"/>
              <a:t>Nếu đỉnh i của đồ thị đã được duyệt, giá trị chuaxet[i] sẽ nhận giá trị FALSE. </a:t>
            </a:r>
            <a:endParaRPr lang="en-US" smtClean="0"/>
          </a:p>
          <a:p>
            <a:pPr lvl="1"/>
            <a:r>
              <a:rPr lang="vi-VN" smtClean="0"/>
              <a:t>Thuật toán dừng khi hàng đợi rỗng</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51</a:t>
            </a:fld>
            <a:endParaRPr lang="en-US"/>
          </a:p>
        </p:txBody>
      </p:sp>
    </p:spTree>
    <p:extLst>
      <p:ext uri="{BB962C8B-B14F-4D97-AF65-F5344CB8AC3E}">
        <p14:creationId xmlns="" xmlns:p14="http://schemas.microsoft.com/office/powerpoint/2010/main" val="124571732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(10/62)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(3/8)</a:t>
            </a:r>
          </a:p>
          <a:p>
            <a:r>
              <a:rPr lang="en-US" smtClean="0"/>
              <a:t>Giả mã của giải thuật BFS:</a:t>
            </a:r>
          </a:p>
          <a:p>
            <a:pPr lvl="1"/>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52</a:t>
            </a:fld>
            <a:endParaRPr lang="en-US"/>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1524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600" b="1">
                    <a:solidFill>
                      <a:srgbClr val="0000FF"/>
                    </a:solidFill>
                    <a:latin typeface="Courier New" pitchFamily="49" charset="0"/>
                    <a:cs typeface="Courier New" pitchFamily="49" charset="0"/>
                  </a:rPr>
                  <a:t>void</a:t>
                </a:r>
                <a:r>
                  <a:rPr lang="en-US" sz="1600" b="1" smtClean="0">
                    <a:latin typeface="Courier New" pitchFamily="49" charset="0"/>
                    <a:cs typeface="Courier New" pitchFamily="49" charset="0"/>
                  </a:rPr>
                  <a:t> BFS(</a:t>
                </a:r>
                <a:r>
                  <a:rPr lang="en-US" sz="1600" b="1" smtClean="0">
                    <a:solidFill>
                      <a:srgbClr val="0000FF"/>
                    </a:solidFill>
                    <a:latin typeface="Courier New" pitchFamily="49" charset="0"/>
                    <a:cs typeface="Courier New" pitchFamily="49" charset="0"/>
                  </a:rPr>
                  <a:t>int</a:t>
                </a:r>
                <a:r>
                  <a:rPr lang="en-US" sz="1600" b="1" smtClean="0">
                    <a:latin typeface="Courier New" pitchFamily="49" charset="0"/>
                    <a:cs typeface="Courier New" pitchFamily="49" charset="0"/>
                  </a:rPr>
                  <a:t> u){ </a:t>
                </a:r>
              </a:p>
              <a:p>
                <a:pPr marL="0" indent="0">
                  <a:buNone/>
                </a:pPr>
                <a:r>
                  <a:rPr lang="en-US" sz="1600" b="1" smtClean="0">
                    <a:latin typeface="Courier New" pitchFamily="49" charset="0"/>
                    <a:cs typeface="Courier New" pitchFamily="49" charset="0"/>
                  </a:rPr>
                  <a:t> queue </a:t>
                </a:r>
                <a:r>
                  <a:rPr lang="en-US" sz="1600" b="1">
                    <a:latin typeface="Courier New" pitchFamily="49" charset="0"/>
                    <a:cs typeface="Courier New" pitchFamily="49" charset="0"/>
                  </a:rPr>
                  <a:t>= </a:t>
                </a:r>
                <a14:m>
                  <m:oMath xmlns:m="http://schemas.openxmlformats.org/officeDocument/2006/math">
                    <m:r>
                      <a:rPr lang="en-US" sz="1600" b="1" i="1" smtClean="0">
                        <a:latin typeface="Cambria Math"/>
                        <a:ea typeface="Cambria Math"/>
                        <a:cs typeface="Courier New" pitchFamily="49" charset="0"/>
                      </a:rPr>
                      <m:t>∅</m:t>
                    </m:r>
                  </m:oMath>
                </a14:m>
                <a:r>
                  <a:rPr lang="el-GR" sz="1600" b="1" smtClean="0">
                    <a:latin typeface="Courier New" pitchFamily="49" charset="0"/>
                    <a:cs typeface="Courier New" pitchFamily="49" charset="0"/>
                  </a:rPr>
                  <a:t>; </a:t>
                </a:r>
                <a:endParaRPr lang="el-GR" sz="1600" b="1">
                  <a:latin typeface="Courier New" pitchFamily="49" charset="0"/>
                  <a:cs typeface="Courier New" pitchFamily="49" charset="0"/>
                </a:endParaRP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u </a:t>
                </a:r>
                <a14:m>
                  <m:oMath xmlns:m="http://schemas.openxmlformats.org/officeDocument/2006/math">
                    <m:r>
                      <a:rPr lang="vi-VN" sz="1600" b="1" i="1" smtClean="0">
                        <a:latin typeface="Cambria Math"/>
                        <a:ea typeface="Cambria Math"/>
                        <a:cs typeface="Courier New" pitchFamily="49" charset="0"/>
                      </a:rPr>
                      <m:t>←</m:t>
                    </m:r>
                  </m:oMath>
                </a14:m>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queue</a:t>
                </a:r>
                <a:r>
                  <a:rPr lang="vi-VN" sz="1600" b="1">
                    <a:latin typeface="Courier New" pitchFamily="49" charset="0"/>
                    <a:cs typeface="Courier New" pitchFamily="49" charset="0"/>
                  </a:rPr>
                  <a:t>; </a:t>
                </a:r>
                <a:endParaRPr lang="en-US" sz="1600" b="1" smtClean="0">
                  <a:latin typeface="Courier New" pitchFamily="49" charset="0"/>
                  <a:cs typeface="Courier New" pitchFamily="49" charset="0"/>
                </a:endParaRPr>
              </a:p>
              <a:p>
                <a:pPr marL="0" indent="0" algn="ctr">
                  <a:buNone/>
                </a:pPr>
                <a:r>
                  <a:rPr lang="vi-VN" sz="1400" b="1" smtClean="0">
                    <a:latin typeface="Courier New" pitchFamily="49" charset="0"/>
                    <a:cs typeface="Courier New" pitchFamily="49" charset="0"/>
                  </a:rPr>
                  <a:t>/*</a:t>
                </a:r>
                <a:r>
                  <a:rPr lang="vi-VN" sz="1400" b="1">
                    <a:solidFill>
                      <a:srgbClr val="C00000"/>
                    </a:solidFill>
                    <a:latin typeface="Courier New" pitchFamily="49" charset="0"/>
                    <a:cs typeface="Courier New" pitchFamily="49" charset="0"/>
                  </a:rPr>
                  <a:t>nạp u vào hàng đợi</a:t>
                </a:r>
                <a:r>
                  <a:rPr lang="vi-VN" sz="1400" b="1">
                    <a:latin typeface="Courier New" pitchFamily="49" charset="0"/>
                    <a:cs typeface="Courier New" pitchFamily="49" charset="0"/>
                  </a:rPr>
                  <a:t>*/</a:t>
                </a:r>
                <a:r>
                  <a:rPr lang="vi-VN" sz="1600" b="1">
                    <a:latin typeface="Courier New" pitchFamily="49" charset="0"/>
                    <a:cs typeface="Courier New" pitchFamily="49" charset="0"/>
                  </a:rPr>
                  <a:t/>
                </a: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chuaxet[u</a:t>
                </a:r>
                <a:r>
                  <a:rPr lang="vi-VN" sz="1600" b="1">
                    <a:latin typeface="Courier New" pitchFamily="49" charset="0"/>
                    <a:cs typeface="Courier New" pitchFamily="49" charset="0"/>
                  </a:rPr>
                  <a:t>] = false</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marL="0" indent="0" algn="ctr">
                  <a:buNone/>
                </a:pPr>
                <a:r>
                  <a:rPr lang="vi-VN" sz="1400" b="1" smtClean="0">
                    <a:latin typeface="Courier New" pitchFamily="49" charset="0"/>
                    <a:cs typeface="Courier New" pitchFamily="49" charset="0"/>
                  </a:rPr>
                  <a:t>/*</a:t>
                </a:r>
                <a:r>
                  <a:rPr lang="vi-VN" sz="1400" b="1" smtClean="0">
                    <a:solidFill>
                      <a:srgbClr val="C00000"/>
                    </a:solidFill>
                    <a:latin typeface="Courier New" pitchFamily="49" charset="0"/>
                    <a:cs typeface="Courier New" pitchFamily="49" charset="0"/>
                  </a:rPr>
                  <a:t>đổi </a:t>
                </a:r>
                <a:r>
                  <a:rPr lang="vi-VN" sz="1400" b="1">
                    <a:solidFill>
                      <a:srgbClr val="C00000"/>
                    </a:solidFill>
                    <a:latin typeface="Courier New" pitchFamily="49" charset="0"/>
                    <a:cs typeface="Courier New" pitchFamily="49" charset="0"/>
                  </a:rPr>
                  <a:t>trạng thái của u</a:t>
                </a:r>
                <a:r>
                  <a:rPr lang="vi-VN" sz="14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a:r>
                <a:r>
                  <a:rPr lang="vi-VN" sz="1600" b="1">
                    <a:solidFill>
                      <a:srgbClr val="0000FF"/>
                    </a:solidFill>
                    <a:latin typeface="Courier New" pitchFamily="49" charset="0"/>
                    <a:cs typeface="Courier New" pitchFamily="49" charset="0"/>
                  </a:rPr>
                  <a:t>while</a:t>
                </a:r>
                <a:r>
                  <a:rPr lang="vi-VN" sz="1600" b="1" smtClean="0">
                    <a:latin typeface="Courier New" pitchFamily="49" charset="0"/>
                    <a:cs typeface="Courier New" pitchFamily="49" charset="0"/>
                  </a:rPr>
                  <a:t/>
                </a:r>
                <a:r>
                  <a:rPr lang="vi-VN" sz="1600" b="1">
                    <a:latin typeface="Courier New" pitchFamily="49" charset="0"/>
                    <a:cs typeface="Courier New" pitchFamily="49" charset="0"/>
                  </a:rPr>
                  <a:t>(queue ≠ </a:t>
                </a:r>
                <a14:m>
                  <m:oMath xmlns:m="http://schemas.openxmlformats.org/officeDocument/2006/math">
                    <m:r>
                      <a:rPr lang="en-US" sz="1600" b="1" i="1">
                        <a:latin typeface="Cambria Math"/>
                        <a:ea typeface="Cambria Math"/>
                        <a:cs typeface="Courier New" pitchFamily="49" charset="0"/>
                      </a:rPr>
                      <m:t>∅</m:t>
                    </m:r>
                  </m:oMath>
                </a14:m>
                <a:r>
                  <a:rPr lang="el-GR" sz="1600" b="1">
                    <a:latin typeface="Courier New" pitchFamily="49" charset="0"/>
                    <a:cs typeface="Courier New" pitchFamily="49" charset="0"/>
                  </a:rPr>
                  <a:t> ) { </a:t>
                </a:r>
                <a:endParaRPr lang="en-US" sz="1600" b="1" smtClean="0">
                  <a:latin typeface="Courier New" pitchFamily="49" charset="0"/>
                  <a:cs typeface="Courier New" pitchFamily="49" charset="0"/>
                </a:endParaRPr>
              </a:p>
              <a:p>
                <a:pPr marL="0" indent="0" algn="ctr">
                  <a:buNone/>
                </a:pPr>
                <a:r>
                  <a:rPr lang="el-GR" sz="1400" b="1" smtClean="0">
                    <a:latin typeface="Courier New" pitchFamily="49" charset="0"/>
                    <a:cs typeface="Courier New" pitchFamily="49" charset="0"/>
                  </a:rPr>
                  <a:t>/*</a:t>
                </a:r>
                <a:r>
                  <a:rPr lang="vi-VN" sz="1400" b="1" smtClean="0">
                    <a:solidFill>
                      <a:srgbClr val="C00000"/>
                    </a:solidFill>
                    <a:latin typeface="Courier New" pitchFamily="49" charset="0"/>
                    <a:cs typeface="Courier New" pitchFamily="49" charset="0"/>
                  </a:rPr>
                  <a:t>duyệt </a:t>
                </a:r>
                <a:r>
                  <a:rPr lang="vi-VN" sz="1400" b="1">
                    <a:solidFill>
                      <a:srgbClr val="C00000"/>
                    </a:solidFill>
                    <a:latin typeface="Courier New" pitchFamily="49" charset="0"/>
                    <a:cs typeface="Courier New" pitchFamily="49" charset="0"/>
                  </a:rPr>
                  <a:t>tới khi nào hàng đợi rỗng</a:t>
                </a:r>
                <a:r>
                  <a:rPr lang="vi-VN" sz="1400" b="1">
                    <a:latin typeface="Courier New" pitchFamily="49" charset="0"/>
                    <a:cs typeface="Courier New" pitchFamily="49" charset="0"/>
                  </a:rPr>
                  <a:t>*/ </a:t>
                </a:r>
                <a:endParaRPr lang="vi-VN" sz="1600" b="1">
                  <a:latin typeface="Courier New" pitchFamily="49" charset="0"/>
                  <a:cs typeface="Courier New" pitchFamily="49" charset="0"/>
                </a:endParaRP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queue</a:t>
                </a:r>
                <a:r>
                  <a:rPr lang="vi-VN" sz="1600" b="1" smtClean="0">
                    <a:ea typeface="Cambria Math"/>
                    <a:cs typeface="Courier New" pitchFamily="49" charset="0"/>
                  </a:rPr>
                  <a:t/>
                </a:r>
                <a:r>
                  <a:rPr lang="en-US" sz="1600" b="1" smtClean="0">
                    <a:ea typeface="Cambria Math"/>
                    <a:cs typeface="Courier New" pitchFamily="49" charset="0"/>
                  </a:rPr>
                  <a:t/>
                </a:r>
                <a14:m>
                  <m:oMath xmlns:m="http://schemas.openxmlformats.org/officeDocument/2006/math">
                    <m:r>
                      <a:rPr lang="vi-VN" sz="1600" b="1" i="1">
                        <a:latin typeface="Cambria Math"/>
                        <a:ea typeface="Cambria Math"/>
                        <a:cs typeface="Courier New" pitchFamily="49" charset="0"/>
                      </a:rPr>
                      <m:t>← </m:t>
                    </m:r>
                    <m:r>
                      <a:rPr lang="en-US" sz="1600" b="1" i="0" smtClean="0">
                        <a:latin typeface="Cambria Math"/>
                        <a:ea typeface="Cambria Math"/>
                        <a:cs typeface="Courier New" pitchFamily="49" charset="0"/>
                      </a:rPr>
                      <m:t> </m:t>
                    </m:r>
                  </m:oMath>
                </a14:m>
                <a:r>
                  <a:rPr lang="vi-VN" sz="1600" b="1" smtClean="0">
                    <a:latin typeface="Courier New" pitchFamily="49" charset="0"/>
                    <a:cs typeface="Courier New" pitchFamily="49" charset="0"/>
                  </a:rPr>
                  <a:t>p</a:t>
                </a:r>
                <a:r>
                  <a:rPr lang="vi-VN" sz="1600" b="1">
                    <a:latin typeface="Courier New" pitchFamily="49" charset="0"/>
                    <a:cs typeface="Courier New" pitchFamily="49" charset="0"/>
                  </a:rPr>
                  <a:t>; </a:t>
                </a:r>
                <a:endParaRPr lang="en-US" sz="1600" b="1" smtClean="0">
                  <a:latin typeface="Courier New" pitchFamily="49" charset="0"/>
                  <a:cs typeface="Courier New" pitchFamily="49" charset="0"/>
                </a:endParaRPr>
              </a:p>
              <a:p>
                <a:pPr marL="0" indent="0" algn="ctr">
                  <a:buNone/>
                </a:pPr>
                <a:r>
                  <a:rPr lang="vi-VN" sz="1400" b="1" smtClean="0">
                    <a:latin typeface="Courier New" pitchFamily="49" charset="0"/>
                    <a:cs typeface="Courier New" pitchFamily="49" charset="0"/>
                  </a:rPr>
                  <a:t>/*</a:t>
                </a:r>
                <a:r>
                  <a:rPr lang="vi-VN" sz="1400" b="1">
                    <a:solidFill>
                      <a:srgbClr val="C00000"/>
                    </a:solidFill>
                    <a:latin typeface="Courier New" pitchFamily="49" charset="0"/>
                    <a:cs typeface="Courier New" pitchFamily="49" charset="0"/>
                  </a:rPr>
                  <a:t>lấy p ra từ khỏi hàng đợi</a:t>
                </a:r>
                <a:r>
                  <a:rPr lang="vi-VN" sz="1400" b="1">
                    <a:latin typeface="Courier New" pitchFamily="49" charset="0"/>
                    <a:cs typeface="Courier New" pitchFamily="49" charset="0"/>
                  </a:rPr>
                  <a:t>*/ </a:t>
                </a: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2209800"/>
                <a:ext cx="4267200" cy="4038600"/>
              </a:xfrm>
              <a:prstGeom prst="rect">
                <a:avLst/>
              </a:prstGeom>
              <a:blipFill rotWithShape="1">
                <a:blip r:embed="rId2" cstate="print"/>
                <a:stretch>
                  <a:fillRect l="-570"/>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1752600"/>
                <a:ext cx="4267200" cy="44958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30000"/>
                  </a:lnSpc>
                </a:pPr>
                <a:r>
                  <a:rPr lang="en-US" sz="1600" b="1">
                    <a:latin typeface="Courier New" pitchFamily="49" charset="0"/>
                    <a:cs typeface="Courier New" pitchFamily="49" charset="0"/>
                  </a:rPr>
                  <a:t/>
                </a: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Thăm_Đỉnh(p</a:t>
                </a:r>
                <a:r>
                  <a:rPr lang="vi-VN" sz="1600" b="1">
                    <a:latin typeface="Courier New" pitchFamily="49" charset="0"/>
                    <a:cs typeface="Courier New" pitchFamily="49" charset="0"/>
                  </a:rPr>
                  <a:t>); </a:t>
                </a:r>
                <a:endParaRPr lang="en-US" sz="1600" b="1" smtClean="0">
                  <a:latin typeface="Courier New" pitchFamily="49" charset="0"/>
                  <a:cs typeface="Courier New" pitchFamily="49" charset="0"/>
                </a:endParaRPr>
              </a:p>
              <a:p>
                <a:pPr algn="ctr">
                  <a:lnSpc>
                    <a:spcPct val="130000"/>
                  </a:lnSpc>
                </a:pPr>
                <a:r>
                  <a:rPr lang="vi-VN" sz="1400" b="1" smtClean="0">
                    <a:latin typeface="Courier New" pitchFamily="49" charset="0"/>
                    <a:cs typeface="Courier New" pitchFamily="49" charset="0"/>
                  </a:rPr>
                  <a:t>/*</a:t>
                </a:r>
                <a:r>
                  <a:rPr lang="vi-VN" sz="1400" b="1" smtClean="0">
                    <a:solidFill>
                      <a:srgbClr val="C00000"/>
                    </a:solidFill>
                    <a:latin typeface="Courier New" pitchFamily="49" charset="0"/>
                    <a:cs typeface="Courier New" pitchFamily="49" charset="0"/>
                  </a:rPr>
                  <a:t>duyệt </a:t>
                </a:r>
                <a:r>
                  <a:rPr lang="vi-VN" sz="1400" b="1">
                    <a:solidFill>
                      <a:srgbClr val="C00000"/>
                    </a:solidFill>
                    <a:latin typeface="Courier New" pitchFamily="49" charset="0"/>
                    <a:cs typeface="Courier New" pitchFamily="49" charset="0"/>
                  </a:rPr>
                  <a:t>xong đỉnh p</a:t>
                </a:r>
                <a:r>
                  <a:rPr lang="vi-VN" sz="1400" b="1">
                    <a:latin typeface="Courier New" pitchFamily="49" charset="0"/>
                    <a:cs typeface="Courier New" pitchFamily="49" charset="0"/>
                  </a:rPr>
                  <a:t>*/ </a:t>
                </a:r>
              </a:p>
              <a:p>
                <a:pPr>
                  <a:lnSpc>
                    <a:spcPct val="130000"/>
                  </a:lnSpc>
                </a:pPr>
                <a:r>
                  <a:rPr lang="en-US" sz="1600" b="1" smtClean="0">
                    <a:latin typeface="Courier New" pitchFamily="49" charset="0"/>
                    <a:cs typeface="Courier New" pitchFamily="49" charset="0"/>
                  </a:rPr>
                  <a:t/>
                </a:r>
                <a:r>
                  <a:rPr lang="vi-VN" sz="1600" b="1">
                    <a:solidFill>
                      <a:srgbClr val="0000FF"/>
                    </a:solidFill>
                    <a:latin typeface="Courier New" pitchFamily="49" charset="0"/>
                    <a:cs typeface="Courier New" pitchFamily="49" charset="0"/>
                  </a:rPr>
                  <a:t>for</a:t>
                </a:r>
                <a:r>
                  <a:rPr lang="vi-VN" sz="1600" b="1" smtClean="0">
                    <a:latin typeface="Courier New" pitchFamily="49" charset="0"/>
                    <a:cs typeface="Courier New" pitchFamily="49" charset="0"/>
                  </a:rPr>
                  <a:t/>
                </a:r>
                <a:r>
                  <a:rPr lang="vi-VN" sz="1600" b="1">
                    <a:latin typeface="Courier New" pitchFamily="49" charset="0"/>
                    <a:cs typeface="Courier New" pitchFamily="49" charset="0"/>
                  </a:rPr>
                  <a:t>(v ∈ ke(p) ) </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algn="ctr">
                  <a:lnSpc>
                    <a:spcPct val="130000"/>
                  </a:lnSpc>
                </a:pPr>
                <a:r>
                  <a:rPr lang="vi-VN" sz="1400" b="1" smtClean="0">
                    <a:latin typeface="Courier New" pitchFamily="49" charset="0"/>
                    <a:cs typeface="Courier New" pitchFamily="49" charset="0"/>
                  </a:rPr>
                  <a:t>/*</a:t>
                </a:r>
                <a:r>
                  <a:rPr lang="vi-VN" sz="1400" b="1" smtClean="0">
                    <a:solidFill>
                      <a:srgbClr val="C00000"/>
                    </a:solidFill>
                    <a:latin typeface="Courier New" pitchFamily="49" charset="0"/>
                    <a:cs typeface="Courier New" pitchFamily="49" charset="0"/>
                  </a:rPr>
                  <a:t>đưa </a:t>
                </a:r>
                <a:r>
                  <a:rPr lang="vi-VN" sz="1400" b="1">
                    <a:solidFill>
                      <a:srgbClr val="C00000"/>
                    </a:solidFill>
                    <a:latin typeface="Courier New" pitchFamily="49" charset="0"/>
                    <a:cs typeface="Courier New" pitchFamily="49" charset="0"/>
                  </a:rPr>
                  <a:t>các đỉnh v kề với p nhưng chưa được xét vào hàng đợi</a:t>
                </a:r>
                <a:r>
                  <a:rPr lang="vi-VN" sz="1400" b="1">
                    <a:latin typeface="Courier New" pitchFamily="49" charset="0"/>
                    <a:cs typeface="Courier New" pitchFamily="49" charset="0"/>
                  </a:rPr>
                  <a:t>*/</a:t>
                </a:r>
                <a:r>
                  <a:rPr lang="vi-VN" sz="1600" b="1">
                    <a:latin typeface="Courier New" pitchFamily="49" charset="0"/>
                    <a:cs typeface="Courier New" pitchFamily="49" charset="0"/>
                  </a:rPr>
                  <a:t/>
                </a:r>
              </a:p>
              <a:p>
                <a:pPr>
                  <a:lnSpc>
                    <a:spcPct val="130000"/>
                  </a:lnSpc>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(chuaxet[v] ) { </a:t>
                </a:r>
              </a:p>
              <a:p>
                <a:pPr>
                  <a:lnSpc>
                    <a:spcPct val="13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v</a:t>
                </a:r>
                <a:r>
                  <a:rPr lang="vi-VN" sz="1600" b="1">
                    <a:ea typeface="Cambria Math"/>
                    <a:cs typeface="Courier New" pitchFamily="49" charset="0"/>
                  </a:rPr>
                  <a:t/>
                </a:r>
                <a14:m>
                  <m:oMath xmlns:m="http://schemas.openxmlformats.org/officeDocument/2006/math">
                    <m:r>
                      <a:rPr lang="vi-VN" sz="1600" b="1" i="1">
                        <a:latin typeface="Cambria Math"/>
                        <a:ea typeface="Cambria Math"/>
                        <a:cs typeface="Courier New" pitchFamily="49" charset="0"/>
                      </a:rPr>
                      <m:t>←</m:t>
                    </m:r>
                  </m:oMath>
                </a14:m>
                <a:r>
                  <a:rPr lang="vi-VN" sz="1600" b="1">
                    <a:latin typeface="Courier New" pitchFamily="49" charset="0"/>
                    <a:cs typeface="Courier New" pitchFamily="49" charset="0"/>
                  </a:rPr>
                  <a:t> queue; </a:t>
                </a:r>
                <a:endParaRPr lang="en-US" sz="1600" b="1" smtClean="0">
                  <a:latin typeface="Courier New" pitchFamily="49" charset="0"/>
                  <a:cs typeface="Courier New" pitchFamily="49" charset="0"/>
                </a:endParaRPr>
              </a:p>
              <a:p>
                <a:pPr algn="ctr">
                  <a:lnSpc>
                    <a:spcPct val="130000"/>
                  </a:lnSpc>
                </a:pPr>
                <a:r>
                  <a:rPr lang="vi-VN" sz="1400" b="1" smtClean="0">
                    <a:latin typeface="Courier New" pitchFamily="49" charset="0"/>
                    <a:cs typeface="Courier New" pitchFamily="49" charset="0"/>
                  </a:rPr>
                  <a:t>/*</a:t>
                </a:r>
                <a:r>
                  <a:rPr lang="vi-VN" sz="1400" b="1">
                    <a:solidFill>
                      <a:srgbClr val="C00000"/>
                    </a:solidFill>
                    <a:latin typeface="Courier New" pitchFamily="49" charset="0"/>
                    <a:cs typeface="Courier New" pitchFamily="49" charset="0"/>
                  </a:rPr>
                  <a:t>đưa v vào hàng đợi</a:t>
                </a:r>
                <a:r>
                  <a:rPr lang="vi-VN" sz="1400" b="1">
                    <a:latin typeface="Courier New" pitchFamily="49" charset="0"/>
                    <a:cs typeface="Courier New" pitchFamily="49" charset="0"/>
                  </a:rPr>
                  <a:t>*/ </a:t>
                </a:r>
              </a:p>
              <a:p>
                <a:pPr>
                  <a:lnSpc>
                    <a:spcPct val="13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chuaxet[v</a:t>
                </a:r>
                <a:r>
                  <a:rPr lang="vi-VN" sz="1600" b="1">
                    <a:latin typeface="Courier New" pitchFamily="49" charset="0"/>
                    <a:cs typeface="Courier New" pitchFamily="49" charset="0"/>
                  </a:rPr>
                  <a:t>] = false</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algn="ctr">
                  <a:lnSpc>
                    <a:spcPct val="130000"/>
                  </a:lnSpc>
                </a:pPr>
                <a:r>
                  <a:rPr lang="vi-VN" sz="1400" b="1" smtClean="0">
                    <a:latin typeface="Courier New" pitchFamily="49" charset="0"/>
                    <a:cs typeface="Courier New" pitchFamily="49" charset="0"/>
                  </a:rPr>
                  <a:t>/* </a:t>
                </a:r>
                <a:r>
                  <a:rPr lang="vi-VN" sz="1400" b="1">
                    <a:solidFill>
                      <a:srgbClr val="C00000"/>
                    </a:solidFill>
                    <a:latin typeface="Courier New" pitchFamily="49" charset="0"/>
                    <a:cs typeface="Courier New" pitchFamily="49" charset="0"/>
                  </a:rPr>
                  <a:t>đổi trạng thái của v</a:t>
                </a:r>
                <a:r>
                  <a:rPr lang="vi-VN" sz="1400" b="1">
                    <a:latin typeface="Courier New" pitchFamily="49" charset="0"/>
                    <a:cs typeface="Courier New" pitchFamily="49" charset="0"/>
                  </a:rPr>
                  <a:t>*/ </a:t>
                </a:r>
              </a:p>
              <a:p>
                <a:pPr>
                  <a:lnSpc>
                    <a:spcPct val="13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3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30000"/>
                  </a:lnSpc>
                </a:pPr>
                <a:r>
                  <a:rPr lang="en-US" sz="1600" b="1" smtClean="0">
                    <a:latin typeface="Courier New" pitchFamily="49" charset="0"/>
                    <a:cs typeface="Courier New" pitchFamily="49" charset="0"/>
                  </a:rPr>
                  <a:t> } </a:t>
                </a:r>
                <a:r>
                  <a:rPr lang="en-US" sz="1400" b="1" smtClean="0">
                    <a:latin typeface="Courier New" pitchFamily="49" charset="0"/>
                    <a:cs typeface="Courier New" pitchFamily="49" charset="0"/>
                  </a:rPr>
                  <a:t>/*</a:t>
                </a:r>
                <a:r>
                  <a:rPr lang="en-US" sz="1400" b="1" smtClean="0">
                    <a:solidFill>
                      <a:srgbClr val="C00000"/>
                    </a:solidFill>
                    <a:latin typeface="Courier New" pitchFamily="49" charset="0"/>
                    <a:cs typeface="Courier New" pitchFamily="49" charset="0"/>
                  </a:rPr>
                  <a:t>end </a:t>
                </a:r>
                <a:r>
                  <a:rPr lang="en-US" sz="1400" b="1">
                    <a:solidFill>
                      <a:srgbClr val="C00000"/>
                    </a:solidFill>
                    <a:latin typeface="Courier New" pitchFamily="49" charset="0"/>
                    <a:cs typeface="Courier New" pitchFamily="49" charset="0"/>
                  </a:rPr>
                  <a:t>while</a:t>
                </a:r>
                <a:r>
                  <a:rPr lang="en-US" sz="1400" b="1">
                    <a:latin typeface="Courier New" pitchFamily="49" charset="0"/>
                    <a:cs typeface="Courier New" pitchFamily="49" charset="0"/>
                  </a:rPr>
                  <a:t>*/</a:t>
                </a:r>
                <a:r>
                  <a:rPr lang="en-US" sz="1600" b="1">
                    <a:latin typeface="Courier New" pitchFamily="49" charset="0"/>
                    <a:cs typeface="Courier New" pitchFamily="49" charset="0"/>
                  </a:rPr>
                  <a:t/>
                </a:r>
              </a:p>
              <a:p>
                <a:pPr>
                  <a:lnSpc>
                    <a:spcPct val="130000"/>
                  </a:lnSpc>
                </a:pPr>
                <a:r>
                  <a:rPr lang="en-US" sz="1600" b="1" smtClean="0">
                    <a:latin typeface="Courier New" pitchFamily="49" charset="0"/>
                    <a:cs typeface="Courier New" pitchFamily="49" charset="0"/>
                  </a:rPr>
                  <a:t>}</a:t>
                </a:r>
                <a:r>
                  <a:rPr lang="en-US" sz="1400" b="1" smtClean="0">
                    <a:latin typeface="Courier New" pitchFamily="49" charset="0"/>
                    <a:cs typeface="Courier New" pitchFamily="49" charset="0"/>
                  </a:rPr>
                  <a:t>/*</a:t>
                </a:r>
                <a:r>
                  <a:rPr lang="en-US" sz="1400" b="1" smtClean="0">
                    <a:solidFill>
                      <a:srgbClr val="C00000"/>
                    </a:solidFill>
                    <a:latin typeface="Courier New" pitchFamily="49" charset="0"/>
                    <a:cs typeface="Courier New" pitchFamily="49" charset="0"/>
                  </a:rPr>
                  <a:t>end </a:t>
                </a:r>
                <a:r>
                  <a:rPr lang="en-US" sz="1400" b="1">
                    <a:solidFill>
                      <a:srgbClr val="C00000"/>
                    </a:solidFill>
                    <a:latin typeface="Courier New" pitchFamily="49" charset="0"/>
                    <a:cs typeface="Courier New" pitchFamily="49" charset="0"/>
                  </a:rPr>
                  <a:t>BFS</a:t>
                </a:r>
                <a:r>
                  <a:rPr lang="en-US" sz="1400" b="1">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1752600"/>
                <a:ext cx="4267200" cy="4495800"/>
              </a:xfrm>
              <a:prstGeom prst="rect">
                <a:avLst/>
              </a:prstGeom>
              <a:blipFill rotWithShape="1">
                <a:blip r:embed="rId3" cstate="print"/>
                <a:stretch>
                  <a:fillRect l="-712"/>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225576628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(11/62)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(4/8)</a:t>
            </a:r>
          </a:p>
          <a:p>
            <a:r>
              <a:rPr lang="en-US" smtClean="0"/>
              <a:t>Giả mã của giải thuật BFS:</a:t>
            </a:r>
          </a:p>
          <a:p>
            <a:pPr lvl="1"/>
            <a:r>
              <a:rPr lang="vi-VN" smtClean="0"/>
              <a:t>Thủ tục BFS sẽ thăm tất cả các đỉnh dùng thành phần liên thông với u. </a:t>
            </a:r>
            <a:endParaRPr lang="en-US" smtClean="0"/>
          </a:p>
          <a:p>
            <a:pPr lvl="1"/>
            <a:r>
              <a:rPr lang="vi-VN" smtClean="0"/>
              <a:t>Để thăm tất cả các đỉnh của đồ thị, cần thực hiện đoạn </a:t>
            </a:r>
            <a:r>
              <a:rPr lang="en-US" smtClean="0"/>
              <a:t>theo đoạn giả mã sau:</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53</a:t>
            </a:fld>
            <a:endParaRPr lang="en-US"/>
          </a:p>
        </p:txBody>
      </p:sp>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2438400"/>
                <a:ext cx="4267200" cy="3810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b="1">
                    <a:latin typeface="Courier New" pitchFamily="49" charset="0"/>
                    <a:cs typeface="Courier New" pitchFamily="49" charset="0"/>
                  </a:rPr>
                  <a:t>{ </a:t>
                </a:r>
              </a:p>
              <a:p>
                <a:pPr>
                  <a:lnSpc>
                    <a:spcPct val="150000"/>
                  </a:lnSpc>
                </a:pPr>
                <a:r>
                  <a:rPr lang="en-US" b="1">
                    <a:latin typeface="Courier New" pitchFamily="49" charset="0"/>
                    <a:cs typeface="Courier New" pitchFamily="49" charset="0"/>
                  </a:rPr>
                  <a:t/>
                </a:r>
                <a:r>
                  <a:rPr lang="en-US" b="1" smtClean="0">
                    <a:latin typeface="Courier New" pitchFamily="49" charset="0"/>
                    <a:cs typeface="Courier New" pitchFamily="49" charset="0"/>
                  </a:rPr>
                  <a:t/>
                </a:r>
                <a:r>
                  <a:rPr lang="pl-PL" b="1">
                    <a:solidFill>
                      <a:srgbClr val="0000FF"/>
                    </a:solidFill>
                    <a:latin typeface="Courier New" pitchFamily="49" charset="0"/>
                    <a:cs typeface="Courier New" pitchFamily="49" charset="0"/>
                  </a:rPr>
                  <a:t>for</a:t>
                </a:r>
                <a:r>
                  <a:rPr lang="pl-PL" b="1" smtClean="0">
                    <a:latin typeface="Courier New" pitchFamily="49" charset="0"/>
                    <a:cs typeface="Courier New" pitchFamily="49" charset="0"/>
                  </a:rPr>
                  <a:t/>
                </a:r>
                <a:r>
                  <a:rPr lang="pl-PL" b="1">
                    <a:latin typeface="Courier New" pitchFamily="49" charset="0"/>
                    <a:cs typeface="Courier New" pitchFamily="49" charset="0"/>
                  </a:rPr>
                  <a:t>(u=1; </a:t>
                </a:r>
                <a:r>
                  <a:rPr lang="pl-PL" b="1" smtClean="0">
                    <a:latin typeface="Courier New" pitchFamily="49" charset="0"/>
                    <a:cs typeface="Courier New" pitchFamily="49" charset="0"/>
                  </a:rPr>
                  <a:t>u</a:t>
                </a:r>
                <a14:m>
                  <m:oMath xmlns:m="http://schemas.openxmlformats.org/officeDocument/2006/math">
                    <m:r>
                      <a:rPr lang="en-US" b="1" i="1" smtClean="0">
                        <a:latin typeface="Cambria Math"/>
                        <a:ea typeface="Cambria Math"/>
                        <a:cs typeface="Courier New" pitchFamily="49" charset="0"/>
                      </a:rPr>
                      <m:t>≤</m:t>
                    </m:r>
                  </m:oMath>
                </a14:m>
                <a:r>
                  <a:rPr lang="pl-PL" b="1" smtClean="0">
                    <a:latin typeface="Courier New" pitchFamily="49" charset="0"/>
                    <a:cs typeface="Courier New" pitchFamily="49" charset="0"/>
                  </a:rPr>
                  <a:t>n</a:t>
                </a:r>
                <a:r>
                  <a:rPr lang="pl-PL" b="1">
                    <a:latin typeface="Courier New" pitchFamily="49" charset="0"/>
                    <a:cs typeface="Courier New" pitchFamily="49" charset="0"/>
                  </a:rPr>
                  <a:t>; u++) </a:t>
                </a:r>
              </a:p>
              <a:p>
                <a:pPr>
                  <a:lnSpc>
                    <a:spcPct val="150000"/>
                  </a:lnSpc>
                </a:pPr>
                <a:r>
                  <a:rPr lang="en-US" b="1" smtClean="0">
                    <a:latin typeface="Courier New" pitchFamily="49" charset="0"/>
                    <a:cs typeface="Courier New" pitchFamily="49" charset="0"/>
                  </a:rPr>
                  <a:t>     chuaxet[u</a:t>
                </a:r>
                <a:r>
                  <a:rPr lang="en-US" b="1">
                    <a:latin typeface="Courier New" pitchFamily="49" charset="0"/>
                    <a:cs typeface="Courier New" pitchFamily="49" charset="0"/>
                  </a:rPr>
                  <a:t>] = TRUE; </a:t>
                </a:r>
              </a:p>
              <a:p>
                <a:pPr>
                  <a:lnSpc>
                    <a:spcPct val="150000"/>
                  </a:lnSpc>
                </a:pPr>
                <a:r>
                  <a:rPr lang="en-US" b="1" smtClean="0">
                    <a:latin typeface="Courier New" pitchFamily="49" charset="0"/>
                    <a:cs typeface="Courier New" pitchFamily="49" charset="0"/>
                  </a:rPr>
                  <a:t/>
                </a:r>
                <a:r>
                  <a:rPr lang="en-US" b="1">
                    <a:solidFill>
                      <a:srgbClr val="0000FF"/>
                    </a:solidFill>
                    <a:latin typeface="Courier New" pitchFamily="49" charset="0"/>
                    <a:cs typeface="Courier New" pitchFamily="49" charset="0"/>
                  </a:rPr>
                  <a:t>for</a:t>
                </a:r>
                <a:r>
                  <a:rPr lang="en-US" b="1" smtClean="0">
                    <a:latin typeface="Courier New" pitchFamily="49" charset="0"/>
                    <a:cs typeface="Courier New" pitchFamily="49" charset="0"/>
                  </a:rPr>
                  <a:t/>
                </a:r>
                <a:r>
                  <a:rPr lang="en-US" b="1">
                    <a:latin typeface="Courier New" pitchFamily="49" charset="0"/>
                    <a:cs typeface="Courier New" pitchFamily="49" charset="0"/>
                  </a:rPr>
                  <a:t>(u∈V ) </a:t>
                </a:r>
              </a:p>
              <a:p>
                <a:pPr>
                  <a:lnSpc>
                    <a:spcPct val="150000"/>
                  </a:lnSpc>
                </a:pPr>
                <a:r>
                  <a:rPr lang="en-US" b="1" smtClean="0">
                    <a:latin typeface="Courier New" pitchFamily="49" charset="0"/>
                    <a:cs typeface="Courier New" pitchFamily="49" charset="0"/>
                  </a:rPr>
                  <a:t/>
                </a:r>
                <a:r>
                  <a:rPr lang="en-US" b="1">
                    <a:solidFill>
                      <a:srgbClr val="0000FF"/>
                    </a:solidFill>
                    <a:latin typeface="Courier New" pitchFamily="49" charset="0"/>
                    <a:cs typeface="Courier New" pitchFamily="49" charset="0"/>
                  </a:rPr>
                  <a:t>if</a:t>
                </a:r>
                <a:r>
                  <a:rPr lang="en-US" b="1" smtClean="0">
                    <a:latin typeface="Courier New" pitchFamily="49" charset="0"/>
                    <a:cs typeface="Courier New" pitchFamily="49" charset="0"/>
                  </a:rPr>
                  <a:t/>
                </a:r>
                <a:r>
                  <a:rPr lang="en-US" b="1">
                    <a:latin typeface="Courier New" pitchFamily="49" charset="0"/>
                    <a:cs typeface="Courier New" pitchFamily="49" charset="0"/>
                  </a:rPr>
                  <a:t>(chuaxet[u] ) </a:t>
                </a:r>
              </a:p>
              <a:p>
                <a:pPr>
                  <a:lnSpc>
                    <a:spcPct val="150000"/>
                  </a:lnSpc>
                </a:pPr>
                <a:r>
                  <a:rPr lang="en-US" b="1" smtClean="0">
                    <a:latin typeface="Courier New" pitchFamily="49" charset="0"/>
                    <a:cs typeface="Courier New" pitchFamily="49" charset="0"/>
                  </a:rPr>
                  <a:t>       BFS(u</a:t>
                </a:r>
                <a:r>
                  <a:rPr lang="en-US" b="1">
                    <a:latin typeface="Courier New" pitchFamily="49" charset="0"/>
                    <a:cs typeface="Courier New" pitchFamily="49" charset="0"/>
                  </a:rPr>
                  <a:t>); </a:t>
                </a:r>
              </a:p>
              <a:p>
                <a:pPr>
                  <a:lnSpc>
                    <a:spcPct val="150000"/>
                  </a:lnSpc>
                </a:pPr>
                <a:r>
                  <a:rPr lang="en-US" b="1">
                    <a:latin typeface="Courier New" pitchFamily="49" charset="0"/>
                    <a:cs typeface="Courier New" pitchFamily="49" charset="0"/>
                  </a:rPr>
                  <a:t>}</a:t>
                </a:r>
                <a:endParaRPr lang="en-US" b="1">
                  <a:solidFill>
                    <a:prstClr val="black"/>
                  </a:solidFill>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2438400"/>
                <a:ext cx="4267200" cy="3810000"/>
              </a:xfrm>
              <a:prstGeom prst="rect">
                <a:avLst/>
              </a:prstGeom>
              <a:blipFill rotWithShape="1">
                <a:blip r:embed="rId2" cstate="print"/>
                <a:stretch>
                  <a:fillRect l="-1140"/>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14470176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(12/62)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(5/8)</a:t>
            </a:r>
          </a:p>
          <a:p>
            <a:r>
              <a:rPr lang="en-US" smtClean="0"/>
              <a:t>Ví dụ về BFS:</a:t>
            </a:r>
          </a:p>
          <a:p>
            <a:pPr lvl="1"/>
            <a:r>
              <a:rPr lang="en-US" smtClean="0"/>
              <a:t>Cho đồ thị vô hướng G = &lt;V,E&gt; sau, duyệt đồ thị theo phương pháp BFS.</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54</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12878" y="2667001"/>
            <a:ext cx="6006423"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8880056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(13/62)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(6/8)</a:t>
            </a:r>
          </a:p>
          <a:p>
            <a:r>
              <a:rPr lang="en-US" smtClean="0"/>
              <a:t>Các bước thực hiện:</a:t>
            </a:r>
          </a:p>
        </p:txBody>
      </p:sp>
      <p:sp>
        <p:nvSpPr>
          <p:cNvPr id="4" name="Slide Number Placeholder 3"/>
          <p:cNvSpPr>
            <a:spLocks noGrp="1"/>
          </p:cNvSpPr>
          <p:nvPr>
            <p:ph type="sldNum" sz="quarter" idx="15"/>
          </p:nvPr>
        </p:nvSpPr>
        <p:spPr/>
        <p:txBody>
          <a:bodyPr/>
          <a:lstStyle/>
          <a:p>
            <a:fld id="{605E8093-D946-4067-BBE1-EEE98D839B7E}" type="slidenum">
              <a:rPr lang="en-US" smtClean="0"/>
              <a:pPr/>
              <a:t>55</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2514600"/>
            <a:ext cx="7158037" cy="449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3400" y="0"/>
            <a:ext cx="4419600" cy="2635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575295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(14/62)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(7/8)</a:t>
            </a:r>
          </a:p>
          <a:p>
            <a:r>
              <a:rPr lang="en-US" smtClean="0"/>
              <a:t>Chương trình minh họa BFS</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56</a:t>
            </a:fld>
            <a:endParaRPr lang="en-US"/>
          </a:p>
        </p:txBody>
      </p:sp>
      <p:sp>
        <p:nvSpPr>
          <p:cNvPr id="12" name="Content Placeholder 2"/>
          <p:cNvSpPr txBox="1">
            <a:spLocks/>
          </p:cNvSpPr>
          <p:nvPr/>
        </p:nvSpPr>
        <p:spPr>
          <a:xfrm>
            <a:off x="228600" y="2209800"/>
            <a:ext cx="35814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100</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buClr>
                <a:srgbClr val="FE8637"/>
              </a:buClr>
              <a:buFont typeface="Wingdings 2"/>
              <a:buNone/>
            </a:pPr>
            <a:r>
              <a:rPr lang="en-US" sz="1600" b="1" smtClean="0">
                <a:solidFill>
                  <a:srgbClr val="008000"/>
                </a:solidFill>
                <a:latin typeface="Courier New" pitchFamily="49" charset="0"/>
                <a:cs typeface="Courier New" pitchFamily="49" charset="0"/>
              </a:rPr>
              <a:t>/*Breadth</a:t>
            </a:r>
            <a:r>
              <a:rPr lang="en-US" sz="1600" smtClean="0">
                <a:solidFill>
                  <a:prstClr val="black"/>
                </a:solidFill>
              </a:rPr>
              <a:t> </a:t>
            </a:r>
            <a:r>
              <a:rPr lang="en-US" sz="1600" b="1" smtClean="0">
                <a:solidFill>
                  <a:srgbClr val="008000"/>
                </a:solidFill>
                <a:latin typeface="Courier New" pitchFamily="49" charset="0"/>
                <a:cs typeface="Courier New" pitchFamily="49" charset="0"/>
              </a:rPr>
              <a:t>First </a:t>
            </a:r>
            <a:r>
              <a:rPr lang="en-US" sz="1600" b="1">
                <a:solidFill>
                  <a:srgbClr val="008000"/>
                </a:solidFill>
                <a:latin typeface="Courier New" pitchFamily="49" charset="0"/>
                <a:cs typeface="Courier New" pitchFamily="49" charset="0"/>
              </a:rPr>
              <a:t>Search </a:t>
            </a:r>
            <a:r>
              <a:rPr lang="en-US" sz="1600" b="1" smtClean="0">
                <a:solidFill>
                  <a:srgbClr val="008000"/>
                </a:solidFill>
                <a:latin typeface="Courier New" pitchFamily="49" charset="0"/>
                <a:cs typeface="Courier New" pitchFamily="49" charset="0"/>
              </a:rPr>
              <a:t>*/</a:t>
            </a:r>
            <a:endParaRPr lang="en-US" sz="1600" b="1">
              <a:solidFill>
                <a:srgbClr val="008000"/>
              </a:solidFill>
              <a:latin typeface="Courier New" pitchFamily="49" charset="0"/>
              <a:cs typeface="Courier New" pitchFamily="49" charset="0"/>
            </a:endParaRPr>
          </a:p>
        </p:txBody>
      </p:sp>
      <p:sp>
        <p:nvSpPr>
          <p:cNvPr id="13" name="Content Placeholder 2"/>
          <p:cNvSpPr txBox="1">
            <a:spLocks/>
          </p:cNvSpPr>
          <p:nvPr/>
        </p:nvSpPr>
        <p:spPr bwMode="auto">
          <a:xfrm>
            <a:off x="3962400" y="1752600"/>
            <a:ext cx="4800600" cy="44958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a:t>
            </a:r>
            <a:endParaRPr lang="en-US" sz="1600" b="1" smtClean="0">
              <a:solidFill>
                <a:prstClr val="black"/>
              </a:solidFill>
              <a:latin typeface="Courier New" pitchFamily="49" charset="0"/>
              <a:cs typeface="Courier New" pitchFamily="49" charset="0"/>
            </a:endParaRPr>
          </a:p>
          <a:p>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chuaxet){</a:t>
            </a:r>
          </a:p>
          <a:p>
            <a:r>
              <a:rPr lang="nn-NO" sz="1600" b="1" smtClean="0">
                <a:solidFill>
                  <a:prstClr val="black"/>
                </a:solidFill>
                <a:latin typeface="Courier New" pitchFamily="49" charset="0"/>
                <a:cs typeface="Courier New" pitchFamily="49" charset="0"/>
              </a:rPr>
              <a:t>   FILE </a:t>
            </a:r>
            <a:r>
              <a:rPr lang="nn-NO" sz="1600" b="1">
                <a:solidFill>
                  <a:prstClr val="black"/>
                </a:solidFill>
                <a:latin typeface="Courier New" pitchFamily="49" charset="0"/>
                <a:cs typeface="Courier New" pitchFamily="49" charset="0"/>
              </a:rPr>
              <a:t>*fp; </a:t>
            </a:r>
            <a:r>
              <a:rPr lang="nn-NO" sz="1600" b="1">
                <a:solidFill>
                  <a:srgbClr val="0000FF"/>
                </a:solidFill>
                <a:latin typeface="Courier New" pitchFamily="49" charset="0"/>
                <a:cs typeface="Courier New" pitchFamily="49" charset="0"/>
              </a:rPr>
              <a:t>int</a:t>
            </a:r>
            <a:r>
              <a:rPr lang="nn-NO" sz="1600" b="1">
                <a:solidFill>
                  <a:prstClr val="black"/>
                </a:solidFill>
                <a:latin typeface="Courier New" pitchFamily="49" charset="0"/>
                <a:cs typeface="Courier New" pitchFamily="49" charset="0"/>
              </a:rPr>
              <a:t> i, j;</a:t>
            </a:r>
          </a:p>
          <a:p>
            <a:r>
              <a:rPr lang="en-US" sz="1600" b="1" smtClean="0">
                <a:solidFill>
                  <a:prstClr val="black"/>
                </a:solidFill>
                <a:latin typeface="Courier New" pitchFamily="49" charset="0"/>
                <a:cs typeface="Courier New" pitchFamily="49" charset="0"/>
              </a:rPr>
              <a:t>   fp=fopen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"BFS.IN"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file input"</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Ma tran ke cua do thi:"</a:t>
            </a:r>
            <a:r>
              <a:rPr lang="pt-BR"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&lt;&lt;endl;</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35194756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(15/62)</a:t>
            </a:r>
            <a:endParaRPr lang="en-US"/>
          </a:p>
        </p:txBody>
      </p:sp>
      <p:sp>
        <p:nvSpPr>
          <p:cNvPr id="3" name="Content Placeholder 2"/>
          <p:cNvSpPr>
            <a:spLocks noGrp="1"/>
          </p:cNvSpPr>
          <p:nvPr>
            <p:ph sz="quarter" idx="1"/>
          </p:nvPr>
        </p:nvSpPr>
        <p:spPr/>
        <p:txBody>
          <a:bodyPr/>
          <a:lstStyle/>
          <a:p>
            <a:r>
              <a:rPr lang="en-US" smtClean="0"/>
              <a:t>7.5.2. </a:t>
            </a:r>
            <a:r>
              <a:rPr lang="vi-VN" smtClean="0"/>
              <a:t>Thuật toán tìm kiếm theo chiều </a:t>
            </a:r>
            <a:r>
              <a:rPr lang="en-US" smtClean="0"/>
              <a:t>rộng </a:t>
            </a:r>
            <a:r>
              <a:rPr lang="vi-VN" smtClean="0"/>
              <a:t>trên đồ thị</a:t>
            </a:r>
            <a:r>
              <a:rPr lang="en-US" smtClean="0"/>
              <a:t> (8/8)</a:t>
            </a:r>
          </a:p>
          <a:p>
            <a:r>
              <a:rPr lang="en-US" smtClean="0"/>
              <a:t>Chương trình minh họa BFS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57</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 </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]=0;</a:t>
            </a:r>
          </a:p>
          <a:p>
            <a:pPr marL="0" indent="0">
              <a:lnSpc>
                <a:spcPct val="100000"/>
              </a:lnSpc>
              <a:buClr>
                <a:srgbClr val="FE8637"/>
              </a:buClr>
              <a:buFont typeface="Wingdings 2"/>
              <a:buNone/>
            </a:pP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BFS(</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a:t>
            </a:r>
            <a:endParaRPr lang="en-US" sz="1600" b="1" smtClean="0">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i</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chuaxet[], </a:t>
            </a:r>
            <a:r>
              <a:rPr lang="en-US" sz="1600" b="1" smtClean="0">
                <a:solidFill>
                  <a:srgbClr val="0000FF"/>
                </a:solidFill>
                <a:latin typeface="Courier New" pitchFamily="49" charset="0"/>
                <a:cs typeface="Courier New" pitchFamily="49" charset="0"/>
              </a:rPr>
              <a:t>int </a:t>
            </a:r>
            <a:r>
              <a:rPr lang="en-US" sz="1600" b="1" smtClean="0">
                <a:solidFill>
                  <a:prstClr val="black"/>
                </a:solidFill>
                <a:latin typeface="Courier New" pitchFamily="49" charset="0"/>
                <a:cs typeface="Courier New" pitchFamily="49" charset="0"/>
              </a:rPr>
              <a:t>QUEUE[MAX])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u, dauQ, cuoiQ, j;</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dauQ=1</a:t>
            </a:r>
            <a:r>
              <a:rPr lang="en-US" sz="1600" b="1">
                <a:solidFill>
                  <a:prstClr val="black"/>
                </a:solidFill>
                <a:latin typeface="Courier New" pitchFamily="49" charset="0"/>
                <a:cs typeface="Courier New" pitchFamily="49" charset="0"/>
              </a:rPr>
              <a:t>; </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cuoiQ=1</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QUEUE[cuoiQ</a:t>
            </a:r>
            <a:r>
              <a:rPr lang="en-US" sz="1600" b="1">
                <a:solidFill>
                  <a:prstClr val="black"/>
                </a:solidFill>
                <a:latin typeface="Courier New" pitchFamily="49" charset="0"/>
                <a:cs typeface="Courier New" pitchFamily="49" charset="0"/>
              </a:rPr>
              <a:t>]=i;</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]=FALSE;</a:t>
            </a:r>
          </a:p>
          <a:p>
            <a:pPr marL="0" indent="0">
              <a:lnSpc>
                <a:spcPct val="100000"/>
              </a:lnSpc>
              <a:buClr>
                <a:srgbClr val="FE8637"/>
              </a:buClr>
              <a:buFont typeface="Wingdings 2"/>
              <a:buNone/>
            </a:pPr>
            <a:r>
              <a:rPr lang="vi-VN" sz="1600" b="1" smtClean="0">
                <a:solidFill>
                  <a:srgbClr val="008000"/>
                </a:solidFill>
                <a:latin typeface="Courier New" pitchFamily="49" charset="0"/>
                <a:cs typeface="Courier New" pitchFamily="49" charset="0"/>
              </a:rPr>
              <a:t>/* </a:t>
            </a:r>
            <a:r>
              <a:rPr lang="vi-VN" sz="1600" b="1">
                <a:solidFill>
                  <a:srgbClr val="008000"/>
                </a:solidFill>
                <a:latin typeface="Courier New" pitchFamily="49" charset="0"/>
                <a:cs typeface="Courier New" pitchFamily="49" charset="0"/>
              </a:rPr>
              <a:t>thiết lập hàng đợi với đỉnh đầu là i*/</a:t>
            </a:r>
          </a:p>
          <a:p>
            <a:pPr marL="0" indent="0">
              <a:lnSpc>
                <a:spcPct val="100000"/>
              </a:lnSpc>
              <a:buClr>
                <a:srgbClr val="FE8637"/>
              </a:buClr>
              <a:buFont typeface="Wingdings 2"/>
              <a:buNone/>
            </a:pPr>
            <a:r>
              <a:rPr lang="en-US" sz="1600" b="1">
                <a:solidFill>
                  <a:prstClr val="black"/>
                </a:solidFill>
                <a:latin typeface="Courier New" pitchFamily="49" charset="0"/>
                <a:cs typeface="Courier New" pitchFamily="49" charset="0"/>
              </a:rPr>
              <a:t>	</a:t>
            </a:r>
          </a:p>
        </p:txBody>
      </p:sp>
      <p:sp>
        <p:nvSpPr>
          <p:cNvPr id="13" name="Content Placeholder 2"/>
          <p:cNvSpPr txBox="1">
            <a:spLocks/>
          </p:cNvSpPr>
          <p:nvPr/>
        </p:nvSpPr>
        <p:spPr bwMode="auto">
          <a:xfrm>
            <a:off x="4648200" y="838200"/>
            <a:ext cx="4267200" cy="5410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400" b="1">
                <a:solidFill>
                  <a:srgbClr val="0000FF"/>
                </a:solidFill>
                <a:latin typeface="Courier New" pitchFamily="49" charset="0"/>
                <a:cs typeface="Courier New" pitchFamily="49" charset="0"/>
              </a:rPr>
              <a:t>while</a:t>
            </a:r>
            <a:r>
              <a:rPr lang="en-US" sz="1400" b="1">
                <a:solidFill>
                  <a:prstClr val="black"/>
                </a:solidFill>
                <a:latin typeface="Courier New" pitchFamily="49" charset="0"/>
                <a:cs typeface="Courier New" pitchFamily="49" charset="0"/>
              </a:rPr>
              <a:t>(dauQ&lt;=cuoiQ){</a:t>
            </a:r>
          </a:p>
          <a:p>
            <a:r>
              <a:rPr lang="en-US" sz="1400" b="1" smtClean="0">
                <a:solidFill>
                  <a:prstClr val="black"/>
                </a:solidFill>
                <a:latin typeface="Courier New" pitchFamily="49" charset="0"/>
                <a:cs typeface="Courier New" pitchFamily="49" charset="0"/>
              </a:rPr>
              <a:t>   u=QUEUE[dauQ</a:t>
            </a:r>
            <a:r>
              <a:rPr lang="en-US" sz="1400" b="1">
                <a:solidFill>
                  <a:prstClr val="black"/>
                </a:solidFill>
                <a:latin typeface="Courier New" pitchFamily="49" charset="0"/>
                <a:cs typeface="Courier New" pitchFamily="49" charset="0"/>
              </a:rPr>
              <a:t>];</a:t>
            </a:r>
          </a:p>
          <a:p>
            <a:r>
              <a:rPr lang="en-US" sz="1400" b="1" smtClean="0">
                <a:solidFill>
                  <a:prstClr val="black"/>
                </a:solidFill>
                <a:latin typeface="Courier New" pitchFamily="49" charset="0"/>
                <a:cs typeface="Courier New" pitchFamily="49" charset="0"/>
              </a:rPr>
              <a:t>   cout</a:t>
            </a:r>
            <a:r>
              <a:rPr lang="en-US" sz="1400" b="1">
                <a:solidFill>
                  <a:prstClr val="black"/>
                </a:solidFill>
                <a:latin typeface="Courier New" pitchFamily="49" charset="0"/>
                <a:cs typeface="Courier New" pitchFamily="49" charset="0"/>
              </a:rPr>
              <a:t>&lt;&lt;</a:t>
            </a:r>
            <a:r>
              <a:rPr lang="en-US" sz="1400" b="1">
                <a:solidFill>
                  <a:srgbClr val="A31515"/>
                </a:solidFill>
                <a:latin typeface="Courier New" pitchFamily="49" charset="0"/>
                <a:cs typeface="Courier New" pitchFamily="49" charset="0"/>
              </a:rPr>
              <a:t>"   "</a:t>
            </a:r>
            <a:r>
              <a:rPr lang="en-US" sz="1400" b="1">
                <a:solidFill>
                  <a:prstClr val="black"/>
                </a:solidFill>
                <a:latin typeface="Courier New" pitchFamily="49" charset="0"/>
                <a:cs typeface="Courier New" pitchFamily="49" charset="0"/>
              </a:rPr>
              <a:t>&lt;&lt;u;</a:t>
            </a:r>
          </a:p>
          <a:p>
            <a:r>
              <a:rPr lang="en-US" sz="1400" b="1" smtClean="0">
                <a:solidFill>
                  <a:prstClr val="black"/>
                </a:solidFill>
                <a:latin typeface="Courier New" pitchFamily="49" charset="0"/>
                <a:cs typeface="Courier New" pitchFamily="49" charset="0"/>
              </a:rPr>
              <a:t>   </a:t>
            </a:r>
            <a:r>
              <a:rPr lang="vi-VN" sz="1400" b="1" smtClean="0">
                <a:solidFill>
                  <a:prstClr val="black"/>
                </a:solidFill>
                <a:latin typeface="Courier New" pitchFamily="49" charset="0"/>
                <a:cs typeface="Courier New" pitchFamily="49" charset="0"/>
              </a:rPr>
              <a:t>dauQ=dauQ+1</a:t>
            </a:r>
            <a:r>
              <a:rPr lang="vi-VN" sz="1400" b="1">
                <a:solidFill>
                  <a:prstClr val="black"/>
                </a:solidFill>
                <a:latin typeface="Courier New" pitchFamily="49" charset="0"/>
                <a:cs typeface="Courier New" pitchFamily="49" charset="0"/>
              </a:rPr>
              <a:t>; </a:t>
            </a:r>
            <a:r>
              <a:rPr lang="vi-VN" sz="1400" b="1">
                <a:solidFill>
                  <a:srgbClr val="008000"/>
                </a:solidFill>
                <a:latin typeface="Courier New" pitchFamily="49" charset="0"/>
                <a:cs typeface="Courier New" pitchFamily="49" charset="0"/>
              </a:rPr>
              <a:t>/* duyệt đỉnh đầu hàng đợi*/</a:t>
            </a:r>
          </a:p>
          <a:p>
            <a:r>
              <a:rPr lang="en-US" sz="1400" b="1" smtClean="0">
                <a:solidFill>
                  <a:srgbClr val="0000FF"/>
                </a:solidFill>
                <a:latin typeface="Courier New" pitchFamily="49" charset="0"/>
                <a:cs typeface="Courier New" pitchFamily="49" charset="0"/>
              </a:rPr>
              <a:t>   for</a:t>
            </a:r>
            <a:r>
              <a:rPr lang="en-US" sz="1400" b="1" smtClean="0">
                <a:solidFill>
                  <a:prstClr val="black"/>
                </a:solidFill>
                <a:latin typeface="Courier New" pitchFamily="49" charset="0"/>
                <a:cs typeface="Courier New" pitchFamily="49" charset="0"/>
              </a:rPr>
              <a:t>(j=1</a:t>
            </a:r>
            <a:r>
              <a:rPr lang="en-US" sz="1400" b="1">
                <a:solidFill>
                  <a:prstClr val="black"/>
                </a:solidFill>
                <a:latin typeface="Courier New" pitchFamily="49" charset="0"/>
                <a:cs typeface="Courier New" pitchFamily="49" charset="0"/>
              </a:rPr>
              <a:t>; j&lt;=n;j++){</a:t>
            </a:r>
          </a:p>
          <a:p>
            <a:r>
              <a:rPr lang="en-US" sz="1400" b="1" smtClean="0">
                <a:solidFill>
                  <a:srgbClr val="0000FF"/>
                </a:solidFill>
                <a:latin typeface="Courier New" pitchFamily="49" charset="0"/>
                <a:cs typeface="Courier New" pitchFamily="49" charset="0"/>
              </a:rPr>
              <a:t>    if</a:t>
            </a:r>
            <a:r>
              <a:rPr lang="en-US" sz="1400" b="1" smtClean="0">
                <a:solidFill>
                  <a:prstClr val="black"/>
                </a:solidFill>
                <a:latin typeface="Courier New" pitchFamily="49" charset="0"/>
                <a:cs typeface="Courier New" pitchFamily="49" charset="0"/>
              </a:rPr>
              <a:t>(G[u</a:t>
            </a:r>
            <a:r>
              <a:rPr lang="en-US" sz="1400" b="1">
                <a:solidFill>
                  <a:prstClr val="black"/>
                </a:solidFill>
                <a:latin typeface="Courier New" pitchFamily="49" charset="0"/>
                <a:cs typeface="Courier New" pitchFamily="49" charset="0"/>
              </a:rPr>
              <a:t>][j]==1 &amp;&amp; chuaxet[j] </a:t>
            </a:r>
            <a:r>
              <a:rPr lang="en-US" sz="1400" b="1" smtClean="0">
                <a:solidFill>
                  <a:prstClr val="black"/>
                </a:solidFill>
                <a:latin typeface="Courier New" pitchFamily="49" charset="0"/>
                <a:cs typeface="Courier New" pitchFamily="49" charset="0"/>
              </a:rPr>
              <a:t>)  </a:t>
            </a:r>
          </a:p>
          <a:p>
            <a:r>
              <a:rPr lang="en-US" sz="1400" b="1">
                <a:solidFill>
                  <a:prstClr val="black"/>
                </a:solidFill>
                <a:latin typeface="Courier New" pitchFamily="49" charset="0"/>
                <a:cs typeface="Courier New" pitchFamily="49" charset="0"/>
              </a:rPr>
              <a:t> </a:t>
            </a:r>
            <a:r>
              <a:rPr lang="en-US" sz="1400" b="1" smtClean="0">
                <a:solidFill>
                  <a:prstClr val="black"/>
                </a:solidFill>
                <a:latin typeface="Courier New" pitchFamily="49" charset="0"/>
                <a:cs typeface="Courier New" pitchFamily="49" charset="0"/>
              </a:rPr>
              <a:t>   {</a:t>
            </a:r>
            <a:endParaRPr lang="en-US" sz="1400" b="1">
              <a:solidFill>
                <a:prstClr val="black"/>
              </a:solidFill>
              <a:latin typeface="Courier New" pitchFamily="49" charset="0"/>
              <a:cs typeface="Courier New" pitchFamily="49" charset="0"/>
            </a:endParaRPr>
          </a:p>
          <a:p>
            <a:r>
              <a:rPr lang="en-US" sz="1400" b="1" smtClean="0">
                <a:solidFill>
                  <a:prstClr val="black"/>
                </a:solidFill>
                <a:latin typeface="Courier New" pitchFamily="49" charset="0"/>
                <a:cs typeface="Courier New" pitchFamily="49" charset="0"/>
              </a:rPr>
              <a:t>      cuoiQ=cuoiQ+1;QUEUE[cuoiQ</a:t>
            </a:r>
            <a:r>
              <a:rPr lang="en-US" sz="1400" b="1">
                <a:solidFill>
                  <a:prstClr val="black"/>
                </a:solidFill>
                <a:latin typeface="Courier New" pitchFamily="49" charset="0"/>
                <a:cs typeface="Courier New" pitchFamily="49" charset="0"/>
              </a:rPr>
              <a:t>]=j;</a:t>
            </a:r>
          </a:p>
          <a:p>
            <a:r>
              <a:rPr lang="en-US" sz="1400" b="1" smtClean="0">
                <a:solidFill>
                  <a:prstClr val="black"/>
                </a:solidFill>
                <a:latin typeface="Courier New" pitchFamily="49" charset="0"/>
                <a:cs typeface="Courier New" pitchFamily="49" charset="0"/>
              </a:rPr>
              <a:t>      chuaxet[j</a:t>
            </a:r>
            <a:r>
              <a:rPr lang="en-US" sz="1400" b="1">
                <a:solidFill>
                  <a:prstClr val="black"/>
                </a:solidFill>
                <a:latin typeface="Courier New" pitchFamily="49" charset="0"/>
                <a:cs typeface="Courier New" pitchFamily="49" charset="0"/>
              </a:rPr>
              <a:t>]=FALSE;</a:t>
            </a:r>
          </a:p>
          <a:p>
            <a:r>
              <a:rPr lang="en-US" sz="1400" b="1" smtClean="0">
                <a:solidFill>
                  <a:prstClr val="black"/>
                </a:solidFill>
                <a:latin typeface="Courier New" pitchFamily="49" charset="0"/>
                <a:cs typeface="Courier New" pitchFamily="49" charset="0"/>
              </a:rPr>
              <a:t>    }</a:t>
            </a:r>
            <a:endParaRPr lang="en-US" sz="1400" b="1">
              <a:solidFill>
                <a:prstClr val="black"/>
              </a:solidFill>
              <a:latin typeface="Courier New" pitchFamily="49" charset="0"/>
              <a:cs typeface="Courier New" pitchFamily="49" charset="0"/>
            </a:endParaRPr>
          </a:p>
          <a:p>
            <a:r>
              <a:rPr lang="en-US" sz="1400" b="1" smtClean="0">
                <a:solidFill>
                  <a:prstClr val="black"/>
                </a:solidFill>
                <a:latin typeface="Courier New" pitchFamily="49" charset="0"/>
                <a:cs typeface="Courier New" pitchFamily="49" charset="0"/>
              </a:rPr>
              <a:t>  }</a:t>
            </a:r>
            <a:endParaRPr lang="en-US" sz="1400" b="1">
              <a:solidFill>
                <a:prstClr val="black"/>
              </a:solidFill>
              <a:latin typeface="Courier New" pitchFamily="49" charset="0"/>
              <a:cs typeface="Courier New" pitchFamily="49" charset="0"/>
            </a:endParaRPr>
          </a:p>
          <a:p>
            <a:r>
              <a:rPr lang="en-US" sz="1400" b="1" smtClean="0">
                <a:solidFill>
                  <a:prstClr val="black"/>
                </a:solidFill>
                <a:latin typeface="Courier New" pitchFamily="49" charset="0"/>
                <a:cs typeface="Courier New" pitchFamily="49" charset="0"/>
              </a:rPr>
              <a:t> }</a:t>
            </a:r>
            <a:endParaRPr lang="en-US" sz="1400" b="1">
              <a:solidFill>
                <a:prstClr val="black"/>
              </a:solidFill>
              <a:latin typeface="Courier New" pitchFamily="49" charset="0"/>
              <a:cs typeface="Courier New" pitchFamily="49" charset="0"/>
            </a:endParaRPr>
          </a:p>
          <a:p>
            <a:r>
              <a:rPr lang="en-US" sz="1400" b="1">
                <a:solidFill>
                  <a:prstClr val="black"/>
                </a:solidFill>
                <a:latin typeface="Courier New" pitchFamily="49" charset="0"/>
                <a:cs typeface="Courier New" pitchFamily="49" charset="0"/>
              </a:rPr>
              <a:t>}</a:t>
            </a:r>
          </a:p>
          <a:p>
            <a:r>
              <a:rPr lang="en-US" sz="1400" b="1">
                <a:solidFill>
                  <a:srgbClr val="0000FF"/>
                </a:solidFill>
                <a:latin typeface="Courier New" pitchFamily="49" charset="0"/>
                <a:cs typeface="Courier New" pitchFamily="49" charset="0"/>
              </a:rPr>
              <a:t>void</a:t>
            </a:r>
            <a:r>
              <a:rPr lang="en-US" sz="1400" b="1">
                <a:solidFill>
                  <a:prstClr val="black"/>
                </a:solidFill>
                <a:latin typeface="Courier New" pitchFamily="49" charset="0"/>
                <a:cs typeface="Courier New" pitchFamily="49" charset="0"/>
              </a:rPr>
              <a:t> main(</a:t>
            </a:r>
            <a:r>
              <a:rPr lang="en-US" sz="1400" b="1">
                <a:solidFill>
                  <a:srgbClr val="0000FF"/>
                </a:solidFill>
                <a:latin typeface="Courier New" pitchFamily="49" charset="0"/>
                <a:cs typeface="Courier New" pitchFamily="49" charset="0"/>
              </a:rPr>
              <a:t>void</a:t>
            </a:r>
            <a:r>
              <a:rPr lang="en-US" sz="1400" b="1">
                <a:solidFill>
                  <a:prstClr val="black"/>
                </a:solidFill>
                <a:latin typeface="Courier New" pitchFamily="49" charset="0"/>
                <a:cs typeface="Courier New" pitchFamily="49" charset="0"/>
              </a:rPr>
              <a:t>){</a:t>
            </a:r>
          </a:p>
          <a:p>
            <a:r>
              <a:rPr lang="en-US" sz="1400" b="1" smtClean="0">
                <a:solidFill>
                  <a:srgbClr val="0000FF"/>
                </a:solidFill>
                <a:latin typeface="Courier New" pitchFamily="49" charset="0"/>
                <a:cs typeface="Courier New" pitchFamily="49" charset="0"/>
              </a:rPr>
              <a:t>   int</a:t>
            </a:r>
            <a:r>
              <a:rPr lang="en-US" sz="1400" b="1" smtClean="0">
                <a:solidFill>
                  <a:prstClr val="black"/>
                </a:solidFill>
                <a:latin typeface="Courier New" pitchFamily="49" charset="0"/>
                <a:cs typeface="Courier New" pitchFamily="49" charset="0"/>
              </a:rPr>
              <a:t> </a:t>
            </a:r>
            <a:r>
              <a:rPr lang="en-US" sz="1400" b="1">
                <a:solidFill>
                  <a:prstClr val="black"/>
                </a:solidFill>
                <a:latin typeface="Courier New" pitchFamily="49" charset="0"/>
                <a:cs typeface="Courier New" pitchFamily="49" charset="0"/>
              </a:rPr>
              <a:t>G[MAX][MAX], n, chuaxet[MAX], QUEUE[MAX], i;</a:t>
            </a:r>
          </a:p>
          <a:p>
            <a:r>
              <a:rPr lang="en-US" sz="1400" b="1" smtClean="0">
                <a:solidFill>
                  <a:prstClr val="black"/>
                </a:solidFill>
                <a:latin typeface="Courier New" pitchFamily="49" charset="0"/>
                <a:cs typeface="Courier New" pitchFamily="49" charset="0"/>
              </a:rPr>
              <a:t>   Init(G</a:t>
            </a:r>
            <a:r>
              <a:rPr lang="en-US" sz="1400" b="1">
                <a:solidFill>
                  <a:prstClr val="black"/>
                </a:solidFill>
                <a:latin typeface="Courier New" pitchFamily="49" charset="0"/>
                <a:cs typeface="Courier New" pitchFamily="49" charset="0"/>
              </a:rPr>
              <a:t>, &amp;n, chuaxet</a:t>
            </a:r>
            <a:r>
              <a:rPr lang="en-US" sz="1400" b="1" smtClean="0">
                <a:solidFill>
                  <a:prstClr val="black"/>
                </a:solidFill>
                <a:latin typeface="Courier New" pitchFamily="49" charset="0"/>
                <a:cs typeface="Courier New" pitchFamily="49" charset="0"/>
              </a:rPr>
              <a:t>); cout</a:t>
            </a:r>
            <a:r>
              <a:rPr lang="en-US" sz="1400" b="1">
                <a:solidFill>
                  <a:prstClr val="black"/>
                </a:solidFill>
                <a:latin typeface="Courier New" pitchFamily="49" charset="0"/>
                <a:cs typeface="Courier New" pitchFamily="49" charset="0"/>
              </a:rPr>
              <a:t>&lt;&lt;</a:t>
            </a:r>
            <a:r>
              <a:rPr lang="en-US" sz="1400" b="1">
                <a:solidFill>
                  <a:srgbClr val="A31515"/>
                </a:solidFill>
                <a:latin typeface="Courier New" pitchFamily="49" charset="0"/>
                <a:cs typeface="Courier New" pitchFamily="49" charset="0"/>
              </a:rPr>
              <a:t>"\n\n"</a:t>
            </a:r>
            <a:r>
              <a:rPr lang="en-US" sz="1400" b="1">
                <a:solidFill>
                  <a:prstClr val="black"/>
                </a:solidFill>
                <a:latin typeface="Courier New" pitchFamily="49" charset="0"/>
                <a:cs typeface="Courier New" pitchFamily="49" charset="0"/>
              </a:rPr>
              <a:t>;</a:t>
            </a:r>
          </a:p>
          <a:p>
            <a:r>
              <a:rPr lang="en-US" sz="1400" b="1" smtClean="0">
                <a:solidFill>
                  <a:srgbClr val="0000FF"/>
                </a:solidFill>
                <a:latin typeface="Courier New" pitchFamily="49" charset="0"/>
                <a:cs typeface="Courier New" pitchFamily="49" charset="0"/>
              </a:rPr>
              <a:t>   for</a:t>
            </a:r>
            <a:r>
              <a:rPr lang="en-US" sz="1400" b="1" smtClean="0">
                <a:solidFill>
                  <a:prstClr val="black"/>
                </a:solidFill>
                <a:latin typeface="Courier New" pitchFamily="49" charset="0"/>
                <a:cs typeface="Courier New" pitchFamily="49" charset="0"/>
              </a:rPr>
              <a:t>(i=1</a:t>
            </a:r>
            <a:r>
              <a:rPr lang="en-US" sz="1400" b="1">
                <a:solidFill>
                  <a:prstClr val="black"/>
                </a:solidFill>
                <a:latin typeface="Courier New" pitchFamily="49" charset="0"/>
                <a:cs typeface="Courier New" pitchFamily="49" charset="0"/>
              </a:rPr>
              <a:t>; i&lt;=n; i++)</a:t>
            </a:r>
          </a:p>
          <a:p>
            <a:r>
              <a:rPr lang="en-US" sz="1400" b="1" smtClean="0">
                <a:solidFill>
                  <a:prstClr val="black"/>
                </a:solidFill>
                <a:latin typeface="Courier New" pitchFamily="49" charset="0"/>
                <a:cs typeface="Courier New" pitchFamily="49" charset="0"/>
              </a:rPr>
              <a:t>      chuaxet[i</a:t>
            </a:r>
            <a:r>
              <a:rPr lang="en-US" sz="1400" b="1">
                <a:solidFill>
                  <a:prstClr val="black"/>
                </a:solidFill>
                <a:latin typeface="Courier New" pitchFamily="49" charset="0"/>
                <a:cs typeface="Courier New" pitchFamily="49" charset="0"/>
              </a:rPr>
              <a:t>]= TRUE;</a:t>
            </a:r>
          </a:p>
          <a:p>
            <a:r>
              <a:rPr lang="en-US" sz="1400" b="1" smtClean="0">
                <a:solidFill>
                  <a:srgbClr val="0000FF"/>
                </a:solidFill>
                <a:latin typeface="Courier New" pitchFamily="49" charset="0"/>
                <a:cs typeface="Courier New" pitchFamily="49" charset="0"/>
              </a:rPr>
              <a:t>   for</a:t>
            </a:r>
            <a:r>
              <a:rPr lang="en-US" sz="1400" b="1" smtClean="0">
                <a:solidFill>
                  <a:prstClr val="black"/>
                </a:solidFill>
                <a:latin typeface="Courier New" pitchFamily="49" charset="0"/>
                <a:cs typeface="Courier New" pitchFamily="49" charset="0"/>
              </a:rPr>
              <a:t>(i=1</a:t>
            </a:r>
            <a:r>
              <a:rPr lang="en-US" sz="1400" b="1">
                <a:solidFill>
                  <a:prstClr val="black"/>
                </a:solidFill>
                <a:latin typeface="Courier New" pitchFamily="49" charset="0"/>
                <a:cs typeface="Courier New" pitchFamily="49" charset="0"/>
              </a:rPr>
              <a:t>; i&lt;=n; i++)</a:t>
            </a:r>
          </a:p>
          <a:p>
            <a:r>
              <a:rPr lang="en-US" sz="1400" b="1" smtClean="0">
                <a:solidFill>
                  <a:srgbClr val="0000FF"/>
                </a:solidFill>
                <a:latin typeface="Courier New" pitchFamily="49" charset="0"/>
                <a:cs typeface="Courier New" pitchFamily="49" charset="0"/>
              </a:rPr>
              <a:t>      if</a:t>
            </a:r>
            <a:r>
              <a:rPr lang="en-US" sz="1400" b="1" smtClean="0">
                <a:solidFill>
                  <a:prstClr val="black"/>
                </a:solidFill>
                <a:latin typeface="Courier New" pitchFamily="49" charset="0"/>
                <a:cs typeface="Courier New" pitchFamily="49" charset="0"/>
              </a:rPr>
              <a:t> </a:t>
            </a:r>
            <a:r>
              <a:rPr lang="en-US" sz="1400" b="1">
                <a:solidFill>
                  <a:prstClr val="black"/>
                </a:solidFill>
                <a:latin typeface="Courier New" pitchFamily="49" charset="0"/>
                <a:cs typeface="Courier New" pitchFamily="49" charset="0"/>
              </a:rPr>
              <a:t>(chuaxet[i]) </a:t>
            </a:r>
          </a:p>
          <a:p>
            <a:r>
              <a:rPr lang="pt-BR" sz="1400" b="1" smtClean="0">
                <a:solidFill>
                  <a:prstClr val="black"/>
                </a:solidFill>
                <a:latin typeface="Courier New" pitchFamily="49" charset="0"/>
                <a:cs typeface="Courier New" pitchFamily="49" charset="0"/>
              </a:rPr>
              <a:t>         BFS(G</a:t>
            </a:r>
            <a:r>
              <a:rPr lang="pt-BR" sz="1400" b="1">
                <a:solidFill>
                  <a:prstClr val="black"/>
                </a:solidFill>
                <a:latin typeface="Courier New" pitchFamily="49" charset="0"/>
                <a:cs typeface="Courier New" pitchFamily="49" charset="0"/>
              </a:rPr>
              <a:t>, n, i, chuaxet, QUEUE);</a:t>
            </a:r>
          </a:p>
          <a:p>
            <a:r>
              <a:rPr lang="en-US" sz="1400" b="1" smtClean="0">
                <a:solidFill>
                  <a:prstClr val="black"/>
                </a:solidFill>
                <a:latin typeface="Courier New" pitchFamily="49" charset="0"/>
                <a:cs typeface="Courier New" pitchFamily="49" charset="0"/>
              </a:rPr>
              <a:t>   getch</a:t>
            </a:r>
            <a:r>
              <a:rPr lang="en-US" sz="1400" b="1">
                <a:solidFill>
                  <a:prstClr val="black"/>
                </a:solidFill>
                <a:latin typeface="Courier New" pitchFamily="49" charset="0"/>
                <a:cs typeface="Courier New" pitchFamily="49" charset="0"/>
              </a:rPr>
              <a:t>();</a:t>
            </a:r>
          </a:p>
          <a:p>
            <a:r>
              <a:rPr lang="en-US" sz="14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306045049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(16/62)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(1/10)</a:t>
            </a:r>
          </a:p>
          <a:p>
            <a:r>
              <a:rPr lang="vi-VN" smtClean="0"/>
              <a:t>Một đồ thị có thể liên thông hoặc không liên thông. </a:t>
            </a:r>
            <a:endParaRPr lang="en-US" smtClean="0"/>
          </a:p>
          <a:p>
            <a:r>
              <a:rPr lang="vi-VN" smtClean="0"/>
              <a:t>Nếu đồ thị liên thông thì số thành phần liên thông của nó là 1. Điều này tương đương với phép duyệt theo thủ tục DFS() hoặc BFS() được gọi đến đúng một lần. </a:t>
            </a:r>
            <a:endParaRPr lang="en-US" smtClean="0"/>
          </a:p>
          <a:p>
            <a:r>
              <a:rPr lang="vi-VN" smtClean="0"/>
              <a:t>Nếu đồ thị không liên thông (số thành phần liên thông lớn hơn 1) chúng ta có thể tách chúng thành những đồ thị con liên thông. Điều này cũng có nghĩa là trong phép duyệt đồ thị, số thành phần liên thông của nó bằng số lần gọi tới thủ tục DFS() hoặc BFS().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58</a:t>
            </a:fld>
            <a:endParaRPr lang="en-US"/>
          </a:p>
        </p:txBody>
      </p:sp>
    </p:spTree>
    <p:extLst>
      <p:ext uri="{BB962C8B-B14F-4D97-AF65-F5344CB8AC3E}">
        <p14:creationId xmlns="" xmlns:p14="http://schemas.microsoft.com/office/powerpoint/2010/main" val="322200668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(17/62)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(2/10)</a:t>
            </a:r>
          </a:p>
          <a:p>
            <a:r>
              <a:rPr lang="vi-VN" smtClean="0"/>
              <a:t>Để xác định số các thành phần liên thông của đồ thị, chúng ta sử dụng biến mới solt để nghi nhận các đỉnh cùng một thành phần liên thông trong mảng chuaxet[] như sau: </a:t>
            </a:r>
          </a:p>
          <a:p>
            <a:pPr lvl="1"/>
            <a:r>
              <a:rPr lang="vi-VN" smtClean="0"/>
              <a:t>Nếu đỉnh i chưa được duyệt, chuaxet[i] có giá trị </a:t>
            </a:r>
            <a:r>
              <a:rPr lang="en-US" smtClean="0"/>
              <a:t>0</a:t>
            </a:r>
            <a:r>
              <a:rPr lang="vi-VN" smtClean="0"/>
              <a:t>; </a:t>
            </a:r>
          </a:p>
          <a:p>
            <a:pPr lvl="1"/>
            <a:r>
              <a:rPr lang="vi-VN" smtClean="0"/>
              <a:t>Nếu đỉnh i được duyệt thuộc thành phần liên thông thứ j</a:t>
            </a:r>
            <a:r>
              <a:rPr lang="en-US" smtClean="0"/>
              <a:t> </a:t>
            </a:r>
            <a:r>
              <a:rPr lang="vi-VN" smtClean="0"/>
              <a:t>=</a:t>
            </a:r>
            <a:r>
              <a:rPr lang="en-US" smtClean="0"/>
              <a:t> </a:t>
            </a:r>
            <a:r>
              <a:rPr lang="vi-VN" smtClean="0"/>
              <a:t>solt, ta ghi nhận chuaxet[i]</a:t>
            </a:r>
            <a:r>
              <a:rPr lang="en-US" smtClean="0"/>
              <a:t> </a:t>
            </a:r>
            <a:r>
              <a:rPr lang="vi-VN" smtClean="0"/>
              <a:t>=</a:t>
            </a:r>
            <a:r>
              <a:rPr lang="en-US" smtClean="0"/>
              <a:t> </a:t>
            </a:r>
            <a:r>
              <a:rPr lang="vi-VN" smtClean="0"/>
              <a:t>solt; </a:t>
            </a:r>
          </a:p>
          <a:p>
            <a:pPr lvl="1"/>
            <a:r>
              <a:rPr lang="vi-VN" smtClean="0"/>
              <a:t>Các đỉnh cùng thành phần liên thông nếu chúng có cùng giá trị trong mảng chuaxet[].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59</a:t>
            </a:fld>
            <a:endParaRPr lang="en-US"/>
          </a:p>
        </p:txBody>
      </p:sp>
    </p:spTree>
    <p:extLst>
      <p:ext uri="{BB962C8B-B14F-4D97-AF65-F5344CB8AC3E}">
        <p14:creationId xmlns="" xmlns:p14="http://schemas.microsoft.com/office/powerpoint/2010/main" val="7560675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a:t>
            </a:r>
            <a:endParaRPr lang="en-US"/>
          </a:p>
        </p:txBody>
      </p:sp>
      <p:sp>
        <p:nvSpPr>
          <p:cNvPr id="3" name="Content Placeholder 2"/>
          <p:cNvSpPr>
            <a:spLocks noGrp="1"/>
          </p:cNvSpPr>
          <p:nvPr>
            <p:ph sz="quarter" idx="1"/>
          </p:nvPr>
        </p:nvSpPr>
        <p:spPr/>
        <p:txBody>
          <a:bodyPr/>
          <a:lstStyle/>
          <a:p>
            <a:r>
              <a:rPr lang="vi-VN" smtClean="0"/>
              <a:t>Định nghĩa </a:t>
            </a:r>
            <a:r>
              <a:rPr lang="en-US" smtClean="0"/>
              <a:t>7.1.6. </a:t>
            </a:r>
            <a:r>
              <a:rPr lang="vi-VN" smtClean="0"/>
              <a:t>Đơn đồ thị có hướng G = &lt;V, </a:t>
            </a:r>
            <a:r>
              <a:rPr lang="en-US" smtClean="0"/>
              <a:t>A</a:t>
            </a:r>
            <a:r>
              <a:rPr lang="vi-VN" smtClean="0"/>
              <a:t>&gt; </a:t>
            </a:r>
            <a:r>
              <a:rPr lang="en-US" smtClean="0"/>
              <a:t>là đồ thị có hướng, </a:t>
            </a:r>
            <a:r>
              <a:rPr lang="vi-VN" smtClean="0"/>
              <a:t>trong đó, nếu </a:t>
            </a:r>
            <a:r>
              <a:rPr lang="en-US" smtClean="0"/>
              <a:t>v1</a:t>
            </a:r>
            <a:r>
              <a:rPr lang="vi-VN" smtClean="0"/>
              <a:t> và </a:t>
            </a:r>
            <a:r>
              <a:rPr lang="en-US" smtClean="0"/>
              <a:t>v2</a:t>
            </a:r>
            <a:r>
              <a:rPr lang="vi-VN" smtClean="0"/>
              <a:t> là hai đỉnh thì đồ thị chỉ được phép có tối đa một cung (</a:t>
            </a:r>
            <a:r>
              <a:rPr lang="en-US" smtClean="0"/>
              <a:t>v1</a:t>
            </a:r>
            <a:r>
              <a:rPr lang="vi-VN" smtClean="0"/>
              <a:t>, </a:t>
            </a:r>
            <a:r>
              <a:rPr lang="en-US" smtClean="0"/>
              <a:t>v2</a:t>
            </a:r>
            <a:r>
              <a:rPr lang="vi-VN" smtClean="0"/>
              <a:t>)</a:t>
            </a:r>
            <a:r>
              <a:rPr lang="en-US" smtClean="0"/>
              <a:t>.</a:t>
            </a:r>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a:t>
            </a:fld>
            <a:endParaRPr lang="en-US"/>
          </a:p>
        </p:txBody>
      </p:sp>
      <p:sp>
        <p:nvSpPr>
          <p:cNvPr id="8" name="Content Placeholder 2"/>
          <p:cNvSpPr txBox="1">
            <a:spLocks/>
          </p:cNvSpPr>
          <p:nvPr/>
        </p:nvSpPr>
        <p:spPr>
          <a:xfrm>
            <a:off x="5105400" y="2438400"/>
            <a:ext cx="3581400" cy="167640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p>
            <a:r>
              <a:rPr lang="vi-VN" sz="1600" b="1" i="1" smtClean="0">
                <a:solidFill>
                  <a:srgbClr val="C00000"/>
                </a:solidFill>
                <a:effectLst>
                  <a:outerShdw blurRad="38100" dist="38100" dir="2700000" algn="tl">
                    <a:srgbClr val="000000">
                      <a:alpha val="43137"/>
                    </a:srgbClr>
                  </a:outerShdw>
                </a:effectLst>
              </a:rPr>
              <a:t>Định nghĩa </a:t>
            </a:r>
            <a:r>
              <a:rPr lang="en-US" sz="1600" b="1" i="1" smtClean="0">
                <a:solidFill>
                  <a:srgbClr val="C00000"/>
                </a:solidFill>
                <a:effectLst>
                  <a:outerShdw blurRad="38100" dist="38100" dir="2700000" algn="tl">
                    <a:srgbClr val="000000">
                      <a:alpha val="43137"/>
                    </a:srgbClr>
                  </a:outerShdw>
                </a:effectLst>
              </a:rPr>
              <a:t>7.1.7. </a:t>
            </a:r>
            <a:r>
              <a:rPr lang="vi-VN" sz="1600" b="1" i="1" smtClean="0">
                <a:solidFill>
                  <a:srgbClr val="002060"/>
                </a:solidFill>
                <a:effectLst>
                  <a:outerShdw blurRad="38100" dist="38100" dir="2700000" algn="tl">
                    <a:srgbClr val="000000">
                      <a:alpha val="43137"/>
                    </a:srgbClr>
                  </a:outerShdw>
                </a:effectLst>
              </a:rPr>
              <a:t>Đa đồ thị có hướng G = &lt;V, </a:t>
            </a:r>
            <a:r>
              <a:rPr lang="en-US" sz="1600" b="1" i="1" smtClean="0">
                <a:solidFill>
                  <a:srgbClr val="002060"/>
                </a:solidFill>
                <a:effectLst>
                  <a:outerShdw blurRad="38100" dist="38100" dir="2700000" algn="tl">
                    <a:srgbClr val="000000">
                      <a:alpha val="43137"/>
                    </a:srgbClr>
                  </a:outerShdw>
                </a:effectLst>
              </a:rPr>
              <a:t>A</a:t>
            </a:r>
            <a:r>
              <a:rPr lang="vi-VN" sz="1600" b="1" i="1" smtClean="0">
                <a:solidFill>
                  <a:srgbClr val="002060"/>
                </a:solidFill>
                <a:effectLst>
                  <a:outerShdw blurRad="38100" dist="38100" dir="2700000" algn="tl">
                    <a:srgbClr val="000000">
                      <a:alpha val="43137"/>
                    </a:srgbClr>
                  </a:outerShdw>
                </a:effectLst>
              </a:rPr>
              <a:t>&gt; </a:t>
            </a:r>
            <a:r>
              <a:rPr lang="en-US" sz="1600" i="1" smtClean="0"/>
              <a:t>là đồ thị có hướng, trong đó nếu </a:t>
            </a:r>
            <a:r>
              <a:rPr lang="vi-VN" sz="1600" i="1" smtClean="0"/>
              <a:t> </a:t>
            </a:r>
            <a:r>
              <a:rPr lang="en-US" sz="1600" i="1" smtClean="0"/>
              <a:t>v</a:t>
            </a:r>
            <a:r>
              <a:rPr lang="en-US" sz="1600" i="1" baseline="-25000" smtClean="0"/>
              <a:t>1</a:t>
            </a:r>
            <a:r>
              <a:rPr lang="en-US" sz="1600" i="1" smtClean="0"/>
              <a:t> và v</a:t>
            </a:r>
            <a:r>
              <a:rPr lang="en-US" sz="1600" i="1" baseline="-25000" smtClean="0"/>
              <a:t>2</a:t>
            </a:r>
            <a:r>
              <a:rPr lang="en-US" sz="1600" i="1" smtClean="0"/>
              <a:t> là 2 đỉnh của đồ thị thì có thể có nhiều cung (v</a:t>
            </a:r>
            <a:r>
              <a:rPr lang="en-US" sz="1600" i="1" baseline="-25000" smtClean="0"/>
              <a:t>1</a:t>
            </a:r>
            <a:r>
              <a:rPr lang="en-US" sz="1600" i="1" smtClean="0"/>
              <a:t>,v</a:t>
            </a:r>
            <a:r>
              <a:rPr lang="en-US" sz="1600" i="1" baseline="-25000" smtClean="0"/>
              <a:t>2</a:t>
            </a:r>
            <a:r>
              <a:rPr lang="en-US" sz="1600" i="1" smtClean="0"/>
              <a:t>). H</a:t>
            </a:r>
            <a:r>
              <a:rPr lang="vi-VN" sz="1600" i="1" smtClean="0"/>
              <a:t>ai cung e</a:t>
            </a:r>
            <a:r>
              <a:rPr lang="vi-VN" sz="1600" i="1" baseline="-25000" smtClean="0"/>
              <a:t>1</a:t>
            </a:r>
            <a:r>
              <a:rPr lang="vi-VN" sz="1600" i="1" smtClean="0"/>
              <a:t>, e</a:t>
            </a:r>
            <a:r>
              <a:rPr lang="vi-VN" sz="1600" i="1" baseline="-25000" smtClean="0"/>
              <a:t>2</a:t>
            </a:r>
            <a:r>
              <a:rPr lang="vi-VN" sz="1600" i="1" baseline="30000" smtClean="0"/>
              <a:t> </a:t>
            </a:r>
            <a:r>
              <a:rPr lang="vi-VN" sz="1600" i="1" smtClean="0"/>
              <a:t>tương ứng với cùng một cặp đỉnh được gọi là cung lặp.</a:t>
            </a:r>
            <a:endParaRPr lang="en-US" i="1" smtClean="0">
              <a:solidFill>
                <a:prstClr val="black"/>
              </a:solidFill>
            </a:endParaRPr>
          </a:p>
        </p:txBody>
      </p:sp>
      <p:pic>
        <p:nvPicPr>
          <p:cNvPr id="11"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514600"/>
            <a:ext cx="4191000" cy="273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6200" y="4328331"/>
            <a:ext cx="4724400" cy="25296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(18/62)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(3/10)</a:t>
            </a:r>
          </a:p>
          <a:p>
            <a:r>
              <a:rPr lang="vi-VN" smtClean="0"/>
              <a:t>Với cách làm như trên, thủ tục BFS() hoặc DFS() có thể được sửa lại như sau</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60</a:t>
            </a:fld>
            <a:endParaRPr lang="en-US"/>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1524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indent="0" algn="just">
                  <a:buNone/>
                </a:pPr>
                <a:r>
                  <a:rPr lang="en-US" sz="1600" b="1">
                    <a:solidFill>
                      <a:srgbClr val="0000FF"/>
                    </a:solidFill>
                    <a:latin typeface="Courier New" pitchFamily="49" charset="0"/>
                    <a:cs typeface="Courier New" pitchFamily="49" charset="0"/>
                  </a:rPr>
                  <a:t>void</a:t>
                </a:r>
                <a:r>
                  <a:rPr lang="en-US" sz="1600" b="1">
                    <a:solidFill>
                      <a:srgbClr val="000000"/>
                    </a:solidFill>
                    <a:latin typeface="Courier New" pitchFamily="49" charset="0"/>
                    <a:cs typeface="Courier New" pitchFamily="49" charset="0"/>
                  </a:rPr>
                  <a:t> BFS(</a:t>
                </a:r>
                <a:r>
                  <a:rPr lang="en-US" sz="1600" b="1">
                    <a:solidFill>
                      <a:srgbClr val="0000FF"/>
                    </a:solidFill>
                    <a:latin typeface="Courier New" pitchFamily="49" charset="0"/>
                    <a:cs typeface="Courier New" pitchFamily="49" charset="0"/>
                  </a:rPr>
                  <a:t>int</a:t>
                </a:r>
                <a:r>
                  <a:rPr lang="en-US" sz="1600" b="1">
                    <a:solidFill>
                      <a:srgbClr val="000000"/>
                    </a:solidFill>
                    <a:latin typeface="Courier New" pitchFamily="49" charset="0"/>
                    <a:cs typeface="Courier New" pitchFamily="49" charset="0"/>
                  </a:rPr>
                  <a:t> u</a:t>
                </a:r>
                <a:r>
                  <a:rPr lang="en-US" sz="1600" b="1" smtClean="0">
                    <a:solidFill>
                      <a:srgbClr val="000000"/>
                    </a:solidFill>
                    <a:latin typeface="Courier New" pitchFamily="49" charset="0"/>
                    <a:cs typeface="Courier New" pitchFamily="49" charset="0"/>
                  </a:rPr>
                  <a:t>){</a:t>
                </a:r>
              </a:p>
              <a:p>
                <a:pPr marL="0" marR="0" indent="0" algn="just">
                  <a:buNone/>
                </a:pPr>
                <a:r>
                  <a:rPr lang="en-US" sz="1600" b="1" smtClean="0">
                    <a:solidFill>
                      <a:srgbClr val="000000"/>
                    </a:solidFill>
                    <a:latin typeface="Courier New" pitchFamily="49" charset="0"/>
                    <a:cs typeface="Courier New" pitchFamily="49" charset="0"/>
                  </a:rPr>
                  <a:t>   queue </a:t>
                </a:r>
                <a:r>
                  <a:rPr lang="en-US" sz="1600" b="1">
                    <a:solidFill>
                      <a:srgbClr val="000000"/>
                    </a:solidFill>
                    <a:latin typeface="Courier New" pitchFamily="49" charset="0"/>
                    <a:cs typeface="Courier New" pitchFamily="49" charset="0"/>
                  </a:rPr>
                  <a:t>= </a:t>
                </a:r>
                <a14:m>
                  <m:oMath xmlns:m="http://schemas.openxmlformats.org/officeDocument/2006/math">
                    <m:r>
                      <a:rPr lang="en-US" sz="1600" b="1" i="1">
                        <a:latin typeface="Cambria Math"/>
                        <a:ea typeface="Cambria Math"/>
                        <a:cs typeface="Courier New" pitchFamily="49" charset="0"/>
                      </a:rPr>
                      <m:t>∅</m:t>
                    </m:r>
                  </m:oMath>
                </a14:m>
                <a:r>
                  <a:rPr lang="el-GR" sz="1600" b="1" smtClean="0">
                    <a:solidFill>
                      <a:srgbClr val="000000"/>
                    </a:solidFill>
                    <a:latin typeface="Courier New" pitchFamily="49" charset="0"/>
                    <a:cs typeface="Courier New" pitchFamily="49" charset="0"/>
                  </a:rPr>
                  <a:t>; </a:t>
                </a:r>
                <a:endParaRPr lang="el-GR" sz="1600" b="1">
                  <a:solidFill>
                    <a:srgbClr val="000000"/>
                  </a:solidFill>
                  <a:latin typeface="Courier New" pitchFamily="49" charset="0"/>
                  <a:cs typeface="Courier New" pitchFamily="49" charset="0"/>
                </a:endParaRPr>
              </a:p>
              <a:p>
                <a:pPr marL="0" marR="0" indent="0" algn="just">
                  <a:buNone/>
                </a:pP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u </a:t>
                </a:r>
                <a14:m>
                  <m:oMath xmlns:m="http://schemas.openxmlformats.org/officeDocument/2006/math">
                    <m:r>
                      <a:rPr lang="vi-VN" sz="1600" b="1" i="1">
                        <a:latin typeface="Cambria Math"/>
                        <a:ea typeface="Cambria Math"/>
                        <a:cs typeface="Courier New" pitchFamily="49" charset="0"/>
                      </a:rPr>
                      <m:t>←</m:t>
                    </m:r>
                  </m:oMath>
                </a14:m>
                <a:r>
                  <a:rPr lang="vi-VN" sz="1600" b="1">
                    <a:solidFill>
                      <a:srgbClr val="000000"/>
                    </a:solidFill>
                    <a:latin typeface="Courier New" pitchFamily="49" charset="0"/>
                    <a:cs typeface="Courier New" pitchFamily="49" charset="0"/>
                  </a:rPr>
                  <a:t> queue; </a:t>
                </a:r>
                <a:endParaRPr lang="en-US" sz="1600" b="1" smtClean="0">
                  <a:solidFill>
                    <a:srgbClr val="000000"/>
                  </a:solidFill>
                  <a:latin typeface="Courier New" pitchFamily="49" charset="0"/>
                  <a:cs typeface="Courier New" pitchFamily="49" charset="0"/>
                </a:endParaRPr>
              </a:p>
              <a:p>
                <a:pPr marL="0" marR="0" indent="0" algn="ctr">
                  <a:buNone/>
                </a:pPr>
                <a:r>
                  <a:rPr lang="vi-VN" sz="1400" b="1" smtClean="0">
                    <a:solidFill>
                      <a:srgbClr val="000000"/>
                    </a:solidFill>
                    <a:latin typeface="Courier New" pitchFamily="49" charset="0"/>
                    <a:cs typeface="Courier New" pitchFamily="49" charset="0"/>
                  </a:rPr>
                  <a:t>/*</a:t>
                </a:r>
                <a:r>
                  <a:rPr lang="vi-VN" sz="1400" b="1">
                    <a:solidFill>
                      <a:srgbClr val="C00000"/>
                    </a:solidFill>
                    <a:latin typeface="Courier New" pitchFamily="49" charset="0"/>
                    <a:cs typeface="Courier New" pitchFamily="49" charset="0"/>
                  </a:rPr>
                  <a:t>nạp u vào hàng đợi</a:t>
                </a:r>
                <a:r>
                  <a:rPr lang="vi-VN" sz="1400" b="1">
                    <a:solidFill>
                      <a:srgbClr val="000000"/>
                    </a:solidFill>
                    <a:latin typeface="Courier New" pitchFamily="49" charset="0"/>
                    <a:cs typeface="Courier New" pitchFamily="49" charset="0"/>
                  </a:rPr>
                  <a:t>*/ </a:t>
                </a:r>
              </a:p>
              <a:p>
                <a:pPr marL="0" marR="0" indent="0" algn="just">
                  <a:buNone/>
                </a:pPr>
                <a:r>
                  <a:rPr lang="en-US" sz="1600" b="1" smtClean="0">
                    <a:solidFill>
                      <a:srgbClr val="000000"/>
                    </a:solidFill>
                    <a:latin typeface="Courier New" pitchFamily="49" charset="0"/>
                    <a:cs typeface="Courier New" pitchFamily="49" charset="0"/>
                  </a:rPr>
                  <a:t>   solt </a:t>
                </a:r>
                <a:r>
                  <a:rPr lang="en-US" sz="1600" b="1">
                    <a:solidFill>
                      <a:srgbClr val="000000"/>
                    </a:solidFill>
                    <a:latin typeface="Courier New" pitchFamily="49" charset="0"/>
                    <a:cs typeface="Courier New" pitchFamily="49" charset="0"/>
                  </a:rPr>
                  <a:t>= solt+1; </a:t>
                </a:r>
                <a:endParaRPr lang="en-US" sz="1600" b="1" smtClean="0">
                  <a:solidFill>
                    <a:srgbClr val="000000"/>
                  </a:solidFill>
                  <a:latin typeface="Courier New" pitchFamily="49" charset="0"/>
                  <a:cs typeface="Courier New" pitchFamily="49" charset="0"/>
                </a:endParaRPr>
              </a:p>
              <a:p>
                <a:pPr marL="0" marR="0" indent="0" algn="just">
                  <a:buNone/>
                </a:pPr>
                <a:r>
                  <a:rPr lang="en-US" sz="1600" b="1">
                    <a:solidFill>
                      <a:srgbClr val="000000"/>
                    </a:solidFill>
                    <a:latin typeface="Courier New" pitchFamily="49" charset="0"/>
                    <a:cs typeface="Courier New" pitchFamily="49" charset="0"/>
                  </a:rPr>
                  <a:t/>
                </a:r>
                <a:r>
                  <a:rPr lang="en-US" sz="1600" b="1" smtClean="0">
                    <a:solidFill>
                      <a:srgbClr val="000000"/>
                    </a:solidFill>
                    <a:latin typeface="Courier New" pitchFamily="49" charset="0"/>
                    <a:cs typeface="Courier New" pitchFamily="49" charset="0"/>
                  </a:rPr>
                  <a:t>  chuaxet[u</a:t>
                </a:r>
                <a:r>
                  <a:rPr lang="en-US" sz="1600" b="1">
                    <a:solidFill>
                      <a:srgbClr val="000000"/>
                    </a:solidFill>
                    <a:latin typeface="Courier New" pitchFamily="49" charset="0"/>
                    <a:cs typeface="Courier New" pitchFamily="49" charset="0"/>
                  </a:rPr>
                  <a:t>] = solt; </a:t>
                </a:r>
                <a:endParaRPr lang="en-US" sz="1600" b="1" smtClean="0">
                  <a:solidFill>
                    <a:srgbClr val="000000"/>
                  </a:solidFill>
                  <a:latin typeface="Courier New" pitchFamily="49" charset="0"/>
                  <a:cs typeface="Courier New" pitchFamily="49" charset="0"/>
                </a:endParaRPr>
              </a:p>
              <a:p>
                <a:pPr marL="0" marR="0" indent="0" algn="ctr">
                  <a:buNone/>
                </a:pPr>
                <a:r>
                  <a:rPr lang="en-US" sz="1400" b="1" smtClean="0">
                    <a:solidFill>
                      <a:srgbClr val="000000"/>
                    </a:solidFill>
                    <a:latin typeface="Courier New" pitchFamily="49" charset="0"/>
                    <a:cs typeface="Courier New" pitchFamily="49" charset="0"/>
                  </a:rPr>
                  <a:t>/*</a:t>
                </a:r>
                <a:r>
                  <a:rPr lang="en-US" sz="1400" b="1">
                    <a:solidFill>
                      <a:srgbClr val="C00000"/>
                    </a:solidFill>
                    <a:latin typeface="Courier New" pitchFamily="49" charset="0"/>
                    <a:cs typeface="Courier New" pitchFamily="49" charset="0"/>
                  </a:rPr>
                  <a:t>solt là biến toàn cục thiết lập giá trị 0</a:t>
                </a:r>
                <a:r>
                  <a:rPr lang="en-US" sz="1400" b="1">
                    <a:solidFill>
                      <a:srgbClr val="000000"/>
                    </a:solidFill>
                    <a:latin typeface="Courier New" pitchFamily="49" charset="0"/>
                    <a:cs typeface="Courier New" pitchFamily="49" charset="0"/>
                  </a:rPr>
                  <a:t>*/ </a:t>
                </a:r>
              </a:p>
              <a:p>
                <a:pPr marL="0" marR="0" indent="0" algn="just">
                  <a:buNone/>
                </a:pPr>
                <a:r>
                  <a:rPr lang="en-US" sz="1600" b="1" smtClean="0">
                    <a:solidFill>
                      <a:srgbClr val="000000"/>
                    </a:solidFill>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while</a:t>
                </a:r>
                <a:r>
                  <a:rPr lang="en-US" sz="1600" b="1" smtClean="0">
                    <a:solidFill>
                      <a:srgbClr val="000000"/>
                    </a:solidFill>
                    <a:latin typeface="Courier New" pitchFamily="49" charset="0"/>
                    <a:cs typeface="Courier New" pitchFamily="49" charset="0"/>
                  </a:rPr>
                  <a:t/>
                </a:r>
                <a:r>
                  <a:rPr lang="en-US" sz="1600" b="1">
                    <a:solidFill>
                      <a:srgbClr val="000000"/>
                    </a:solidFill>
                    <a:latin typeface="Courier New" pitchFamily="49" charset="0"/>
                    <a:cs typeface="Courier New" pitchFamily="49" charset="0"/>
                  </a:rPr>
                  <a:t>(queue ≠ </a:t>
                </a:r>
                <a14:m>
                  <m:oMath xmlns:m="http://schemas.openxmlformats.org/officeDocument/2006/math">
                    <m:r>
                      <a:rPr lang="en-US" sz="1600" b="1" i="1">
                        <a:latin typeface="Cambria Math"/>
                        <a:ea typeface="Cambria Math"/>
                        <a:cs typeface="Courier New" pitchFamily="49" charset="0"/>
                      </a:rPr>
                      <m:t>∅</m:t>
                    </m:r>
                  </m:oMath>
                </a14:m>
                <a:r>
                  <a:rPr lang="el-GR" sz="1600" b="1">
                    <a:solidFill>
                      <a:srgbClr val="000000"/>
                    </a:solidFill>
                    <a:latin typeface="Courier New" pitchFamily="49" charset="0"/>
                    <a:cs typeface="Courier New" pitchFamily="49" charset="0"/>
                  </a:rPr>
                  <a:t>) { </a:t>
                </a:r>
              </a:p>
              <a:p>
                <a:pPr marL="0" marR="0" indent="0" algn="just">
                  <a:buNone/>
                </a:pPr>
                <a:r>
                  <a:rPr lang="en-US" sz="1600" b="1" smtClean="0">
                    <a:solidFill>
                      <a:srgbClr val="000000"/>
                    </a:solidFill>
                    <a:latin typeface="Courier New" pitchFamily="49" charset="0"/>
                    <a:cs typeface="Courier New" pitchFamily="49" charset="0"/>
                  </a:rPr>
                  <a:t>      queue </a:t>
                </a:r>
                <a14:m>
                  <m:oMath xmlns:m="http://schemas.openxmlformats.org/officeDocument/2006/math">
                    <m:r>
                      <a:rPr lang="vi-VN" sz="1600" b="1" i="1">
                        <a:latin typeface="Cambria Math"/>
                        <a:ea typeface="Cambria Math"/>
                        <a:cs typeface="Courier New" pitchFamily="49" charset="0"/>
                      </a:rPr>
                      <m:t>← </m:t>
                    </m:r>
                  </m:oMath>
                </a14:m>
                <a:r>
                  <a:rPr lang="en-US" sz="1600" b="1">
                    <a:solidFill>
                      <a:srgbClr val="000000"/>
                    </a:solidFill>
                    <a:latin typeface="Courier New" pitchFamily="49" charset="0"/>
                    <a:cs typeface="Courier New" pitchFamily="49" charset="0"/>
                  </a:rPr>
                  <a:t>p; </a:t>
                </a:r>
                <a:endParaRPr lang="en-US" sz="1600" b="1" smtClean="0">
                  <a:solidFill>
                    <a:srgbClr val="000000"/>
                  </a:solidFill>
                  <a:latin typeface="Courier New" pitchFamily="49" charset="0"/>
                  <a:cs typeface="Courier New" pitchFamily="49" charset="0"/>
                </a:endParaRPr>
              </a:p>
              <a:p>
                <a:pPr marL="0" marR="0" indent="0" algn="ctr">
                  <a:buNone/>
                </a:pPr>
                <a:r>
                  <a:rPr lang="en-US" sz="1400" b="1" smtClean="0">
                    <a:solidFill>
                      <a:srgbClr val="000000"/>
                    </a:solidFill>
                    <a:latin typeface="Courier New" pitchFamily="49" charset="0"/>
                    <a:cs typeface="Courier New" pitchFamily="49" charset="0"/>
                  </a:rPr>
                  <a:t>/* </a:t>
                </a:r>
                <a:r>
                  <a:rPr lang="en-US" sz="1400" b="1">
                    <a:solidFill>
                      <a:srgbClr val="C00000"/>
                    </a:solidFill>
                    <a:latin typeface="Courier New" pitchFamily="49" charset="0"/>
                    <a:cs typeface="Courier New" pitchFamily="49" charset="0"/>
                  </a:rPr>
                  <a:t>lấy p ra từ stack</a:t>
                </a:r>
                <a:r>
                  <a:rPr lang="en-US" sz="1400" b="1">
                    <a:solidFill>
                      <a:srgbClr val="000000"/>
                    </a:solidFill>
                    <a:latin typeface="Courier New" pitchFamily="49" charset="0"/>
                    <a:cs typeface="Courier New" pitchFamily="49" charset="0"/>
                  </a:rPr>
                  <a:t>*/ </a:t>
                </a: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2209800"/>
                <a:ext cx="4267200" cy="4038600"/>
              </a:xfrm>
              <a:prstGeom prst="rect">
                <a:avLst/>
              </a:prstGeom>
              <a:blipFill rotWithShape="1">
                <a:blip r:embed="rId2" cstate="print"/>
                <a:stretch>
                  <a:fillRect l="-570" r="-997" b="-2711"/>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2209800"/>
                <a:ext cx="4267200" cy="40386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gn="just">
                  <a:lnSpc>
                    <a:spcPct val="130000"/>
                  </a:lnSpc>
                </a:pPr>
                <a:r>
                  <a:rPr lang="en-US" sz="1600" b="1" smtClean="0">
                    <a:solidFill>
                      <a:srgbClr val="000000"/>
                    </a:solidFill>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for</a:t>
                </a:r>
                <a:r>
                  <a:rPr lang="en-US" sz="1600" b="1" smtClean="0">
                    <a:solidFill>
                      <a:srgbClr val="000000"/>
                    </a:solidFill>
                    <a:latin typeface="Courier New" pitchFamily="49" charset="0"/>
                    <a:cs typeface="Courier New" pitchFamily="49" charset="0"/>
                  </a:rPr>
                  <a:t/>
                </a:r>
                <a:r>
                  <a:rPr lang="en-US" sz="1600" b="1">
                    <a:solidFill>
                      <a:srgbClr val="000000"/>
                    </a:solidFill>
                    <a:latin typeface="Courier New" pitchFamily="49" charset="0"/>
                    <a:cs typeface="Courier New" pitchFamily="49" charset="0"/>
                  </a:rPr>
                  <a:t>v ∈ ke(p) { </a:t>
                </a:r>
              </a:p>
              <a:p>
                <a:pPr algn="just">
                  <a:lnSpc>
                    <a:spcPct val="130000"/>
                  </a:lnSpc>
                </a:pPr>
                <a:r>
                  <a:rPr lang="en-US" sz="1600" b="1" smtClean="0">
                    <a:solidFill>
                      <a:srgbClr val="000000"/>
                    </a:solidFill>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solidFill>
                      <a:srgbClr val="000000"/>
                    </a:solidFill>
                    <a:latin typeface="Courier New" pitchFamily="49" charset="0"/>
                    <a:cs typeface="Courier New" pitchFamily="49" charset="0"/>
                  </a:rPr>
                  <a:t/>
                </a:r>
                <a:r>
                  <a:rPr lang="en-US" sz="1600" b="1">
                    <a:solidFill>
                      <a:srgbClr val="000000"/>
                    </a:solidFill>
                    <a:latin typeface="Courier New" pitchFamily="49" charset="0"/>
                    <a:cs typeface="Courier New" pitchFamily="49" charset="0"/>
                  </a:rPr>
                  <a:t>(chuaxet[v] ) { </a:t>
                </a:r>
              </a:p>
              <a:p>
                <a:pPr algn="just">
                  <a:lnSpc>
                    <a:spcPct val="130000"/>
                  </a:lnSpc>
                </a:pPr>
                <a:r>
                  <a:rPr lang="en-US" sz="1600" b="1" smtClean="0">
                    <a:solidFill>
                      <a:srgbClr val="000000"/>
                    </a:solidFill>
                    <a:latin typeface="Courier New" pitchFamily="49" charset="0"/>
                    <a:cs typeface="Courier New" pitchFamily="49" charset="0"/>
                  </a:rPr>
                  <a:t/>
                </a:r>
                <a:r>
                  <a:rPr lang="vi-VN" sz="1600" b="1" smtClean="0">
                    <a:solidFill>
                      <a:srgbClr val="000000"/>
                    </a:solidFill>
                    <a:latin typeface="Courier New" pitchFamily="49" charset="0"/>
                    <a:cs typeface="Courier New" pitchFamily="49" charset="0"/>
                  </a:rPr>
                  <a:t>v</a:t>
                </a:r>
                <a:r>
                  <a:rPr lang="en-US" sz="1600" b="1" smtClean="0">
                    <a:solidFill>
                      <a:srgbClr val="000000"/>
                    </a:solidFill>
                    <a:latin typeface="Courier New" pitchFamily="49" charset="0"/>
                    <a:cs typeface="Courier New" pitchFamily="49" charset="0"/>
                  </a:rPr>
                  <a:t/>
                </a:r>
                <a14:m>
                  <m:oMath xmlns:m="http://schemas.openxmlformats.org/officeDocument/2006/math">
                    <m:r>
                      <a:rPr lang="vi-VN" sz="1600" b="1" i="1">
                        <a:latin typeface="Cambria Math"/>
                        <a:ea typeface="Cambria Math"/>
                        <a:cs typeface="Courier New" pitchFamily="49" charset="0"/>
                      </a:rPr>
                      <m:t>←</m:t>
                    </m:r>
                  </m:oMath>
                </a14:m>
                <a:r>
                  <a:rPr lang="vi-VN" sz="1600" b="1" smtClean="0">
                    <a:solidFill>
                      <a:srgbClr val="000000"/>
                    </a:solidFill>
                    <a:latin typeface="Courier New" pitchFamily="49" charset="0"/>
                    <a:cs typeface="Courier New" pitchFamily="49" charset="0"/>
                  </a:rPr>
                  <a:t/>
                </a:r>
                <a:r>
                  <a:rPr lang="vi-VN" sz="1600" b="1">
                    <a:solidFill>
                      <a:srgbClr val="000000"/>
                    </a:solidFill>
                    <a:latin typeface="Courier New" pitchFamily="49" charset="0"/>
                    <a:cs typeface="Courier New" pitchFamily="49" charset="0"/>
                  </a:rPr>
                  <a:t>queue; </a:t>
                </a:r>
                <a:endParaRPr lang="en-US" sz="1600" b="1" smtClean="0">
                  <a:solidFill>
                    <a:srgbClr val="000000"/>
                  </a:solidFill>
                  <a:latin typeface="Courier New" pitchFamily="49" charset="0"/>
                  <a:cs typeface="Courier New" pitchFamily="49" charset="0"/>
                </a:endParaRPr>
              </a:p>
              <a:p>
                <a:pPr algn="ctr">
                  <a:lnSpc>
                    <a:spcPct val="130000"/>
                  </a:lnSpc>
                </a:pPr>
                <a:r>
                  <a:rPr lang="vi-VN" sz="1400" b="1" smtClean="0">
                    <a:solidFill>
                      <a:srgbClr val="000000"/>
                    </a:solidFill>
                    <a:latin typeface="Courier New" pitchFamily="49" charset="0"/>
                    <a:cs typeface="Courier New" pitchFamily="49" charset="0"/>
                  </a:rPr>
                  <a:t>/*</a:t>
                </a:r>
                <a:r>
                  <a:rPr lang="vi-VN" sz="1400" b="1">
                    <a:solidFill>
                      <a:srgbClr val="C00000"/>
                    </a:solidFill>
                    <a:latin typeface="Courier New" pitchFamily="49" charset="0"/>
                    <a:cs typeface="Courier New" pitchFamily="49" charset="0"/>
                  </a:rPr>
                  <a:t>nạp v vào hàng đợi</a:t>
                </a:r>
                <a:r>
                  <a:rPr lang="vi-VN" sz="1400" b="1">
                    <a:solidFill>
                      <a:srgbClr val="000000"/>
                    </a:solidFill>
                    <a:latin typeface="Courier New" pitchFamily="49" charset="0"/>
                    <a:cs typeface="Courier New" pitchFamily="49" charset="0"/>
                  </a:rPr>
                  <a:t>*/ </a:t>
                </a:r>
              </a:p>
              <a:p>
                <a:pPr algn="just">
                  <a:lnSpc>
                    <a:spcPct val="130000"/>
                  </a:lnSpc>
                </a:pPr>
                <a:r>
                  <a:rPr lang="en-US" sz="1600" b="1" smtClean="0">
                    <a:solidFill>
                      <a:srgbClr val="000000"/>
                    </a:solidFill>
                    <a:latin typeface="Courier New" pitchFamily="49" charset="0"/>
                    <a:cs typeface="Courier New" pitchFamily="49" charset="0"/>
                  </a:rPr>
                  <a:t>            chuaxet[v</a:t>
                </a:r>
                <a:r>
                  <a:rPr lang="en-US" sz="1600" b="1">
                    <a:solidFill>
                      <a:srgbClr val="000000"/>
                    </a:solidFill>
                    <a:latin typeface="Courier New" pitchFamily="49" charset="0"/>
                    <a:cs typeface="Courier New" pitchFamily="49" charset="0"/>
                  </a:rPr>
                  <a:t>] = solt; </a:t>
                </a:r>
                <a:endParaRPr lang="en-US" sz="1600" b="1" smtClean="0">
                  <a:solidFill>
                    <a:srgbClr val="000000"/>
                  </a:solidFill>
                  <a:latin typeface="Courier New" pitchFamily="49" charset="0"/>
                  <a:cs typeface="Courier New" pitchFamily="49" charset="0"/>
                </a:endParaRPr>
              </a:p>
              <a:p>
                <a:pPr algn="ctr">
                  <a:lnSpc>
                    <a:spcPct val="130000"/>
                  </a:lnSpc>
                </a:pPr>
                <a:r>
                  <a:rPr lang="en-US" sz="1400" b="1" smtClean="0">
                    <a:solidFill>
                      <a:srgbClr val="000000"/>
                    </a:solidFill>
                    <a:latin typeface="Courier New" pitchFamily="49" charset="0"/>
                    <a:cs typeface="Courier New" pitchFamily="49" charset="0"/>
                  </a:rPr>
                  <a:t>/*</a:t>
                </a:r>
                <a:r>
                  <a:rPr lang="en-US" sz="1400" b="1" smtClean="0">
                    <a:solidFill>
                      <a:srgbClr val="C00000"/>
                    </a:solidFill>
                    <a:latin typeface="Courier New" pitchFamily="49" charset="0"/>
                    <a:cs typeface="Courier New" pitchFamily="49" charset="0"/>
                  </a:rPr>
                  <a:t>v </a:t>
                </a:r>
                <a:r>
                  <a:rPr lang="en-US" sz="1400" b="1">
                    <a:solidFill>
                      <a:srgbClr val="C00000"/>
                    </a:solidFill>
                    <a:latin typeface="Courier New" pitchFamily="49" charset="0"/>
                    <a:cs typeface="Courier New" pitchFamily="49" charset="0"/>
                  </a:rPr>
                  <a:t>có cùng thành phần liên thông </a:t>
                </a:r>
                <a:r>
                  <a:rPr lang="en-US" sz="1400" b="1" smtClean="0">
                    <a:solidFill>
                      <a:srgbClr val="C00000"/>
                    </a:solidFill>
                    <a:latin typeface="Courier New" pitchFamily="49" charset="0"/>
                    <a:cs typeface="Courier New" pitchFamily="49" charset="0"/>
                  </a:rPr>
                  <a:t>với p</a:t>
                </a:r>
                <a:r>
                  <a:rPr lang="en-US" sz="1400" b="1">
                    <a:solidFill>
                      <a:srgbClr val="000000"/>
                    </a:solidFill>
                    <a:latin typeface="Courier New" pitchFamily="49" charset="0"/>
                    <a:cs typeface="Courier New" pitchFamily="49" charset="0"/>
                  </a:rPr>
                  <a:t>*/</a:t>
                </a:r>
                <a:r>
                  <a:rPr lang="en-US" sz="1600" b="1">
                    <a:solidFill>
                      <a:srgbClr val="000000"/>
                    </a:solidFill>
                    <a:latin typeface="Courier New" pitchFamily="49" charset="0"/>
                    <a:cs typeface="Courier New" pitchFamily="49" charset="0"/>
                  </a:rPr>
                  <a:t/>
                </a:r>
              </a:p>
              <a:p>
                <a:pPr algn="just">
                  <a:lnSpc>
                    <a:spcPct val="130000"/>
                  </a:lnSpc>
                </a:pPr>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algn="just">
                  <a:lnSpc>
                    <a:spcPct val="130000"/>
                  </a:lnSpc>
                </a:pPr>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algn="just">
                  <a:lnSpc>
                    <a:spcPct val="130000"/>
                  </a:lnSpc>
                </a:pPr>
                <a:r>
                  <a:rPr lang="en-US" sz="1600" b="1" smtClean="0">
                    <a:solidFill>
                      <a:srgbClr val="000000"/>
                    </a:solidFill>
                    <a:latin typeface="Courier New" pitchFamily="49" charset="0"/>
                    <a:cs typeface="Courier New" pitchFamily="49" charset="0"/>
                  </a:rPr>
                  <a:t>   } </a:t>
                </a:r>
                <a:endParaRPr lang="en-US" sz="1600" b="1">
                  <a:solidFill>
                    <a:srgbClr val="000000"/>
                  </a:solidFill>
                  <a:latin typeface="Courier New" pitchFamily="49" charset="0"/>
                  <a:cs typeface="Courier New" pitchFamily="49" charset="0"/>
                </a:endParaRPr>
              </a:p>
              <a:p>
                <a:pPr algn="just">
                  <a:lnSpc>
                    <a:spcPct val="130000"/>
                  </a:lnSpc>
                </a:pPr>
                <a:r>
                  <a:rPr lang="en-US" sz="1600" b="1">
                    <a:solidFill>
                      <a:srgbClr val="000000"/>
                    </a:solidFill>
                    <a:latin typeface="Courier New" pitchFamily="49" charset="0"/>
                    <a:cs typeface="Courier New" pitchFamily="49" charset="0"/>
                  </a:rPr>
                  <a:t>} </a:t>
                </a:r>
                <a:endParaRPr lang="vi-VN" sz="1400" b="1">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2209800"/>
                <a:ext cx="4267200" cy="4038600"/>
              </a:xfrm>
              <a:prstGeom prst="rect">
                <a:avLst/>
              </a:prstGeom>
              <a:blipFill rotWithShape="1">
                <a:blip r:embed="rId3" cstate="print"/>
                <a:stretch>
                  <a:fillRect l="-712" r="-997"/>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323714128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(19/62)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(4/10)</a:t>
            </a:r>
          </a:p>
          <a:p>
            <a:r>
              <a:rPr lang="vi-VN" smtClean="0"/>
              <a:t>Để duyệt hết tất cả các thành phần liên thông của đồ thị, ta chỉ cần gọi tới thủ tục lienthong như dưới đây: </a:t>
            </a:r>
          </a:p>
          <a:p>
            <a:pPr lvl="3"/>
            <a:r>
              <a:rPr lang="en-US" smtClean="0"/>
              <a:t>void Lien_Thong(void){ </a:t>
            </a:r>
          </a:p>
          <a:p>
            <a:pPr lvl="3"/>
            <a:r>
              <a:rPr lang="nn-NO" smtClean="0"/>
              <a:t>   for (i=1; i≤ n; i++) </a:t>
            </a:r>
          </a:p>
          <a:p>
            <a:pPr lvl="3"/>
            <a:r>
              <a:rPr lang="en-US" smtClean="0"/>
              <a:t>      chuaxet[i] =0; </a:t>
            </a:r>
          </a:p>
          <a:p>
            <a:pPr lvl="3"/>
            <a:r>
              <a:rPr lang="en-US" smtClean="0"/>
              <a:t>   for(i=1; i&lt;=n; i++) </a:t>
            </a:r>
          </a:p>
          <a:p>
            <a:pPr lvl="3"/>
            <a:r>
              <a:rPr lang="en-US" smtClean="0"/>
              <a:t>      if(chuaxet[i]==0){ </a:t>
            </a:r>
          </a:p>
          <a:p>
            <a:pPr lvl="3"/>
            <a:r>
              <a:rPr lang="en-US" smtClean="0"/>
              <a:t>         solt=solt+1; </a:t>
            </a:r>
          </a:p>
          <a:p>
            <a:pPr lvl="3"/>
            <a:r>
              <a:rPr lang="en-US" smtClean="0"/>
              <a:t>         BFS(i); </a:t>
            </a:r>
          </a:p>
          <a:p>
            <a:pPr lvl="3"/>
            <a:r>
              <a:rPr lang="en-US" smtClean="0"/>
              <a:t>      } </a:t>
            </a:r>
          </a:p>
          <a:p>
            <a:pPr lvl="3"/>
            <a:r>
              <a:rPr lang="en-US" smtClean="0"/>
              <a:t>}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61</a:t>
            </a:fld>
            <a:endParaRPr lang="en-US"/>
          </a:p>
        </p:txBody>
      </p:sp>
    </p:spTree>
    <p:extLst>
      <p:ext uri="{BB962C8B-B14F-4D97-AF65-F5344CB8AC3E}">
        <p14:creationId xmlns="" xmlns:p14="http://schemas.microsoft.com/office/powerpoint/2010/main" val="184770346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(20/62)</a:t>
            </a:r>
            <a:endParaRPr lang="en-US"/>
          </a:p>
        </p:txBody>
      </p:sp>
      <p:sp>
        <p:nvSpPr>
          <p:cNvPr id="3" name="Content Placeholder 2"/>
          <p:cNvSpPr>
            <a:spLocks noGrp="1"/>
          </p:cNvSpPr>
          <p:nvPr>
            <p:ph sz="quarter" idx="1"/>
          </p:nvPr>
        </p:nvSpPr>
        <p:spPr/>
        <p:txBody>
          <a:bodyPr>
            <a:normAutofit fontScale="92500" lnSpcReduction="20000"/>
          </a:bodyPr>
          <a:lstStyle/>
          <a:p>
            <a:r>
              <a:rPr lang="en-US" smtClean="0"/>
              <a:t>7.5.3. Duyệt các thành phần liên thông của đồ thị (5/10)</a:t>
            </a:r>
          </a:p>
          <a:p>
            <a:r>
              <a:rPr lang="vi-VN" smtClean="0"/>
              <a:t>Để ghi nhận từng đỉnh của đồ thị thuộc thành phần liên thông nào, ta chỉ cần duyệt các đỉnh có cùng chung giá trị trong mảng chuaxet[] như dưới đây: </a:t>
            </a:r>
          </a:p>
          <a:p>
            <a:pPr lvl="3"/>
            <a:r>
              <a:rPr lang="en-US" smtClean="0"/>
              <a:t>void Result( int solt){ </a:t>
            </a:r>
          </a:p>
          <a:p>
            <a:pPr lvl="3"/>
            <a:r>
              <a:rPr lang="en-US" smtClean="0"/>
              <a:t>   if (solt==1){ </a:t>
            </a:r>
          </a:p>
          <a:p>
            <a:pPr lvl="3"/>
            <a:r>
              <a:rPr lang="fr-FR" smtClean="0"/>
              <a:t>      &lt; Do thi la lien thong&gt;; </a:t>
            </a:r>
          </a:p>
          <a:p>
            <a:pPr lvl="3"/>
            <a:r>
              <a:rPr lang="en-US" smtClean="0"/>
              <a:t>   } </a:t>
            </a:r>
          </a:p>
          <a:p>
            <a:pPr lvl="3"/>
            <a:r>
              <a:rPr lang="en-US" smtClean="0"/>
              <a:t>   for( i=1; i&lt;=solt;i++){ </a:t>
            </a:r>
          </a:p>
          <a:p>
            <a:pPr lvl="3"/>
            <a:r>
              <a:rPr lang="en-US" smtClean="0"/>
              <a:t>   </a:t>
            </a:r>
            <a:r>
              <a:rPr lang="vi-VN" smtClean="0"/>
              <a:t>/* Đưa ra thành phần liên thông thứ i*/ </a:t>
            </a:r>
          </a:p>
          <a:p>
            <a:pPr lvl="3"/>
            <a:r>
              <a:rPr lang="en-US" smtClean="0"/>
              <a:t>      for( j=1; j&lt;=n;j++){ </a:t>
            </a:r>
          </a:p>
          <a:p>
            <a:pPr lvl="3"/>
            <a:r>
              <a:rPr lang="en-US" smtClean="0"/>
              <a:t>         if( chuaxet[j]==i) </a:t>
            </a:r>
          </a:p>
          <a:p>
            <a:pPr lvl="3"/>
            <a:r>
              <a:rPr lang="en-US" smtClean="0"/>
              <a:t>            </a:t>
            </a:r>
            <a:r>
              <a:rPr lang="vi-VN" smtClean="0"/>
              <a:t>&lt;đưa ra đỉnh j&gt;; </a:t>
            </a:r>
          </a:p>
          <a:p>
            <a:pPr lvl="3"/>
            <a:r>
              <a:rPr lang="en-US" smtClean="0"/>
              <a:t>      } </a:t>
            </a:r>
          </a:p>
          <a:p>
            <a:pPr lvl="3"/>
            <a:r>
              <a:rPr lang="en-US" smtClean="0"/>
              <a:t>   } </a:t>
            </a:r>
          </a:p>
          <a:p>
            <a:pPr lvl="3"/>
            <a:r>
              <a:rPr lang="en-US" smtClean="0"/>
              <a:t>}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62</a:t>
            </a:fld>
            <a:endParaRPr lang="en-US"/>
          </a:p>
        </p:txBody>
      </p:sp>
    </p:spTree>
    <p:extLst>
      <p:ext uri="{BB962C8B-B14F-4D97-AF65-F5344CB8AC3E}">
        <p14:creationId xmlns="" xmlns:p14="http://schemas.microsoft.com/office/powerpoint/2010/main" val="276884922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(21/62)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(6/10)</a:t>
            </a:r>
          </a:p>
          <a:p>
            <a:r>
              <a:rPr lang="en-US" smtClean="0"/>
              <a:t>Ví dụ: cho đồ thị G = &lt;V, E&gt;, duyệt các thành phần liên thông của G:</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63</a:t>
            </a:fld>
            <a:endParaRPr lang="en-US"/>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85361" y="2590800"/>
            <a:ext cx="4672639" cy="3152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81579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(22/62)</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7.5.3. Duyệt các thành phần liên thông của đồ thị (7/10)</a:t>
            </a:r>
          </a:p>
          <a:p>
            <a:r>
              <a:rPr lang="en-US" smtClean="0"/>
              <a:t>Các bước thực hiện:</a:t>
            </a:r>
          </a:p>
          <a:p>
            <a:endParaRPr lang="en-US" smtClean="0"/>
          </a:p>
          <a:p>
            <a:endParaRPr lang="en-US" smtClean="0"/>
          </a:p>
          <a:p>
            <a:endParaRPr lang="en-US" smtClean="0"/>
          </a:p>
          <a:p>
            <a:endParaRPr lang="en-US" smtClean="0"/>
          </a:p>
          <a:p>
            <a:r>
              <a:rPr lang="en-US" smtClean="0"/>
              <a:t>Nhận xét:</a:t>
            </a:r>
          </a:p>
          <a:p>
            <a:pPr lvl="1"/>
            <a:r>
              <a:rPr lang="en-US" smtClean="0"/>
              <a:t>Đ</a:t>
            </a:r>
            <a:r>
              <a:rPr lang="vi-VN" smtClean="0"/>
              <a:t>ỉnh 1, 2, 4, 5 cùng có giá trị 1 trong mảng chuaxet[] thuộc thành phần liên thông thứ 1; </a:t>
            </a:r>
          </a:p>
          <a:p>
            <a:pPr lvl="1"/>
            <a:r>
              <a:rPr lang="en-US" smtClean="0"/>
              <a:t>Đỉnh 3, 6,7 cùng có giá trị 2 trong mảng chuaxet[] thuộc thành phần liên thông thứ 2; </a:t>
            </a:r>
          </a:p>
          <a:p>
            <a:pPr lvl="1"/>
            <a:r>
              <a:rPr lang="en-US" smtClean="0"/>
              <a:t>Đỉnh 8, 9 cùng có giá trị 3 trong mảng chuaxet[] thuộc thành phần liên thông thứ 3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64</a:t>
            </a:fld>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981200"/>
            <a:ext cx="8296275" cy="179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21242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(23/62)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(8/10)</a:t>
            </a:r>
          </a:p>
          <a:p>
            <a:r>
              <a:rPr lang="en-US" smtClean="0"/>
              <a:t>Chương trình minh họa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65</a:t>
            </a:fld>
            <a:endParaRPr lang="en-US"/>
          </a:p>
        </p:txBody>
      </p:sp>
      <p:sp>
        <p:nvSpPr>
          <p:cNvPr id="12" name="Content Placeholder 2"/>
          <p:cNvSpPr txBox="1">
            <a:spLocks/>
          </p:cNvSpPr>
          <p:nvPr/>
        </p:nvSpPr>
        <p:spPr>
          <a:xfrm>
            <a:off x="228600" y="2209800"/>
            <a:ext cx="35814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100</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buClr>
                <a:srgbClr val="FE8637"/>
              </a:buClr>
              <a:buFont typeface="Wingdings 2"/>
              <a:buNone/>
            </a:pPr>
            <a:r>
              <a:rPr lang="en-US" sz="1600" b="1" smtClean="0">
                <a:solidFill>
                  <a:srgbClr val="008000"/>
                </a:solidFill>
                <a:latin typeface="Courier New" pitchFamily="49" charset="0"/>
                <a:cs typeface="Courier New" pitchFamily="49" charset="0"/>
              </a:rPr>
              <a:t>/*Breadth</a:t>
            </a:r>
            <a:r>
              <a:rPr lang="en-US" sz="1600" smtClean="0">
                <a:solidFill>
                  <a:prstClr val="black"/>
                </a:solidFill>
              </a:rPr>
              <a:t> </a:t>
            </a:r>
            <a:r>
              <a:rPr lang="en-US" sz="1600" b="1" smtClean="0">
                <a:solidFill>
                  <a:srgbClr val="008000"/>
                </a:solidFill>
                <a:latin typeface="Courier New" pitchFamily="49" charset="0"/>
                <a:cs typeface="Courier New" pitchFamily="49" charset="0"/>
              </a:rPr>
              <a:t>First </a:t>
            </a:r>
            <a:r>
              <a:rPr lang="en-US" sz="1600" b="1">
                <a:solidFill>
                  <a:srgbClr val="008000"/>
                </a:solidFill>
                <a:latin typeface="Courier New" pitchFamily="49" charset="0"/>
                <a:cs typeface="Courier New" pitchFamily="49" charset="0"/>
              </a:rPr>
              <a:t>Search </a:t>
            </a:r>
            <a:r>
              <a:rPr lang="en-US" sz="1600" b="1" smtClean="0">
                <a:solidFill>
                  <a:srgbClr val="008000"/>
                </a:solidFill>
                <a:latin typeface="Courier New" pitchFamily="49" charset="0"/>
                <a:cs typeface="Courier New" pitchFamily="49" charset="0"/>
              </a:rPr>
              <a:t>*/</a:t>
            </a:r>
            <a:endParaRPr lang="en-US" sz="1600" b="1">
              <a:solidFill>
                <a:srgbClr val="008000"/>
              </a:solidFill>
              <a:latin typeface="Courier New" pitchFamily="49" charset="0"/>
              <a:cs typeface="Courier New" pitchFamily="49" charset="0"/>
            </a:endParaRPr>
          </a:p>
        </p:txBody>
      </p:sp>
      <p:sp>
        <p:nvSpPr>
          <p:cNvPr id="13" name="Content Placeholder 2"/>
          <p:cNvSpPr txBox="1">
            <a:spLocks/>
          </p:cNvSpPr>
          <p:nvPr/>
        </p:nvSpPr>
        <p:spPr bwMode="auto">
          <a:xfrm>
            <a:off x="3962400" y="1752600"/>
            <a:ext cx="4800600" cy="44958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*solt,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*chuaxet){</a:t>
            </a:r>
          </a:p>
          <a:p>
            <a:r>
              <a:rPr lang="nn-NO" sz="1600" b="1" smtClean="0">
                <a:solidFill>
                  <a:prstClr val="black"/>
                </a:solidFill>
                <a:latin typeface="Courier New" pitchFamily="49" charset="0"/>
                <a:cs typeface="Courier New" pitchFamily="49" charset="0"/>
              </a:rPr>
              <a:t>   FILE </a:t>
            </a:r>
            <a:r>
              <a:rPr lang="nn-NO" sz="1600" b="1">
                <a:solidFill>
                  <a:prstClr val="black"/>
                </a:solidFill>
                <a:latin typeface="Courier New" pitchFamily="49" charset="0"/>
                <a:cs typeface="Courier New" pitchFamily="49" charset="0"/>
              </a:rPr>
              <a:t>*fp; </a:t>
            </a:r>
            <a:r>
              <a:rPr lang="nn-NO" sz="1600" b="1">
                <a:solidFill>
                  <a:srgbClr val="0000FF"/>
                </a:solidFill>
                <a:latin typeface="Courier New" pitchFamily="49" charset="0"/>
                <a:cs typeface="Courier New" pitchFamily="49" charset="0"/>
              </a:rPr>
              <a:t>int</a:t>
            </a:r>
            <a:r>
              <a:rPr lang="nn-NO" sz="1600" b="1">
                <a:solidFill>
                  <a:prstClr val="black"/>
                </a:solidFill>
                <a:latin typeface="Courier New" pitchFamily="49" charset="0"/>
                <a:cs typeface="Courier New" pitchFamily="49" charset="0"/>
              </a:rPr>
              <a:t> i, j;</a:t>
            </a:r>
          </a:p>
          <a:p>
            <a:r>
              <a:rPr lang="en-US" sz="1600" b="1" smtClean="0">
                <a:solidFill>
                  <a:prstClr val="black"/>
                </a:solidFill>
                <a:latin typeface="Courier New" pitchFamily="49" charset="0"/>
                <a:cs typeface="Courier New" pitchFamily="49" charset="0"/>
              </a:rPr>
              <a:t>   fp=fopen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"lienthong.IN"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file input"</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Ma tran ke cua do thi:"</a:t>
            </a:r>
            <a:r>
              <a:rPr lang="pt-BR"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&lt;&lt;endl;</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26305611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(24/62)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(9/10)</a:t>
            </a:r>
          </a:p>
          <a:p>
            <a:r>
              <a:rPr lang="en-US" smtClean="0"/>
              <a:t>Chương trình minh họa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66</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]=0;</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solt=0;</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fclose(fp</a:t>
            </a: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*chuaxet,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solt){</a:t>
            </a:r>
          </a:p>
          <a:p>
            <a:pPr marL="0" indent="0">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"\n\n"</a:t>
            </a:r>
            <a:r>
              <a:rPr lang="en-US" sz="1600" b="1">
                <a:solidFill>
                  <a:prstClr val="black"/>
                </a:solidFill>
                <a:latin typeface="Courier New" pitchFamily="49" charset="0"/>
                <a:cs typeface="Courier New" pitchFamily="49" charset="0"/>
              </a:rPr>
              <a:t>;</a:t>
            </a:r>
          </a:p>
          <a:p>
            <a:pPr marL="0" indent="0">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(solt</a:t>
            </a:r>
            <a:r>
              <a:rPr lang="en-US" sz="1600" b="1">
                <a:solidFill>
                  <a:prstClr val="black"/>
                </a:solidFill>
                <a:latin typeface="Courier New" pitchFamily="49" charset="0"/>
                <a:cs typeface="Courier New" pitchFamily="49" charset="0"/>
              </a:rPr>
              <a:t>==1){</a:t>
            </a:r>
          </a:p>
          <a:p>
            <a:pPr marL="0" indent="0">
              <a:buClr>
                <a:srgbClr val="FE8637"/>
              </a:buClr>
              <a:buFont typeface="Wingdings 2"/>
              <a:buNone/>
            </a:pPr>
            <a:r>
              <a:rPr lang="fr-FR" sz="1600" b="1" smtClean="0">
                <a:solidFill>
                  <a:prstClr val="black"/>
                </a:solidFill>
                <a:latin typeface="Courier New" pitchFamily="49" charset="0"/>
                <a:cs typeface="Courier New" pitchFamily="49" charset="0"/>
              </a:rPr>
              <a:t>      cout</a:t>
            </a:r>
            <a:r>
              <a:rPr lang="fr-FR" sz="1600" b="1">
                <a:solidFill>
                  <a:prstClr val="black"/>
                </a:solidFill>
                <a:latin typeface="Courier New" pitchFamily="49" charset="0"/>
                <a:cs typeface="Courier New" pitchFamily="49" charset="0"/>
              </a:rPr>
              <a:t>&lt;&lt;</a:t>
            </a:r>
            <a:r>
              <a:rPr lang="fr-FR" sz="1600" b="1">
                <a:solidFill>
                  <a:srgbClr val="A31515"/>
                </a:solidFill>
                <a:latin typeface="Courier New" pitchFamily="49" charset="0"/>
                <a:cs typeface="Courier New" pitchFamily="49" charset="0"/>
              </a:rPr>
              <a:t>"\n Do thi la lien thong</a:t>
            </a:r>
            <a:r>
              <a:rPr lang="fr-FR" sz="1600" b="1" smtClean="0">
                <a:solidFill>
                  <a:srgbClr val="A31515"/>
                </a:solidFill>
                <a:latin typeface="Courier New" pitchFamily="49" charset="0"/>
                <a:cs typeface="Courier New" pitchFamily="49" charset="0"/>
              </a:rPr>
              <a:t>"</a:t>
            </a:r>
            <a:r>
              <a:rPr lang="fr-FR"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13" name="Content Placeholder 2"/>
          <p:cNvSpPr txBox="1">
            <a:spLocks/>
          </p:cNvSpPr>
          <p:nvPr/>
        </p:nvSpPr>
        <p:spPr bwMode="auto">
          <a:xfrm>
            <a:off x="4648200" y="838200"/>
            <a:ext cx="4267200" cy="5410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 </a:t>
            </a:r>
          </a:p>
          <a:p>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i=1; i&lt;=solt;i++){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Thanh phan lien thong thu: "</a:t>
            </a:r>
            <a:r>
              <a:rPr lang="en-US" sz="1600" b="1">
                <a:solidFill>
                  <a:prstClr val="black"/>
                </a:solidFill>
                <a:latin typeface="Courier New" pitchFamily="49" charset="0"/>
                <a:cs typeface="Courier New" pitchFamily="49" charset="0"/>
              </a:rPr>
              <a:t>&lt;&lt;i;</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a:t>
            </a:r>
            <a:r>
              <a:rPr lang="en-US" sz="1600" b="1" smtClean="0">
                <a:solidFill>
                  <a:srgbClr val="0000FF"/>
                </a:solidFill>
                <a:latin typeface="Courier New" pitchFamily="49" charset="0"/>
                <a:cs typeface="Courier New" pitchFamily="49" charset="0"/>
              </a:rPr>
              <a:t>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j=1; j&lt;=n;j++){</a:t>
            </a:r>
          </a:p>
          <a:p>
            <a:r>
              <a:rPr lang="en-US" sz="1600" b="1" smtClean="0">
                <a:solidFill>
                  <a:srgbClr val="0000FF"/>
                </a:solidFill>
                <a:latin typeface="Courier New" pitchFamily="49" charset="0"/>
                <a:cs typeface="Courier New" pitchFamily="49" charset="0"/>
              </a:rPr>
              <a:t>         if</a:t>
            </a:r>
            <a:r>
              <a:rPr lang="en-US" sz="1600" b="1">
                <a:solidFill>
                  <a:prstClr val="black"/>
                </a:solidFill>
                <a:latin typeface="Courier New" pitchFamily="49" charset="0"/>
                <a:cs typeface="Courier New" pitchFamily="49" charset="0"/>
              </a:rPr>
              <a:t>( chuaxet[j]==i)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BFS(</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i,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*solt,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chuaxet[],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QUEUE[MAX]){</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u, dauQ, cuoiQ, j;</a:t>
            </a:r>
          </a:p>
          <a:p>
            <a:r>
              <a:rPr lang="en-US" sz="1600" b="1" smtClean="0">
                <a:solidFill>
                  <a:prstClr val="black"/>
                </a:solidFill>
                <a:latin typeface="Courier New" pitchFamily="49" charset="0"/>
                <a:cs typeface="Courier New" pitchFamily="49" charset="0"/>
              </a:rPr>
              <a:t>   dauQ=1;</a:t>
            </a:r>
          </a:p>
          <a:p>
            <a:r>
              <a:rPr lang="en-US" sz="1600" b="1" smtClean="0">
                <a:solidFill>
                  <a:prstClr val="black"/>
                </a:solidFill>
                <a:latin typeface="Courier New" pitchFamily="49" charset="0"/>
                <a:cs typeface="Courier New" pitchFamily="49" charset="0"/>
              </a:rPr>
              <a:t>   cuoiQ=1;</a:t>
            </a:r>
          </a:p>
          <a:p>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QUEUE[cuoiQ</a:t>
            </a:r>
            <a:r>
              <a:rPr lang="en-US" sz="1600" b="1">
                <a:solidFill>
                  <a:prstClr val="black"/>
                </a:solidFill>
                <a:latin typeface="Courier New" pitchFamily="49" charset="0"/>
                <a:cs typeface="Courier New" pitchFamily="49" charset="0"/>
              </a:rPr>
              <a:t>]=i</a:t>
            </a:r>
            <a:r>
              <a:rPr lang="en-US" sz="1600" b="1" smtClean="0">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]=*solt;</a:t>
            </a:r>
          </a:p>
          <a:p>
            <a:r>
              <a:rPr lang="en-US" sz="1600" b="1" smtClean="0">
                <a:solidFill>
                  <a:srgbClr val="0000FF"/>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228030502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(25/62)</a:t>
            </a:r>
            <a:endParaRPr lang="en-US"/>
          </a:p>
        </p:txBody>
      </p:sp>
      <p:sp>
        <p:nvSpPr>
          <p:cNvPr id="3" name="Content Placeholder 2"/>
          <p:cNvSpPr>
            <a:spLocks noGrp="1"/>
          </p:cNvSpPr>
          <p:nvPr>
            <p:ph sz="quarter" idx="1"/>
          </p:nvPr>
        </p:nvSpPr>
        <p:spPr/>
        <p:txBody>
          <a:bodyPr/>
          <a:lstStyle/>
          <a:p>
            <a:r>
              <a:rPr lang="en-US" smtClean="0"/>
              <a:t>7.5.3. Duyệt các thành phần liên thông của đồ thị (10/10)</a:t>
            </a:r>
          </a:p>
          <a:p>
            <a:r>
              <a:rPr lang="en-US" smtClean="0"/>
              <a:t>Chương trình minh họa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67</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(dauQ</a:t>
            </a:r>
            <a:r>
              <a:rPr lang="en-US" sz="1600" b="1">
                <a:solidFill>
                  <a:prstClr val="black"/>
                </a:solidFill>
                <a:latin typeface="Courier New" pitchFamily="49" charset="0"/>
                <a:cs typeface="Courier New" pitchFamily="49" charset="0"/>
              </a:rPr>
              <a:t>&lt;=cuoiQ){</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u=QUEUE[dauQ</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&lt;&lt;u;</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dauQ=dauQ+1</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a:t>
            </a:r>
            <a:r>
              <a:rPr lang="pl-PL" sz="1600" b="1" smtClean="0">
                <a:solidFill>
                  <a:srgbClr val="0000FF"/>
                </a:solidFill>
                <a:latin typeface="Courier New" pitchFamily="49" charset="0"/>
                <a:cs typeface="Courier New" pitchFamily="49" charset="0"/>
              </a:rPr>
              <a:t>if</a:t>
            </a:r>
            <a:r>
              <a:rPr lang="pl-PL" sz="1600" b="1" smtClean="0">
                <a:solidFill>
                  <a:prstClr val="black"/>
                </a:solidFill>
                <a:latin typeface="Courier New" pitchFamily="49" charset="0"/>
                <a:cs typeface="Courier New" pitchFamily="49" charset="0"/>
              </a:rPr>
              <a:t>(G[u</a:t>
            </a:r>
            <a:r>
              <a:rPr lang="pl-PL" sz="1600" b="1">
                <a:solidFill>
                  <a:prstClr val="black"/>
                </a:solidFill>
                <a:latin typeface="Courier New" pitchFamily="49" charset="0"/>
                <a:cs typeface="Courier New" pitchFamily="49" charset="0"/>
              </a:rPr>
              <a:t>][j]==1 &amp;&amp; chuaxet[j]==0){</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cuoiQ=cuoiQ+1</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QUEUE[cuoiQ</a:t>
            </a:r>
            <a:r>
              <a:rPr lang="en-US" sz="1600" b="1">
                <a:solidFill>
                  <a:prstClr val="black"/>
                </a:solidFill>
                <a:latin typeface="Courier New" pitchFamily="49" charset="0"/>
                <a:cs typeface="Courier New" pitchFamily="49" charset="0"/>
              </a:rPr>
              <a:t>]=j;</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chuaxet[j</a:t>
            </a:r>
            <a:r>
              <a:rPr lang="en-US" sz="1600" b="1">
                <a:solidFill>
                  <a:prstClr val="black"/>
                </a:solidFill>
                <a:latin typeface="Courier New" pitchFamily="49" charset="0"/>
                <a:cs typeface="Courier New" pitchFamily="49" charset="0"/>
              </a:rPr>
              <a:t>]=*solt;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13" name="Content Placeholder 2"/>
          <p:cNvSpPr txBox="1">
            <a:spLocks/>
          </p:cNvSpPr>
          <p:nvPr/>
        </p:nvSpPr>
        <p:spPr bwMode="auto">
          <a:xfrm>
            <a:off x="4648200" y="838200"/>
            <a:ext cx="4267200" cy="5410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Lien_Thong(</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G[MAX][MAX], n, chuaxet[MAX], QUEUE[MAX], solt,i;</a:t>
            </a:r>
          </a:p>
          <a:p>
            <a:r>
              <a:rPr lang="en-US" sz="1600" b="1" smtClean="0">
                <a:solidFill>
                  <a:prstClr val="black"/>
                </a:solidFill>
                <a:latin typeface="Courier New" pitchFamily="49" charset="0"/>
                <a:cs typeface="Courier New" pitchFamily="49" charset="0"/>
              </a:rPr>
              <a:t>   Init(G</a:t>
            </a:r>
            <a:r>
              <a:rPr lang="en-US" sz="1600" b="1">
                <a:solidFill>
                  <a:prstClr val="black"/>
                </a:solidFill>
                <a:latin typeface="Courier New" pitchFamily="49" charset="0"/>
                <a:cs typeface="Courier New" pitchFamily="49" charset="0"/>
              </a:rPr>
              <a:t>, &amp;n,&amp;solt, chuaxet);</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 i++)</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(chuaxet[i</a:t>
            </a:r>
            <a:r>
              <a:rPr lang="en-US" sz="1600" b="1">
                <a:solidFill>
                  <a:prstClr val="black"/>
                </a:solidFill>
                <a:latin typeface="Courier New" pitchFamily="49" charset="0"/>
                <a:cs typeface="Courier New" pitchFamily="49" charset="0"/>
              </a:rPr>
              <a:t>]==0){</a:t>
            </a:r>
          </a:p>
          <a:p>
            <a:r>
              <a:rPr lang="en-US" sz="1600" b="1" smtClean="0">
                <a:solidFill>
                  <a:prstClr val="black"/>
                </a:solidFill>
                <a:latin typeface="Courier New" pitchFamily="49" charset="0"/>
                <a:cs typeface="Courier New" pitchFamily="49" charset="0"/>
              </a:rPr>
              <a:t>         solt=solt+1</a:t>
            </a:r>
            <a:r>
              <a:rPr lang="en-US" sz="1600" b="1">
                <a:solidFill>
                  <a:prstClr val="black"/>
                </a:solidFill>
                <a:latin typeface="Courier New" pitchFamily="49" charset="0"/>
                <a:cs typeface="Courier New" pitchFamily="49" charset="0"/>
              </a:rPr>
              <a:t>;</a:t>
            </a:r>
          </a:p>
          <a:p>
            <a:r>
              <a:rPr lang="pt-BR" sz="1600" b="1" smtClean="0">
                <a:solidFill>
                  <a:prstClr val="black"/>
                </a:solidFill>
                <a:latin typeface="Courier New" pitchFamily="49" charset="0"/>
                <a:cs typeface="Courier New" pitchFamily="49" charset="0"/>
              </a:rPr>
              <a:t>         BFS(G</a:t>
            </a:r>
            <a:r>
              <a:rPr lang="pt-BR" sz="1600" b="1">
                <a:solidFill>
                  <a:prstClr val="black"/>
                </a:solidFill>
                <a:latin typeface="Courier New" pitchFamily="49" charset="0"/>
                <a:cs typeface="Courier New" pitchFamily="49" charset="0"/>
              </a:rPr>
              <a:t>, n, i, &amp;solt, chuaxet, QUEUE);</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Result(chuaxet</a:t>
            </a:r>
            <a:r>
              <a:rPr lang="en-US" sz="1600" b="1">
                <a:solidFill>
                  <a:prstClr val="black"/>
                </a:solidFill>
                <a:latin typeface="Courier New" pitchFamily="49" charset="0"/>
                <a:cs typeface="Courier New" pitchFamily="49" charset="0"/>
              </a:rPr>
              <a:t>, n, solt);</a:t>
            </a:r>
          </a:p>
          <a:p>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a:t>
            </a:r>
          </a:p>
          <a:p>
            <a:endParaRPr lang="en-US" sz="1600" b="1">
              <a:solidFill>
                <a:prstClr val="black"/>
              </a:solidFill>
              <a:latin typeface="Courier New" pitchFamily="49" charset="0"/>
              <a:cs typeface="Courier New" pitchFamily="49" charset="0"/>
            </a:endParaRP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Lien_Thong</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312393863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(26/62)</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7.5.4. Tìm đường đi giữa 2 đỉnh trên đồ thị (1/8)</a:t>
            </a:r>
          </a:p>
          <a:p>
            <a:r>
              <a:rPr lang="vi-VN" smtClean="0"/>
              <a:t>Bài toán: Cho đồ thị G=(V, E). Trong đó V là tập đỉnh, E là tập cạnh của đồ thị. Hãy tìm đường đi từ đỉnh s∈V tới đỉnh t∈V. </a:t>
            </a:r>
          </a:p>
          <a:p>
            <a:r>
              <a:rPr lang="en-US" smtClean="0"/>
              <a:t>Phân tích bài toán:</a:t>
            </a:r>
          </a:p>
          <a:p>
            <a:r>
              <a:rPr lang="vi-VN" smtClean="0"/>
              <a:t>Thủ tục BFS(s) hoặc DFS(s) cho phép duyệt các đỉnh cùng một thành phần liên thông với s. </a:t>
            </a:r>
            <a:endParaRPr lang="en-US" smtClean="0"/>
          </a:p>
          <a:p>
            <a:r>
              <a:rPr lang="en-US" smtClean="0"/>
              <a:t>N</a:t>
            </a:r>
            <a:r>
              <a:rPr lang="vi-VN" smtClean="0"/>
              <a:t>ếu trong số các đỉnh liên thông với s chứa t thì chắc chắn có đường đi từ s đến t. </a:t>
            </a:r>
            <a:r>
              <a:rPr lang="en-US" smtClean="0"/>
              <a:t>Ngược lại, không tồn tại đường đi giữa s và t.</a:t>
            </a:r>
          </a:p>
          <a:p>
            <a:r>
              <a:rPr lang="vi-VN" smtClean="0"/>
              <a:t>Điều này được thực hiện thông qua mảng trạng thái chuaxet[]. </a:t>
            </a:r>
            <a:endParaRPr lang="en-US" smtClean="0"/>
          </a:p>
          <a:p>
            <a:pPr lvl="1"/>
            <a:r>
              <a:rPr lang="vi-VN" smtClean="0"/>
              <a:t>Nếu chuaxet[t] = False thì có nghĩa t cùng thành phần liên thông với s. </a:t>
            </a:r>
            <a:endParaRPr lang="en-US" smtClean="0"/>
          </a:p>
          <a:p>
            <a:pPr lvl="1"/>
            <a:r>
              <a:rPr lang="vi-VN" smtClean="0"/>
              <a:t>Ngược lại chuaxet[t] = True thì t không cùng thành phần liên thông với s.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68</a:t>
            </a:fld>
            <a:endParaRPr lang="en-US"/>
          </a:p>
        </p:txBody>
      </p:sp>
    </p:spTree>
    <p:extLst>
      <p:ext uri="{BB962C8B-B14F-4D97-AF65-F5344CB8AC3E}">
        <p14:creationId xmlns="" xmlns:p14="http://schemas.microsoft.com/office/powerpoint/2010/main" val="146044355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(27/62)</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7.5.4. Tìm đường đi giữa 2 đỉnh trên đồ thị (2/8)</a:t>
            </a:r>
          </a:p>
          <a:p>
            <a:r>
              <a:rPr lang="vi-VN" smtClean="0"/>
              <a:t>Để ghi nhận đường đi từ s đến t, sử dụng một mảng truoc[] thiết lập giá trị ban đầu là 0. </a:t>
            </a:r>
            <a:endParaRPr lang="en-US" smtClean="0"/>
          </a:p>
          <a:p>
            <a:r>
              <a:rPr lang="vi-VN" smtClean="0"/>
              <a:t>Trong quá trình duyệt, thay thế giá trị của truoc[v] để ghi nhận đỉnh đi trước đỉnh v trong đường đi tìm kiếm từ s đến v. </a:t>
            </a:r>
            <a:endParaRPr lang="en-US" smtClean="0"/>
          </a:p>
          <a:p>
            <a:r>
              <a:rPr lang="vi-VN" smtClean="0"/>
              <a:t>Khi đó, trong thủ tục DFS(v) ta chỉ cần thay đổi lại như sau: </a:t>
            </a:r>
          </a:p>
          <a:p>
            <a:pPr lvl="4"/>
            <a:r>
              <a:rPr lang="en-US" smtClean="0"/>
              <a:t>void DFS( int v){ </a:t>
            </a:r>
          </a:p>
          <a:p>
            <a:pPr lvl="4"/>
            <a:r>
              <a:rPr lang="en-US" smtClean="0"/>
              <a:t>   chuaxet[v]:= FALSE; </a:t>
            </a:r>
          </a:p>
          <a:p>
            <a:pPr lvl="4"/>
            <a:r>
              <a:rPr lang="en-US" smtClean="0"/>
              <a:t>   for ( u ∈ke(v) ) { </a:t>
            </a:r>
          </a:p>
          <a:p>
            <a:pPr lvl="4"/>
            <a:r>
              <a:rPr lang="en-US" smtClean="0"/>
              <a:t>      if (chuaxet[u] ) { </a:t>
            </a:r>
          </a:p>
          <a:p>
            <a:pPr lvl="4"/>
            <a:r>
              <a:rPr lang="en-US" smtClean="0"/>
              <a:t>         truoc[u]=v; </a:t>
            </a:r>
          </a:p>
          <a:p>
            <a:pPr lvl="4"/>
            <a:r>
              <a:rPr lang="en-US" smtClean="0"/>
              <a:t>         DFS(u); </a:t>
            </a:r>
          </a:p>
          <a:p>
            <a:pPr lvl="4"/>
            <a:r>
              <a:rPr lang="en-US" smtClean="0"/>
              <a:t>      } </a:t>
            </a:r>
          </a:p>
          <a:p>
            <a:pPr lvl="4"/>
            <a:r>
              <a:rPr lang="en-US" smtClean="0"/>
              <a:t>   } </a:t>
            </a:r>
          </a:p>
          <a:p>
            <a:pPr lvl="4"/>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69</a:t>
            </a:fld>
            <a:endParaRPr lang="en-US"/>
          </a:p>
        </p:txBody>
      </p:sp>
    </p:spTree>
    <p:extLst>
      <p:ext uri="{BB962C8B-B14F-4D97-AF65-F5344CB8AC3E}">
        <p14:creationId xmlns="" xmlns:p14="http://schemas.microsoft.com/office/powerpoint/2010/main" val="339278270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a:t>
            </a:r>
            <a:endParaRPr lang="en-US"/>
          </a:p>
        </p:txBody>
      </p:sp>
      <p:sp>
        <p:nvSpPr>
          <p:cNvPr id="3" name="Content Placeholder 2"/>
          <p:cNvSpPr>
            <a:spLocks noGrp="1"/>
          </p:cNvSpPr>
          <p:nvPr>
            <p:ph sz="quarter" idx="1"/>
          </p:nvPr>
        </p:nvSpPr>
        <p:spPr/>
        <p:txBody>
          <a:bodyPr/>
          <a:lstStyle/>
          <a:p>
            <a:r>
              <a:rPr lang="vi-VN" smtClean="0"/>
              <a:t>Định nghĩa </a:t>
            </a:r>
            <a:r>
              <a:rPr lang="en-US" smtClean="0"/>
              <a:t>7.1.8</a:t>
            </a:r>
            <a:r>
              <a:rPr lang="vi-VN" smtClean="0"/>
              <a:t>: </a:t>
            </a:r>
            <a:endParaRPr lang="en-US" smtClean="0"/>
          </a:p>
          <a:p>
            <a:pPr lvl="1"/>
            <a:r>
              <a:rPr lang="vi-VN" smtClean="0"/>
              <a:t>Giả đồ thị vô hướng G</a:t>
            </a:r>
            <a:r>
              <a:rPr lang="en-US" smtClean="0"/>
              <a:t>=(V, E)</a:t>
            </a:r>
            <a:r>
              <a:rPr lang="vi-VN" smtClean="0"/>
              <a:t> </a:t>
            </a:r>
            <a:r>
              <a:rPr lang="en-US" smtClean="0"/>
              <a:t>là đồ thị vô hướng mà cạnh là cặp </a:t>
            </a:r>
            <a:r>
              <a:rPr lang="vi-VN" smtClean="0"/>
              <a:t>không có thứ tự gồm hai phần tử (hai phần tử không nhất thiết phải khác nhau) trong V</a:t>
            </a:r>
            <a:r>
              <a:rPr lang="en-US" smtClean="0"/>
              <a:t>.</a:t>
            </a:r>
            <a:r>
              <a:rPr lang="vi-VN" smtClean="0"/>
              <a:t> </a:t>
            </a:r>
            <a:endParaRPr lang="en-US" smtClean="0"/>
          </a:p>
          <a:p>
            <a:pPr lvl="1"/>
            <a:r>
              <a:rPr lang="vi-VN" smtClean="0"/>
              <a:t>Cạnh e được gọi là khuyên nếu có dạng e =(u, u), trong đó u là đỉnh nào đó thuộc V.</a:t>
            </a:r>
            <a:endParaRPr lang="en-US" smtClean="0"/>
          </a:p>
          <a:p>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a:t>
            </a:fld>
            <a:endParaRPr lang="en-US"/>
          </a:p>
        </p:txBody>
      </p:sp>
      <p:pic>
        <p:nvPicPr>
          <p:cNvPr id="2355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5263" y="3429000"/>
            <a:ext cx="8491538" cy="265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1983964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(28/62)</a:t>
            </a:r>
            <a:endParaRPr lang="en-US"/>
          </a:p>
        </p:txBody>
      </p:sp>
      <p:sp>
        <p:nvSpPr>
          <p:cNvPr id="3" name="Content Placeholder 2"/>
          <p:cNvSpPr>
            <a:spLocks noGrp="1"/>
          </p:cNvSpPr>
          <p:nvPr>
            <p:ph sz="quarter" idx="1"/>
          </p:nvPr>
        </p:nvSpPr>
        <p:spPr/>
        <p:txBody>
          <a:bodyPr/>
          <a:lstStyle/>
          <a:p>
            <a:r>
              <a:rPr lang="en-US" smtClean="0"/>
              <a:t>7.5.4. Tìm đường đi giữa 2 đỉnh trên đồ thị (3/8)</a:t>
            </a:r>
          </a:p>
          <a:p>
            <a:r>
              <a:rPr lang="vi-VN" smtClean="0"/>
              <a:t>Đối với thủ tục BFS(v) được thay đổi lại như sau </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70</a:t>
            </a:fld>
            <a:endParaRPr lang="en-US"/>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152400" y="2057400"/>
                <a:ext cx="4267200" cy="41910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BFS(</a:t>
                </a: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u){ </a:t>
                </a:r>
              </a:p>
              <a:p>
                <a:pPr marL="0" indent="0">
                  <a:buNone/>
                </a:pPr>
                <a:r>
                  <a:rPr lang="en-US" sz="1600" b="1" smtClean="0">
                    <a:latin typeface="Courier New" pitchFamily="49" charset="0"/>
                    <a:cs typeface="Courier New" pitchFamily="49" charset="0"/>
                  </a:rPr>
                  <a:t>   queue </a:t>
                </a:r>
                <a:r>
                  <a:rPr lang="en-US" sz="1600" b="1">
                    <a:latin typeface="Courier New" pitchFamily="49" charset="0"/>
                    <a:cs typeface="Courier New" pitchFamily="49" charset="0"/>
                  </a:rPr>
                  <a:t>= </a:t>
                </a:r>
                <a14:m>
                  <m:oMath xmlns:m="http://schemas.openxmlformats.org/officeDocument/2006/math">
                    <m:r>
                      <a:rPr lang="en-US" sz="1600" b="1" i="1">
                        <a:latin typeface="Cambria Math"/>
                        <a:ea typeface="Cambria Math"/>
                        <a:cs typeface="Courier New" pitchFamily="49" charset="0"/>
                      </a:rPr>
                      <m:t>∅</m:t>
                    </m:r>
                  </m:oMath>
                </a14:m>
                <a:r>
                  <a:rPr lang="el-GR" sz="16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u </a:t>
                </a:r>
                <a14:m>
                  <m:oMath xmlns:m="http://schemas.openxmlformats.org/officeDocument/2006/math">
                    <m:r>
                      <a:rPr lang="vi-VN" sz="1600" b="1" i="1">
                        <a:latin typeface="Cambria Math"/>
                        <a:ea typeface="Cambria Math"/>
                        <a:cs typeface="Courier New" pitchFamily="49" charset="0"/>
                      </a:rPr>
                      <m:t>←</m:t>
                    </m:r>
                  </m:oMath>
                </a14:m>
                <a:r>
                  <a:rPr lang="vi-VN" sz="1600" b="1">
                    <a:latin typeface="Courier New" pitchFamily="49" charset="0"/>
                    <a:cs typeface="Courier New" pitchFamily="49" charset="0"/>
                  </a:rPr>
                  <a:t> queue; </a:t>
                </a:r>
                <a:endParaRPr lang="en-US" sz="1600" b="1" smtClean="0">
                  <a:latin typeface="Courier New" pitchFamily="49" charset="0"/>
                  <a:cs typeface="Courier New" pitchFamily="49" charset="0"/>
                </a:endParaRPr>
              </a:p>
              <a:p>
                <a:pPr marL="0" indent="0" algn="ctr">
                  <a:buNone/>
                </a:pPr>
                <a:r>
                  <a:rPr lang="vi-VN" sz="1600" b="1" smtClean="0">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nạp u vào hàng đợi</a:t>
                </a:r>
                <a:r>
                  <a:rPr lang="vi-VN" sz="16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chuaxet[u</a:t>
                </a:r>
                <a:r>
                  <a:rPr lang="vi-VN" sz="1600" b="1">
                    <a:latin typeface="Courier New" pitchFamily="49" charset="0"/>
                    <a:cs typeface="Courier New" pitchFamily="49" charset="0"/>
                  </a:rPr>
                  <a:t>] = false</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marL="0" indent="0" algn="ctr">
                  <a:buNone/>
                </a:pPr>
                <a:r>
                  <a:rPr lang="vi-VN"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đổi trạng thái của u</a:t>
                </a:r>
                <a:r>
                  <a:rPr lang="vi-VN" sz="16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a:r>
                <a:r>
                  <a:rPr lang="vi-VN" sz="1600" b="1">
                    <a:solidFill>
                      <a:srgbClr val="0000FF"/>
                    </a:solidFill>
                    <a:latin typeface="Courier New" pitchFamily="49" charset="0"/>
                    <a:cs typeface="Courier New" pitchFamily="49" charset="0"/>
                  </a:rPr>
                  <a:t>while</a:t>
                </a:r>
                <a:r>
                  <a:rPr lang="vi-VN" sz="1600" b="1" smtClean="0">
                    <a:latin typeface="Courier New" pitchFamily="49" charset="0"/>
                    <a:cs typeface="Courier New" pitchFamily="49" charset="0"/>
                  </a:rPr>
                  <a:t/>
                </a:r>
                <a:r>
                  <a:rPr lang="vi-VN" sz="1600" b="1">
                    <a:latin typeface="Courier New" pitchFamily="49" charset="0"/>
                    <a:cs typeface="Courier New" pitchFamily="49" charset="0"/>
                  </a:rPr>
                  <a:t>(queue ≠ </a:t>
                </a:r>
                <a14:m>
                  <m:oMath xmlns:m="http://schemas.openxmlformats.org/officeDocument/2006/math">
                    <m:r>
                      <a:rPr lang="en-US" sz="1600" b="1" i="1">
                        <a:latin typeface="Cambria Math"/>
                        <a:ea typeface="Cambria Math"/>
                        <a:cs typeface="Courier New" pitchFamily="49" charset="0"/>
                      </a:rPr>
                      <m:t>∅</m:t>
                    </m:r>
                  </m:oMath>
                </a14:m>
                <a:r>
                  <a:rPr lang="el-GR" sz="1600" b="1">
                    <a:latin typeface="Courier New" pitchFamily="49" charset="0"/>
                    <a:cs typeface="Courier New" pitchFamily="49" charset="0"/>
                  </a:rPr>
                  <a:t> ) { </a:t>
                </a:r>
                <a:endParaRPr lang="en-US" sz="1600" b="1" smtClean="0">
                  <a:latin typeface="Courier New" pitchFamily="49" charset="0"/>
                  <a:cs typeface="Courier New" pitchFamily="49" charset="0"/>
                </a:endParaRPr>
              </a:p>
              <a:p>
                <a:pPr marL="0" indent="0" algn="ctr">
                  <a:buNone/>
                </a:pPr>
                <a:r>
                  <a:rPr lang="el-GR"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duyệt tới khi nào hàng đợi rỗng</a:t>
                </a:r>
                <a:r>
                  <a:rPr lang="vi-VN" sz="1600" b="1">
                    <a:latin typeface="Courier New" pitchFamily="49" charset="0"/>
                    <a:cs typeface="Courier New" pitchFamily="49" charset="0"/>
                  </a:rPr>
                  <a:t>*/ </a:t>
                </a:r>
              </a:p>
              <a:p>
                <a:pPr marL="0" indent="0">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queue</a:t>
                </a:r>
                <a:r>
                  <a:rPr lang="vi-VN" sz="1600" b="1" smtClean="0">
                    <a:ea typeface="Cambria Math"/>
                    <a:cs typeface="Courier New" pitchFamily="49" charset="0"/>
                  </a:rPr>
                  <a:t/>
                </a:r>
                <a14:m>
                  <m:oMath xmlns:m="http://schemas.openxmlformats.org/officeDocument/2006/math">
                    <m:r>
                      <a:rPr lang="vi-VN" sz="1600" b="1" i="1">
                        <a:latin typeface="Cambria Math"/>
                        <a:ea typeface="Cambria Math"/>
                        <a:cs typeface="Courier New" pitchFamily="49" charset="0"/>
                      </a:rPr>
                      <m:t>← </m:t>
                    </m:r>
                  </m:oMath>
                </a14:m>
                <a:r>
                  <a:rPr lang="vi-VN" sz="1600" b="1">
                    <a:latin typeface="Courier New" pitchFamily="49" charset="0"/>
                    <a:cs typeface="Courier New" pitchFamily="49" charset="0"/>
                  </a:rPr>
                  <a:t>p; </a:t>
                </a:r>
                <a:endParaRPr lang="en-US" sz="1600" b="1" smtClean="0">
                  <a:latin typeface="Courier New" pitchFamily="49" charset="0"/>
                  <a:cs typeface="Courier New" pitchFamily="49" charset="0"/>
                </a:endParaRPr>
              </a:p>
              <a:p>
                <a:pPr marL="0" indent="0" algn="ctr">
                  <a:buNone/>
                </a:pPr>
                <a:r>
                  <a:rPr lang="vi-VN" sz="1600" b="1" smtClean="0">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lấy p ra từ khỏi hàng đợi</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2057400"/>
                <a:ext cx="4267200" cy="4191000"/>
              </a:xfrm>
              <a:prstGeom prst="rect">
                <a:avLst/>
              </a:prstGeom>
              <a:blipFill rotWithShape="1">
                <a:blip r:embed="rId2" cstate="print"/>
                <a:stretch>
                  <a:fillRect l="-570" b="-3048"/>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2057400"/>
                <a:ext cx="4267200" cy="41910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30000"/>
                  </a:lnSpc>
                </a:pPr>
                <a:r>
                  <a:rPr lang="en-US" sz="1600" b="1" smtClean="0">
                    <a:latin typeface="Courier New" pitchFamily="49" charset="0"/>
                    <a:cs typeface="Courier New" pitchFamily="49" charset="0"/>
                  </a:rPr>
                  <a:t/>
                </a:r>
                <a:r>
                  <a:rPr lang="vi-VN" sz="1600" b="1">
                    <a:solidFill>
                      <a:srgbClr val="0000FF"/>
                    </a:solidFill>
                    <a:latin typeface="Courier New" pitchFamily="49" charset="0"/>
                    <a:cs typeface="Courier New" pitchFamily="49" charset="0"/>
                  </a:rPr>
                  <a:t>for</a:t>
                </a:r>
                <a:r>
                  <a:rPr lang="vi-VN" sz="1600" b="1" smtClean="0">
                    <a:latin typeface="Courier New" pitchFamily="49" charset="0"/>
                    <a:cs typeface="Courier New" pitchFamily="49" charset="0"/>
                  </a:rPr>
                  <a:t/>
                </a:r>
                <a:r>
                  <a:rPr lang="vi-VN" sz="1600" b="1">
                    <a:latin typeface="Courier New" pitchFamily="49" charset="0"/>
                    <a:cs typeface="Courier New" pitchFamily="49" charset="0"/>
                  </a:rPr>
                  <a:t>(v ∈ ke(p) ) </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algn="ctr">
                  <a:lnSpc>
                    <a:spcPct val="130000"/>
                  </a:lnSpc>
                </a:pPr>
                <a:r>
                  <a:rPr lang="vi-VN"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đưa các đỉnh v kề với p nhưng chưa được xét vào hàng đợi</a:t>
                </a:r>
                <a:r>
                  <a:rPr lang="vi-VN" sz="1600" b="1">
                    <a:latin typeface="Courier New" pitchFamily="49" charset="0"/>
                    <a:cs typeface="Courier New" pitchFamily="49" charset="0"/>
                  </a:rPr>
                  <a:t>*/ </a:t>
                </a:r>
              </a:p>
              <a:p>
                <a:pPr>
                  <a:lnSpc>
                    <a:spcPct val="130000"/>
                  </a:lnSpc>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(chuaxet[v] ) { </a:t>
                </a:r>
              </a:p>
              <a:p>
                <a:pPr>
                  <a:lnSpc>
                    <a:spcPct val="13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v</a:t>
                </a:r>
                <a:r>
                  <a:rPr lang="vi-VN" sz="1600" b="1" smtClean="0">
                    <a:ea typeface="Cambria Math"/>
                    <a:cs typeface="Courier New" pitchFamily="49" charset="0"/>
                  </a:rPr>
                  <a:t/>
                </a:r>
                <a14:m>
                  <m:oMath xmlns:m="http://schemas.openxmlformats.org/officeDocument/2006/math">
                    <m:r>
                      <a:rPr lang="vi-VN" sz="1600" b="1" i="1">
                        <a:latin typeface="Cambria Math"/>
                        <a:ea typeface="Cambria Math"/>
                        <a:cs typeface="Courier New" pitchFamily="49" charset="0"/>
                      </a:rPr>
                      <m:t>←</m:t>
                    </m:r>
                  </m:oMath>
                </a14:m>
                <a:r>
                  <a:rPr lang="vi-VN" sz="1600" b="1">
                    <a:latin typeface="Courier New" pitchFamily="49" charset="0"/>
                    <a:cs typeface="Courier New" pitchFamily="49" charset="0"/>
                  </a:rPr>
                  <a:t> queue; </a:t>
                </a:r>
                <a:endParaRPr lang="en-US" sz="1600" b="1" smtClean="0">
                  <a:latin typeface="Courier New" pitchFamily="49" charset="0"/>
                  <a:cs typeface="Courier New" pitchFamily="49" charset="0"/>
                </a:endParaRPr>
              </a:p>
              <a:p>
                <a:pPr algn="ctr">
                  <a:lnSpc>
                    <a:spcPct val="130000"/>
                  </a:lnSpc>
                </a:pPr>
                <a:r>
                  <a:rPr lang="vi-VN" sz="1600" b="1" smtClean="0">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đưa v vào hàng đợi</a:t>
                </a:r>
                <a:r>
                  <a:rPr lang="vi-VN" sz="1600" b="1">
                    <a:latin typeface="Courier New" pitchFamily="49" charset="0"/>
                    <a:cs typeface="Courier New" pitchFamily="49" charset="0"/>
                  </a:rPr>
                  <a:t>*/ </a:t>
                </a:r>
              </a:p>
              <a:p>
                <a:pPr>
                  <a:lnSpc>
                    <a:spcPct val="13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chuaxet[v</a:t>
                </a:r>
                <a:r>
                  <a:rPr lang="vi-VN" sz="1600" b="1">
                    <a:latin typeface="Courier New" pitchFamily="49" charset="0"/>
                    <a:cs typeface="Courier New" pitchFamily="49" charset="0"/>
                  </a:rPr>
                  <a:t>] = false</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algn="ctr">
                  <a:lnSpc>
                    <a:spcPct val="130000"/>
                  </a:lnSpc>
                </a:pPr>
                <a:r>
                  <a:rPr lang="vi-VN" sz="1600" b="1" smtClean="0">
                    <a:latin typeface="Courier New" pitchFamily="49" charset="0"/>
                    <a:cs typeface="Courier New" pitchFamily="49" charset="0"/>
                  </a:rPr>
                  <a:t>/* </a:t>
                </a:r>
                <a:r>
                  <a:rPr lang="vi-VN" sz="1600" b="1">
                    <a:solidFill>
                      <a:srgbClr val="C00000"/>
                    </a:solidFill>
                    <a:latin typeface="Courier New" pitchFamily="49" charset="0"/>
                    <a:cs typeface="Courier New" pitchFamily="49" charset="0"/>
                  </a:rPr>
                  <a:t>đổi trạng thái của v</a:t>
                </a:r>
                <a:r>
                  <a:rPr lang="vi-VN" sz="1600" b="1">
                    <a:latin typeface="Courier New" pitchFamily="49" charset="0"/>
                    <a:cs typeface="Courier New" pitchFamily="49" charset="0"/>
                  </a:rPr>
                  <a:t>*/ </a:t>
                </a:r>
              </a:p>
              <a:p>
                <a:pPr>
                  <a:lnSpc>
                    <a:spcPct val="130000"/>
                  </a:lnSpc>
                </a:pPr>
                <a:r>
                  <a:rPr lang="en-US" sz="1600" b="1" smtClean="0">
                    <a:latin typeface="Courier New" pitchFamily="49" charset="0"/>
                    <a:cs typeface="Courier New" pitchFamily="49" charset="0"/>
                  </a:rPr>
                  <a:t>      truoc[v</a:t>
                </a:r>
                <a:r>
                  <a:rPr lang="en-US" sz="1600" b="1">
                    <a:latin typeface="Courier New" pitchFamily="49" charset="0"/>
                    <a:cs typeface="Courier New" pitchFamily="49" charset="0"/>
                  </a:rPr>
                  <a:t>]=p; </a:t>
                </a:r>
              </a:p>
              <a:p>
                <a:pPr>
                  <a:lnSpc>
                    <a:spcPct val="13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3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30000"/>
                  </a:lnSpc>
                </a:pPr>
                <a:r>
                  <a:rPr lang="en-US" sz="1600" b="1" smtClean="0">
                    <a:latin typeface="Courier New" pitchFamily="49" charset="0"/>
                    <a:cs typeface="Courier New" pitchFamily="49" charset="0"/>
                  </a:rPr>
                  <a:t> } </a:t>
                </a:r>
                <a:r>
                  <a:rPr lang="en-US" sz="1600" b="1">
                    <a:latin typeface="Courier New" pitchFamily="49" charset="0"/>
                    <a:cs typeface="Courier New" pitchFamily="49" charset="0"/>
                  </a:rPr>
                  <a:t>/* end while*/ </a:t>
                </a:r>
              </a:p>
              <a:p>
                <a:pPr>
                  <a:lnSpc>
                    <a:spcPct val="130000"/>
                  </a:lnSpc>
                </a:pPr>
                <a:r>
                  <a:rPr lang="en-US" sz="1600" b="1">
                    <a:latin typeface="Courier New" pitchFamily="49" charset="0"/>
                    <a:cs typeface="Courier New" pitchFamily="49" charset="0"/>
                  </a:rPr>
                  <a:t>}/* end BFS*/</a:t>
                </a:r>
                <a:endParaRPr lang="en-US" sz="1600" b="1">
                  <a:solidFill>
                    <a:srgbClr val="000000"/>
                  </a:solidFill>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2057400"/>
                <a:ext cx="4267200" cy="4191000"/>
              </a:xfrm>
              <a:prstGeom prst="rect">
                <a:avLst/>
              </a:prstGeom>
              <a:blipFill rotWithShape="1">
                <a:blip r:embed="rId3" cstate="print"/>
                <a:stretch>
                  <a:fillRect l="-712" r="-1425" b="-1742"/>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273697433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(29/62)</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7.5.4. Tìm đường đi giữa 2 đỉnh trên đồ thị (4/8)</a:t>
            </a:r>
          </a:p>
          <a:p>
            <a:r>
              <a:rPr lang="vi-VN" smtClean="0"/>
              <a:t>Kết quả đường đi được đọc ngược lại thông qua thủ tục Result() như sau: </a:t>
            </a:r>
          </a:p>
          <a:p>
            <a:pPr lvl="3"/>
            <a:r>
              <a:rPr lang="en-US" smtClean="0"/>
              <a:t>void Result(void){ </a:t>
            </a:r>
          </a:p>
          <a:p>
            <a:pPr lvl="3"/>
            <a:r>
              <a:rPr lang="en-US" smtClean="0"/>
              <a:t>   if(truoc[t]==0){ </a:t>
            </a:r>
          </a:p>
          <a:p>
            <a:pPr lvl="3"/>
            <a:r>
              <a:rPr lang="en-US" smtClean="0"/>
              <a:t>      </a:t>
            </a:r>
            <a:r>
              <a:rPr lang="vi-VN" smtClean="0"/>
              <a:t>&lt;Không có đường đi từs đến t&gt;; </a:t>
            </a:r>
          </a:p>
          <a:p>
            <a:pPr lvl="3"/>
            <a:r>
              <a:rPr lang="en-US" smtClean="0"/>
              <a:t>   return; </a:t>
            </a:r>
          </a:p>
          <a:p>
            <a:pPr lvl="3"/>
            <a:r>
              <a:rPr lang="en-US" smtClean="0"/>
              <a:t>   } </a:t>
            </a:r>
          </a:p>
          <a:p>
            <a:pPr lvl="3"/>
            <a:r>
              <a:rPr lang="en-US" smtClean="0"/>
              <a:t>   j = t; </a:t>
            </a:r>
          </a:p>
          <a:p>
            <a:pPr lvl="3"/>
            <a:r>
              <a:rPr lang="en-US" smtClean="0"/>
              <a:t>   while(truoc[j]!=s){ </a:t>
            </a:r>
          </a:p>
          <a:p>
            <a:pPr lvl="3"/>
            <a:r>
              <a:rPr lang="en-US" smtClean="0"/>
              <a:t>      </a:t>
            </a:r>
            <a:r>
              <a:rPr lang="vi-VN" smtClean="0"/>
              <a:t>&lt;thăm đỉnh j&gt;; </a:t>
            </a:r>
          </a:p>
          <a:p>
            <a:pPr lvl="3"/>
            <a:r>
              <a:rPr lang="en-US" smtClean="0"/>
              <a:t>      j=truoc[j]; </a:t>
            </a:r>
          </a:p>
          <a:p>
            <a:pPr lvl="3"/>
            <a:r>
              <a:rPr lang="en-US" smtClean="0"/>
              <a:t>   } </a:t>
            </a:r>
          </a:p>
          <a:p>
            <a:pPr lvl="3"/>
            <a:r>
              <a:rPr lang="en-US" smtClean="0"/>
              <a:t>   </a:t>
            </a:r>
            <a:r>
              <a:rPr lang="vi-VN" smtClean="0"/>
              <a:t>&lt;thăm đỉnh s&gt;; </a:t>
            </a:r>
          </a:p>
          <a:p>
            <a:pPr lvl="3"/>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71</a:t>
            </a:fld>
            <a:endParaRPr lang="en-US"/>
          </a:p>
        </p:txBody>
      </p:sp>
    </p:spTree>
    <p:extLst>
      <p:ext uri="{BB962C8B-B14F-4D97-AF65-F5344CB8AC3E}">
        <p14:creationId xmlns="" xmlns:p14="http://schemas.microsoft.com/office/powerpoint/2010/main" val="320366592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(30/62)</a:t>
            </a:r>
            <a:endParaRPr lang="en-US"/>
          </a:p>
        </p:txBody>
      </p:sp>
      <p:sp>
        <p:nvSpPr>
          <p:cNvPr id="3" name="Content Placeholder 2"/>
          <p:cNvSpPr>
            <a:spLocks noGrp="1"/>
          </p:cNvSpPr>
          <p:nvPr>
            <p:ph sz="quarter" idx="1"/>
          </p:nvPr>
        </p:nvSpPr>
        <p:spPr/>
        <p:txBody>
          <a:bodyPr>
            <a:normAutofit fontScale="70000" lnSpcReduction="20000"/>
          </a:bodyPr>
          <a:lstStyle/>
          <a:p>
            <a:r>
              <a:rPr lang="en-US" smtClean="0"/>
              <a:t>7.5.4. Tìm đường đi giữa 2 đỉnh trên đồ thị (5/8)</a:t>
            </a:r>
          </a:p>
          <a:p>
            <a:r>
              <a:rPr lang="vi-VN" smtClean="0"/>
              <a:t>Tìm đường đi từ đỉnh 1 đến đỉnh 7 bằng thuật toán tìm kiếm theo chiều rộng với đồ thị</a:t>
            </a:r>
            <a:r>
              <a:rPr lang="en-US" smtClean="0"/>
              <a:t> G = &lt;V, E&gt;</a:t>
            </a:r>
            <a:r>
              <a:rPr lang="vi-VN" smtClean="0"/>
              <a:t> </a:t>
            </a:r>
            <a:r>
              <a:rPr lang="en-US" smtClean="0"/>
              <a:t>sau:</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vi-VN" smtClean="0"/>
              <a:t>Ta có, BFS(1) = 1,2,3,11,4,6,12,13,7,8,9,10,5. Rõ ràng chuaxet[7] = True nên có đường đi từ đỉnh 1 đến đỉnh 7. Bây giờ xác định giá trị trong mảng truoc[] để có kết quả đường đi đọc theo chiều ngược lại. </a:t>
            </a:r>
          </a:p>
          <a:p>
            <a:r>
              <a:rPr lang="vi-VN" smtClean="0"/>
              <a:t>Truoc[7] = 6; truoc[6] = 2; truoc[2] =1 =&gt; đường đi từ đỉnh 1 đến đỉnh 7 là 1 =&gt;2=&gt;6=&gt;7.</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72</a:t>
            </a:fld>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3002" y="1905438"/>
            <a:ext cx="3983998" cy="23919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0629042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(31/62)</a:t>
            </a:r>
            <a:endParaRPr lang="en-US"/>
          </a:p>
        </p:txBody>
      </p:sp>
      <p:sp>
        <p:nvSpPr>
          <p:cNvPr id="3" name="Content Placeholder 2"/>
          <p:cNvSpPr>
            <a:spLocks noGrp="1"/>
          </p:cNvSpPr>
          <p:nvPr>
            <p:ph sz="quarter" idx="1"/>
          </p:nvPr>
        </p:nvSpPr>
        <p:spPr/>
        <p:txBody>
          <a:bodyPr/>
          <a:lstStyle/>
          <a:p>
            <a:r>
              <a:rPr lang="en-US" smtClean="0"/>
              <a:t>7.5.4. Tìm đường đi giữa 2 đỉnh trên đồ thị (6/8)</a:t>
            </a:r>
          </a:p>
          <a:p>
            <a:r>
              <a:rPr lang="en-US" smtClean="0"/>
              <a:t>Chương trình minh họa</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73</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100</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truoc[MAX], chuaxet[MAX], queue[MAX];</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G[MAX][MAX]; </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s, t;</a:t>
            </a:r>
          </a:p>
          <a:p>
            <a:pPr marL="0" indent="0">
              <a:lnSpc>
                <a:spcPct val="100000"/>
              </a:lnSpc>
              <a:buClr>
                <a:srgbClr val="FE8637"/>
              </a:buClr>
              <a:buFont typeface="Wingdings 2"/>
              <a:buNone/>
            </a:pPr>
            <a:r>
              <a:rPr lang="en-US" sz="1600" b="1">
                <a:solidFill>
                  <a:srgbClr val="008000"/>
                </a:solidFill>
                <a:latin typeface="Courier New" pitchFamily="49" charset="0"/>
                <a:cs typeface="Courier New" pitchFamily="49" charset="0"/>
              </a:rPr>
              <a:t>/* Breadth First Search </a:t>
            </a:r>
            <a:r>
              <a:rPr lang="en-US" sz="1600" b="1" smtClean="0">
                <a:solidFill>
                  <a:srgbClr val="008000"/>
                </a:solidFill>
                <a:latin typeface="Courier New" pitchFamily="49" charset="0"/>
                <a:cs typeface="Courier New" pitchFamily="49" charset="0"/>
              </a:rPr>
              <a:t>*/</a:t>
            </a:r>
            <a:endParaRPr lang="en-US" sz="1600" b="1">
              <a:solidFill>
                <a:srgbClr val="008000"/>
              </a:solidFill>
              <a:latin typeface="Courier New" pitchFamily="49" charset="0"/>
              <a:cs typeface="Courier New" pitchFamily="49" charset="0"/>
            </a:endParaRPr>
          </a:p>
        </p:txBody>
      </p:sp>
      <p:sp>
        <p:nvSpPr>
          <p:cNvPr id="13" name="Content Placeholder 2"/>
          <p:cNvSpPr txBox="1">
            <a:spLocks/>
          </p:cNvSpPr>
          <p:nvPr/>
        </p:nvSpPr>
        <p:spPr bwMode="auto">
          <a:xfrm>
            <a:off x="4648200" y="838200"/>
            <a:ext cx="4267200" cy="5410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nn-NO" sz="1600" b="1" smtClean="0">
                <a:solidFill>
                  <a:prstClr val="black"/>
                </a:solidFill>
                <a:latin typeface="Courier New" pitchFamily="49" charset="0"/>
                <a:cs typeface="Courier New" pitchFamily="49" charset="0"/>
              </a:rPr>
              <a:t>   FILE </a:t>
            </a:r>
            <a:r>
              <a:rPr lang="nn-NO" sz="1600" b="1">
                <a:solidFill>
                  <a:prstClr val="black"/>
                </a:solidFill>
                <a:latin typeface="Courier New" pitchFamily="49" charset="0"/>
                <a:cs typeface="Courier New" pitchFamily="49" charset="0"/>
              </a:rPr>
              <a:t>*fp; </a:t>
            </a:r>
            <a:r>
              <a:rPr lang="nn-NO" sz="1600" b="1">
                <a:solidFill>
                  <a:srgbClr val="0000FF"/>
                </a:solidFill>
                <a:latin typeface="Courier New" pitchFamily="49" charset="0"/>
                <a:cs typeface="Courier New" pitchFamily="49" charset="0"/>
              </a:rPr>
              <a:t>int</a:t>
            </a:r>
            <a:r>
              <a:rPr lang="nn-NO" sz="1600" b="1">
                <a:solidFill>
                  <a:prstClr val="black"/>
                </a:solidFill>
                <a:latin typeface="Courier New" pitchFamily="49" charset="0"/>
                <a:cs typeface="Courier New" pitchFamily="49" charset="0"/>
              </a:rPr>
              <a:t> i, j;</a:t>
            </a:r>
          </a:p>
          <a:p>
            <a:r>
              <a:rPr lang="en-US" sz="1600" b="1" smtClean="0">
                <a:solidFill>
                  <a:prstClr val="black"/>
                </a:solidFill>
                <a:latin typeface="Courier New" pitchFamily="49" charset="0"/>
                <a:cs typeface="Courier New" pitchFamily="49" charset="0"/>
              </a:rPr>
              <a:t>   fp=fopen</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"DOTHI.IN"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(fp</a:t>
            </a:r>
            <a:r>
              <a:rPr lang="en-US" sz="1600" b="1">
                <a:solidFill>
                  <a:prstClr val="black"/>
                </a:solidFill>
                <a:latin typeface="Courier New" pitchFamily="49" charset="0"/>
                <a:cs typeface="Courier New" pitchFamily="49" charset="0"/>
              </a:rPr>
              <a:t>==NULL){</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file input"</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 "</a:t>
            </a:r>
            <a:r>
              <a:rPr lang="pt-BR" sz="1600" b="1">
                <a:solidFill>
                  <a:prstClr val="black"/>
                </a:solidFill>
                <a:latin typeface="Courier New" pitchFamily="49" charset="0"/>
                <a:cs typeface="Courier New" pitchFamily="49" charset="0"/>
              </a:rPr>
              <a:t>&lt;&lt;n;</a:t>
            </a:r>
          </a:p>
          <a:p>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Ma tran ke cua do thi:"</a:t>
            </a:r>
            <a:r>
              <a:rPr lang="pt-BR"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&lt;&lt;endl;</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72647096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(32/62)</a:t>
            </a:r>
            <a:endParaRPr lang="en-US"/>
          </a:p>
        </p:txBody>
      </p:sp>
      <p:sp>
        <p:nvSpPr>
          <p:cNvPr id="3" name="Content Placeholder 2"/>
          <p:cNvSpPr>
            <a:spLocks noGrp="1"/>
          </p:cNvSpPr>
          <p:nvPr>
            <p:ph sz="quarter" idx="1"/>
          </p:nvPr>
        </p:nvSpPr>
        <p:spPr/>
        <p:txBody>
          <a:bodyPr/>
          <a:lstStyle/>
          <a:p>
            <a:r>
              <a:rPr lang="en-US" smtClean="0"/>
              <a:t>7.5.4. Tìm đường đi giữa 2 đỉnh trên đồ thị (7/8)</a:t>
            </a:r>
          </a:p>
          <a:p>
            <a:r>
              <a:rPr lang="en-US" smtClean="0"/>
              <a:t>Chương trình minh họa</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74</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chuaxet[i</a:t>
            </a:r>
            <a:r>
              <a:rPr lang="en-US" sz="1600" b="1">
                <a:solidFill>
                  <a:prstClr val="black"/>
                </a:solidFill>
                <a:latin typeface="Courier New" pitchFamily="49" charset="0"/>
                <a:cs typeface="Courier New" pitchFamily="49" charset="0"/>
              </a:rPr>
              <a:t>]=TRUE;</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truoc[i</a:t>
            </a:r>
            <a:r>
              <a:rPr lang="en-US" sz="1600" b="1">
                <a:solidFill>
                  <a:prstClr val="black"/>
                </a:solidFill>
                <a:latin typeface="Courier New" pitchFamily="49" charset="0"/>
                <a:cs typeface="Courier New" pitchFamily="49" charset="0"/>
              </a:rPr>
              <a:t>]=0;</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"\n\n"</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(truoc[t</a:t>
            </a:r>
            <a:r>
              <a:rPr lang="en-US" sz="1600" b="1">
                <a:solidFill>
                  <a:prstClr val="black"/>
                </a:solidFill>
                <a:latin typeface="Courier New" pitchFamily="49" charset="0"/>
                <a:cs typeface="Courier New" pitchFamily="49" charset="0"/>
              </a:rPr>
              <a:t>]==0){</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Khong co duong di tu "</a:t>
            </a:r>
            <a:r>
              <a:rPr lang="en-US" sz="1600" b="1">
                <a:solidFill>
                  <a:prstClr val="black"/>
                </a:solidFill>
                <a:latin typeface="Courier New" pitchFamily="49" charset="0"/>
                <a:cs typeface="Courier New" pitchFamily="49" charset="0"/>
              </a:rPr>
              <a:t>&lt;&lt;s&lt;&lt;</a:t>
            </a:r>
            <a:r>
              <a:rPr lang="en-US" sz="1600" b="1">
                <a:solidFill>
                  <a:srgbClr val="A31515"/>
                </a:solidFill>
                <a:latin typeface="Courier New" pitchFamily="49" charset="0"/>
                <a:cs typeface="Courier New" pitchFamily="49" charset="0"/>
              </a:rPr>
              <a:t>" den "</a:t>
            </a:r>
            <a:r>
              <a:rPr lang="en-US" sz="1600" b="1">
                <a:solidFill>
                  <a:prstClr val="black"/>
                </a:solidFill>
                <a:latin typeface="Courier New" pitchFamily="49" charset="0"/>
                <a:cs typeface="Courier New" pitchFamily="49" charset="0"/>
              </a:rPr>
              <a:t>&lt;&lt;t;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return</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p:txBody>
      </p:sp>
      <p:sp>
        <p:nvSpPr>
          <p:cNvPr id="13" name="Content Placeholder 2"/>
          <p:cNvSpPr txBox="1">
            <a:spLocks/>
          </p:cNvSpPr>
          <p:nvPr/>
        </p:nvSpPr>
        <p:spPr bwMode="auto">
          <a:xfrm>
            <a:off x="4648200" y="838200"/>
            <a:ext cx="4267200" cy="5410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fr-FR" sz="1600" b="1" smtClean="0">
                <a:solidFill>
                  <a:prstClr val="black"/>
                </a:solidFill>
                <a:latin typeface="Courier New" pitchFamily="49" charset="0"/>
                <a:cs typeface="Courier New" pitchFamily="49" charset="0"/>
              </a:rPr>
              <a:t>   cout</a:t>
            </a:r>
            <a:r>
              <a:rPr lang="fr-FR" sz="1600" b="1">
                <a:solidFill>
                  <a:prstClr val="black"/>
                </a:solidFill>
                <a:latin typeface="Courier New" pitchFamily="49" charset="0"/>
                <a:cs typeface="Courier New" pitchFamily="49" charset="0"/>
              </a:rPr>
              <a:t>&lt;&lt;</a:t>
            </a:r>
            <a:r>
              <a:rPr lang="fr-FR" sz="1600" b="1">
                <a:solidFill>
                  <a:srgbClr val="A31515"/>
                </a:solidFill>
                <a:latin typeface="Courier New" pitchFamily="49" charset="0"/>
                <a:cs typeface="Courier New" pitchFamily="49" charset="0"/>
              </a:rPr>
              <a:t>"\n Duong di tu "</a:t>
            </a:r>
            <a:r>
              <a:rPr lang="fr-FR" sz="1600" b="1">
                <a:solidFill>
                  <a:prstClr val="black"/>
                </a:solidFill>
                <a:latin typeface="Courier New" pitchFamily="49" charset="0"/>
                <a:cs typeface="Courier New" pitchFamily="49" charset="0"/>
              </a:rPr>
              <a:t>&lt;&lt;s&lt;&lt;</a:t>
            </a:r>
            <a:r>
              <a:rPr lang="fr-FR" sz="1600" b="1">
                <a:solidFill>
                  <a:srgbClr val="A31515"/>
                </a:solidFill>
                <a:latin typeface="Courier New" pitchFamily="49" charset="0"/>
                <a:cs typeface="Courier New" pitchFamily="49" charset="0"/>
              </a:rPr>
              <a:t>" den "</a:t>
            </a:r>
            <a:r>
              <a:rPr lang="fr-FR" sz="1600" b="1">
                <a:solidFill>
                  <a:prstClr val="black"/>
                </a:solidFill>
                <a:latin typeface="Courier New" pitchFamily="49" charset="0"/>
                <a:cs typeface="Courier New" pitchFamily="49" charset="0"/>
              </a:rPr>
              <a:t>&lt;&lt;t&lt;&lt;</a:t>
            </a:r>
            <a:r>
              <a:rPr lang="fr-FR" sz="1600" b="1">
                <a:solidFill>
                  <a:srgbClr val="A31515"/>
                </a:solidFill>
                <a:latin typeface="Courier New" pitchFamily="49" charset="0"/>
                <a:cs typeface="Courier New" pitchFamily="49" charset="0"/>
              </a:rPr>
              <a:t>" la:"</a:t>
            </a:r>
            <a:r>
              <a:rPr lang="fr-FR"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 = t;</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&lt;&lt;t&lt;&lt;</a:t>
            </a:r>
            <a:r>
              <a:rPr lang="en-US" sz="1600" b="1">
                <a:solidFill>
                  <a:srgbClr val="A31515"/>
                </a:solidFill>
                <a:latin typeface="Courier New" pitchFamily="49" charset="0"/>
                <a:cs typeface="Courier New" pitchFamily="49" charset="0"/>
              </a:rPr>
              <a:t>"&lt;="</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(truoc[j</a:t>
            </a:r>
            <a:r>
              <a:rPr lang="en-US" sz="1600" b="1">
                <a:solidFill>
                  <a:prstClr val="black"/>
                </a:solidFill>
                <a:latin typeface="Courier New" pitchFamily="49" charset="0"/>
                <a:cs typeface="Courier New" pitchFamily="49" charset="0"/>
              </a:rPr>
              <a:t>]!=s){</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&lt;&lt;truoc[j]&lt;&lt;</a:t>
            </a:r>
            <a:r>
              <a:rPr lang="en-US" sz="1600" b="1">
                <a:solidFill>
                  <a:srgbClr val="A31515"/>
                </a:solidFill>
                <a:latin typeface="Courier New" pitchFamily="49" charset="0"/>
                <a:cs typeface="Courier New" pitchFamily="49" charset="0"/>
              </a:rPr>
              <a:t>"  &lt;="</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j=truoc[j</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&lt;&lt;s;</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"\n\n"</a:t>
            </a:r>
            <a:r>
              <a:rPr lang="en-US" sz="1600" b="1">
                <a:solidFill>
                  <a:prstClr val="black"/>
                </a:solidFill>
                <a:latin typeface="Courier New" pitchFamily="49" charset="0"/>
                <a:cs typeface="Courier New" pitchFamily="49" charset="0"/>
              </a:rPr>
              <a:t>;</a:t>
            </a:r>
          </a:p>
          <a:p>
            <a:r>
              <a:rPr lang="nn-NO" sz="1600" b="1" smtClean="0">
                <a:solidFill>
                  <a:srgbClr val="0000FF"/>
                </a:solidFill>
                <a:latin typeface="Courier New" pitchFamily="49" charset="0"/>
                <a:cs typeface="Courier New" pitchFamily="49" charset="0"/>
              </a:rPr>
              <a:t>   for</a:t>
            </a:r>
            <a:r>
              <a:rPr lang="nn-NO" sz="1600" b="1" smtClean="0">
                <a:solidFill>
                  <a:prstClr val="black"/>
                </a:solidFill>
                <a:latin typeface="Courier New" pitchFamily="49" charset="0"/>
                <a:cs typeface="Courier New" pitchFamily="49" charset="0"/>
              </a:rPr>
              <a:t>(</a:t>
            </a:r>
            <a:r>
              <a:rPr lang="nn-NO" sz="1600" b="1" smtClean="0">
                <a:solidFill>
                  <a:srgbClr val="0000FF"/>
                </a:solidFill>
                <a:latin typeface="Courier New" pitchFamily="49" charset="0"/>
                <a:cs typeface="Courier New" pitchFamily="49" charset="0"/>
              </a:rPr>
              <a:t>int</a:t>
            </a:r>
            <a:r>
              <a:rPr lang="nn-NO" sz="1600" b="1" smtClean="0">
                <a:solidFill>
                  <a:prstClr val="black"/>
                </a:solidFill>
                <a:latin typeface="Courier New" pitchFamily="49" charset="0"/>
                <a:cs typeface="Courier New" pitchFamily="49" charset="0"/>
              </a:rPr>
              <a:t> </a:t>
            </a:r>
            <a:r>
              <a:rPr lang="nn-NO" sz="1600" b="1">
                <a:solidFill>
                  <a:prstClr val="black"/>
                </a:solidFill>
                <a:latin typeface="Courier New" pitchFamily="49" charset="0"/>
                <a:cs typeface="Courier New" pitchFamily="49" charset="0"/>
              </a:rPr>
              <a:t>i=1; i&lt;=n; 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&lt;&lt;truoc[i];</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BFS(</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s) {</a:t>
            </a:r>
          </a:p>
          <a:p>
            <a:r>
              <a:rPr lang="nl-NL" sz="1600" b="1" smtClean="0">
                <a:solidFill>
                  <a:srgbClr val="0000FF"/>
                </a:solidFill>
                <a:latin typeface="Courier New" pitchFamily="49" charset="0"/>
                <a:cs typeface="Courier New" pitchFamily="49" charset="0"/>
              </a:rPr>
              <a:t>   int</a:t>
            </a:r>
            <a:r>
              <a:rPr lang="nl-NL" sz="1600" b="1" smtClean="0">
                <a:solidFill>
                  <a:prstClr val="black"/>
                </a:solidFill>
                <a:latin typeface="Courier New" pitchFamily="49" charset="0"/>
                <a:cs typeface="Courier New" pitchFamily="49" charset="0"/>
              </a:rPr>
              <a:t> </a:t>
            </a:r>
            <a:r>
              <a:rPr lang="nl-NL" sz="1600" b="1">
                <a:solidFill>
                  <a:prstClr val="black"/>
                </a:solidFill>
                <a:latin typeface="Courier New" pitchFamily="49" charset="0"/>
                <a:cs typeface="Courier New" pitchFamily="49" charset="0"/>
              </a:rPr>
              <a:t>dauQ, cuoiQ, p, u;</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&lt;&lt;endl;</a:t>
            </a:r>
          </a:p>
          <a:p>
            <a:r>
              <a:rPr lang="en-US" sz="1600" b="1" smtClean="0">
                <a:solidFill>
                  <a:prstClr val="black"/>
                </a:solidFill>
                <a:latin typeface="Courier New" pitchFamily="49" charset="0"/>
                <a:cs typeface="Courier New" pitchFamily="49" charset="0"/>
              </a:rPr>
              <a:t>   dauQ=1;cuoiQ=1;</a:t>
            </a:r>
          </a:p>
          <a:p>
            <a:r>
              <a:rPr lang="en-US" sz="1600" b="1" smtClean="0">
                <a:solidFill>
                  <a:prstClr val="black"/>
                </a:solidFill>
                <a:latin typeface="Courier New" pitchFamily="49" charset="0"/>
                <a:cs typeface="Courier New" pitchFamily="49" charset="0"/>
              </a:rPr>
              <a:t>   queue[dauQ</a:t>
            </a:r>
            <a:r>
              <a:rPr lang="en-US" sz="1600" b="1">
                <a:solidFill>
                  <a:prstClr val="black"/>
                </a:solidFill>
                <a:latin typeface="Courier New" pitchFamily="49" charset="0"/>
                <a:cs typeface="Courier New" pitchFamily="49" charset="0"/>
              </a:rPr>
              <a:t>]=s</a:t>
            </a:r>
            <a:r>
              <a:rPr lang="en-US" sz="1600" b="1" smtClean="0">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chuaxet[s</a:t>
            </a:r>
            <a:r>
              <a:rPr lang="en-US" sz="1600" b="1">
                <a:solidFill>
                  <a:prstClr val="black"/>
                </a:solidFill>
                <a:latin typeface="Courier New" pitchFamily="49" charset="0"/>
                <a:cs typeface="Courier New" pitchFamily="49" charset="0"/>
              </a:rPr>
              <a:t>]=FALSE</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27057439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(33/62)</a:t>
            </a:r>
            <a:endParaRPr lang="en-US"/>
          </a:p>
        </p:txBody>
      </p:sp>
      <p:sp>
        <p:nvSpPr>
          <p:cNvPr id="3" name="Content Placeholder 2"/>
          <p:cNvSpPr>
            <a:spLocks noGrp="1"/>
          </p:cNvSpPr>
          <p:nvPr>
            <p:ph sz="quarter" idx="1"/>
          </p:nvPr>
        </p:nvSpPr>
        <p:spPr/>
        <p:txBody>
          <a:bodyPr/>
          <a:lstStyle/>
          <a:p>
            <a:r>
              <a:rPr lang="en-US" smtClean="0"/>
              <a:t>7.5.4. Tìm đường đi giữa 2 đỉnh trên đồ thị (8/8)</a:t>
            </a:r>
          </a:p>
          <a:p>
            <a:r>
              <a:rPr lang="en-US" smtClean="0"/>
              <a:t>Chương trình minh họa</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75</a:t>
            </a:fld>
            <a:endParaRPr lang="en-US"/>
          </a:p>
        </p:txBody>
      </p:sp>
      <p:sp>
        <p:nvSpPr>
          <p:cNvPr id="12" name="Content Placeholder 2"/>
          <p:cNvSpPr txBox="1">
            <a:spLocks/>
          </p:cNvSpPr>
          <p:nvPr/>
        </p:nvSpPr>
        <p:spPr>
          <a:xfrm>
            <a:off x="304800" y="2209800"/>
            <a:ext cx="42672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(dauQ&lt;=cuoiQ){</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u=queue[dauQ</a:t>
            </a:r>
            <a:r>
              <a:rPr lang="en-US" sz="1600" b="1">
                <a:solidFill>
                  <a:prstClr val="black"/>
                </a:solidFill>
                <a:latin typeface="Courier New" pitchFamily="49" charset="0"/>
                <a:cs typeface="Courier New" pitchFamily="49" charset="0"/>
              </a:rPr>
              <a:t>]; dauQ=dauQ+1;</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&lt;&lt;u;</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(p=1; p&lt;=n;p++){</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(G[u</a:t>
            </a:r>
            <a:r>
              <a:rPr lang="en-US" sz="1600" b="1">
                <a:solidFill>
                  <a:prstClr val="black"/>
                </a:solidFill>
                <a:latin typeface="Courier New" pitchFamily="49" charset="0"/>
                <a:cs typeface="Courier New" pitchFamily="49" charset="0"/>
              </a:rPr>
              <a:t>][p] &amp;&amp; chuaxet[p]){</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cuoiQ=cuoiQ+1;</a:t>
            </a:r>
          </a:p>
          <a:p>
            <a:pPr marL="0" indent="0">
              <a:lnSpc>
                <a:spcPct val="100000"/>
              </a:lnSpc>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queue[cuoiQ</a:t>
            </a:r>
            <a:r>
              <a:rPr lang="en-US" sz="1600" b="1">
                <a:solidFill>
                  <a:prstClr val="black"/>
                </a:solidFill>
                <a:latin typeface="Courier New" pitchFamily="49" charset="0"/>
                <a:cs typeface="Courier New" pitchFamily="49" charset="0"/>
              </a:rPr>
              <a:t>]=p;</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chuaxet[p</a:t>
            </a:r>
            <a:r>
              <a:rPr lang="en-US" sz="1600" b="1">
                <a:solidFill>
                  <a:prstClr val="black"/>
                </a:solidFill>
                <a:latin typeface="Courier New" pitchFamily="49" charset="0"/>
                <a:cs typeface="Courier New" pitchFamily="49" charset="0"/>
              </a:rPr>
              <a:t>]=FALSE</a:t>
            </a:r>
            <a:r>
              <a:rPr lang="en-US" sz="1600" b="1" smtClean="0">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truoc[p</a:t>
            </a:r>
            <a:r>
              <a:rPr lang="en-US" sz="1600" b="1">
                <a:solidFill>
                  <a:prstClr val="black"/>
                </a:solidFill>
                <a:latin typeface="Courier New" pitchFamily="49" charset="0"/>
                <a:cs typeface="Courier New" pitchFamily="49" charset="0"/>
              </a:rPr>
              <a:t>]=u;</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13" name="Content Placeholder 2"/>
          <p:cNvSpPr txBox="1">
            <a:spLocks/>
          </p:cNvSpPr>
          <p:nvPr/>
        </p:nvSpPr>
        <p:spPr bwMode="auto">
          <a:xfrm>
            <a:off x="4648200" y="838200"/>
            <a:ext cx="4267200" cy="5410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duongdi(</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20000"/>
              </a:lnSpc>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chuaxet[MAX], truoc[MAX], queue[MAX];</a:t>
            </a:r>
          </a:p>
          <a:p>
            <a:pPr>
              <a:lnSpc>
                <a:spcPct val="120000"/>
              </a:lnSpc>
            </a:pPr>
            <a:r>
              <a:rPr lang="en-US" sz="1600" b="1" smtClean="0">
                <a:solidFill>
                  <a:prstClr val="black"/>
                </a:solidFill>
                <a:latin typeface="Courier New" pitchFamily="49" charset="0"/>
                <a:cs typeface="Courier New" pitchFamily="49" charset="0"/>
              </a:rPr>
              <a:t>   Init();</a:t>
            </a:r>
          </a:p>
          <a:p>
            <a:pPr>
              <a:lnSpc>
                <a:spcPct val="12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BFS(s);</a:t>
            </a:r>
          </a:p>
          <a:p>
            <a:pPr>
              <a:lnSpc>
                <a:spcPct val="12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Result</a:t>
            </a:r>
            <a:r>
              <a:rPr lang="en-US" sz="1600" b="1">
                <a:solidFill>
                  <a:prstClr val="black"/>
                </a:solidFill>
                <a:latin typeface="Courier New" pitchFamily="49" charset="0"/>
                <a:cs typeface="Courier New" pitchFamily="49" charset="0"/>
              </a:rPr>
              <a:t>();</a:t>
            </a:r>
          </a:p>
          <a:p>
            <a:pPr>
              <a:lnSpc>
                <a:spcPct val="120000"/>
              </a:lnSpc>
            </a:pPr>
            <a:r>
              <a:rPr lang="en-US" sz="1600" b="1">
                <a:solidFill>
                  <a:prstClr val="black"/>
                </a:solidFill>
                <a:latin typeface="Courier New" pitchFamily="49" charset="0"/>
                <a:cs typeface="Courier New" pitchFamily="49" charset="0"/>
              </a:rPr>
              <a:t>}</a:t>
            </a:r>
          </a:p>
          <a:p>
            <a:pPr>
              <a:lnSpc>
                <a:spcPct val="12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20000"/>
              </a:lnSpc>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Dinh dau:"</a:t>
            </a:r>
            <a:r>
              <a:rPr lang="en-US" sz="1600" b="1">
                <a:solidFill>
                  <a:prstClr val="black"/>
                </a:solidFill>
                <a:latin typeface="Courier New" pitchFamily="49" charset="0"/>
                <a:cs typeface="Courier New" pitchFamily="49" charset="0"/>
              </a:rPr>
              <a:t>; cin&gt;&gt;s;</a:t>
            </a:r>
          </a:p>
          <a:p>
            <a:pPr>
              <a:lnSpc>
                <a:spcPct val="120000"/>
              </a:lnSpc>
            </a:pPr>
            <a:r>
              <a:rPr lang="fr-FR" sz="1600" b="1" smtClean="0">
                <a:solidFill>
                  <a:prstClr val="black"/>
                </a:solidFill>
                <a:latin typeface="Courier New" pitchFamily="49" charset="0"/>
                <a:cs typeface="Courier New" pitchFamily="49" charset="0"/>
              </a:rPr>
              <a:t>   cout</a:t>
            </a:r>
            <a:r>
              <a:rPr lang="fr-FR" sz="1600" b="1">
                <a:solidFill>
                  <a:prstClr val="black"/>
                </a:solidFill>
                <a:latin typeface="Courier New" pitchFamily="49" charset="0"/>
                <a:cs typeface="Courier New" pitchFamily="49" charset="0"/>
              </a:rPr>
              <a:t>&lt;&lt;</a:t>
            </a:r>
            <a:r>
              <a:rPr lang="fr-FR" sz="1600" b="1">
                <a:solidFill>
                  <a:srgbClr val="A31515"/>
                </a:solidFill>
                <a:latin typeface="Courier New" pitchFamily="49" charset="0"/>
                <a:cs typeface="Courier New" pitchFamily="49" charset="0"/>
              </a:rPr>
              <a:t>"\n Dinh cuoi:"</a:t>
            </a:r>
            <a:r>
              <a:rPr lang="fr-FR" sz="1600" b="1">
                <a:solidFill>
                  <a:prstClr val="black"/>
                </a:solidFill>
                <a:latin typeface="Courier New" pitchFamily="49" charset="0"/>
                <a:cs typeface="Courier New" pitchFamily="49" charset="0"/>
              </a:rPr>
              <a:t>; cin&gt;&gt;t;</a:t>
            </a:r>
          </a:p>
          <a:p>
            <a:pPr>
              <a:lnSpc>
                <a:spcPct val="120000"/>
              </a:lnSpc>
            </a:pPr>
            <a:r>
              <a:rPr lang="en-US" sz="1600" b="1" smtClean="0">
                <a:solidFill>
                  <a:prstClr val="black"/>
                </a:solidFill>
                <a:latin typeface="Courier New" pitchFamily="49" charset="0"/>
                <a:cs typeface="Courier New" pitchFamily="49" charset="0"/>
              </a:rPr>
              <a:t>   Init</a:t>
            </a:r>
            <a:r>
              <a:rPr lang="en-US" sz="1600" b="1">
                <a:solidFill>
                  <a:prstClr val="black"/>
                </a:solidFill>
                <a:latin typeface="Courier New" pitchFamily="49" charset="0"/>
                <a:cs typeface="Courier New" pitchFamily="49" charset="0"/>
              </a:rPr>
              <a:t>();</a:t>
            </a:r>
          </a:p>
          <a:p>
            <a:pPr>
              <a:lnSpc>
                <a:spcPct val="120000"/>
              </a:lnSpc>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&lt;&lt;endl;</a:t>
            </a:r>
          </a:p>
          <a:p>
            <a:pPr>
              <a:lnSpc>
                <a:spcPct val="120000"/>
              </a:lnSpc>
            </a:pPr>
            <a:r>
              <a:rPr lang="en-US" sz="1600" b="1" smtClean="0">
                <a:solidFill>
                  <a:prstClr val="black"/>
                </a:solidFill>
                <a:latin typeface="Courier New" pitchFamily="49" charset="0"/>
                <a:cs typeface="Courier New" pitchFamily="49" charset="0"/>
              </a:rPr>
              <a:t>   BFS(s</a:t>
            </a:r>
            <a:r>
              <a:rPr lang="en-US" sz="1600" b="1">
                <a:solidFill>
                  <a:prstClr val="black"/>
                </a:solidFill>
                <a:latin typeface="Courier New" pitchFamily="49" charset="0"/>
                <a:cs typeface="Courier New" pitchFamily="49" charset="0"/>
              </a:rPr>
              <a:t>);</a:t>
            </a:r>
          </a:p>
          <a:p>
            <a:pPr>
              <a:lnSpc>
                <a:spcPct val="120000"/>
              </a:lnSpc>
            </a:pPr>
            <a:r>
              <a:rPr lang="en-US" sz="1600" b="1" smtClean="0">
                <a:solidFill>
                  <a:prstClr val="black"/>
                </a:solidFill>
                <a:latin typeface="Courier New" pitchFamily="49" charset="0"/>
                <a:cs typeface="Courier New" pitchFamily="49" charset="0"/>
              </a:rPr>
              <a:t>   In();</a:t>
            </a:r>
          </a:p>
          <a:p>
            <a:pPr>
              <a:lnSpc>
                <a:spcPct val="12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20000"/>
              </a:lnSpc>
            </a:pPr>
            <a:r>
              <a:rPr lang="en-US" sz="1600" b="1" smtClean="0">
                <a:solidFill>
                  <a:prstClr val="black"/>
                </a:solidFill>
                <a:latin typeface="Courier New" pitchFamily="49" charset="0"/>
                <a:cs typeface="Courier New" pitchFamily="49" charset="0"/>
              </a:rPr>
              <a:t>   Result();</a:t>
            </a:r>
          </a:p>
          <a:p>
            <a:pPr>
              <a:lnSpc>
                <a:spcPct val="120000"/>
              </a:lnSpc>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20000"/>
              </a:lnSpc>
            </a:pPr>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384358103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(34/62)</a:t>
            </a:r>
            <a:endParaRPr lang="en-US"/>
          </a:p>
        </p:txBody>
      </p:sp>
      <p:sp>
        <p:nvSpPr>
          <p:cNvPr id="3" name="Content Placeholder 2"/>
          <p:cNvSpPr>
            <a:spLocks noGrp="1"/>
          </p:cNvSpPr>
          <p:nvPr>
            <p:ph sz="quarter" idx="1"/>
          </p:nvPr>
        </p:nvSpPr>
        <p:spPr/>
        <p:txBody>
          <a:bodyPr/>
          <a:lstStyle/>
          <a:p>
            <a:r>
              <a:rPr lang="en-US" smtClean="0"/>
              <a:t>7.5.5. Đường đi và chu trình EULER (1/17)</a:t>
            </a:r>
          </a:p>
          <a:p>
            <a:r>
              <a:rPr lang="vi-VN" smtClean="0"/>
              <a:t>Định nghĩa</a:t>
            </a:r>
            <a:r>
              <a:rPr lang="en-US" smtClean="0"/>
              <a:t> 7.5.5: </a:t>
            </a:r>
            <a:r>
              <a:rPr lang="vi-VN" smtClean="0"/>
              <a:t> </a:t>
            </a:r>
            <a:endParaRPr lang="en-US" smtClean="0"/>
          </a:p>
          <a:p>
            <a:pPr lvl="1"/>
            <a:r>
              <a:rPr lang="vi-VN" smtClean="0"/>
              <a:t>Chu trình đơn trong đồ thị G đi qua mỗi cạnh của đồ thị đúng một lần được gọi là chu trình Euler. </a:t>
            </a:r>
            <a:endParaRPr lang="en-US" smtClean="0"/>
          </a:p>
          <a:p>
            <a:pPr lvl="1"/>
            <a:r>
              <a:rPr lang="vi-VN" smtClean="0"/>
              <a:t>Đường đi đơn trong G đi qua mỗi cạnh của nó đúng một lần được gọi là đường đi Euler. </a:t>
            </a:r>
            <a:endParaRPr lang="en-US" smtClean="0"/>
          </a:p>
          <a:p>
            <a:pPr lvl="1"/>
            <a:r>
              <a:rPr lang="vi-VN" smtClean="0"/>
              <a:t>Đồ thị được gọi là đồ thị Euler nếu nó có chu trình Euler. </a:t>
            </a:r>
            <a:endParaRPr lang="en-US" smtClean="0"/>
          </a:p>
          <a:p>
            <a:pPr lvl="1"/>
            <a:r>
              <a:rPr lang="vi-VN" smtClean="0"/>
              <a:t>Đồ thị có đường đi Euler được gọi là nửa Euler. </a:t>
            </a:r>
          </a:p>
          <a:p>
            <a:r>
              <a:rPr lang="en-US" smtClean="0"/>
              <a:t>Nhận xét: </a:t>
            </a:r>
          </a:p>
          <a:p>
            <a:pPr lvl="1"/>
            <a:r>
              <a:rPr lang="en-US" smtClean="0"/>
              <a:t>M</a:t>
            </a:r>
            <a:r>
              <a:rPr lang="vi-VN" smtClean="0"/>
              <a:t>ọi đồ thị Euler đều là nửa Euler nhưng điều ngược lại không đúng</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76</a:t>
            </a:fld>
            <a:endParaRPr lang="en-US"/>
          </a:p>
        </p:txBody>
      </p:sp>
    </p:spTree>
    <p:extLst>
      <p:ext uri="{BB962C8B-B14F-4D97-AF65-F5344CB8AC3E}">
        <p14:creationId xmlns="" xmlns:p14="http://schemas.microsoft.com/office/powerpoint/2010/main" val="184465674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(35/62)</a:t>
            </a:r>
            <a:endParaRPr lang="en-US"/>
          </a:p>
        </p:txBody>
      </p:sp>
      <p:sp>
        <p:nvSpPr>
          <p:cNvPr id="3" name="Content Placeholder 2"/>
          <p:cNvSpPr>
            <a:spLocks noGrp="1"/>
          </p:cNvSpPr>
          <p:nvPr>
            <p:ph sz="quarter" idx="1"/>
          </p:nvPr>
        </p:nvSpPr>
        <p:spPr/>
        <p:txBody>
          <a:bodyPr>
            <a:normAutofit fontScale="92500" lnSpcReduction="10000"/>
          </a:bodyPr>
          <a:lstStyle/>
          <a:p>
            <a:r>
              <a:rPr lang="en-US" smtClean="0"/>
              <a:t>7.5.5. Đường đi và chu trình EULER (2/17)</a:t>
            </a:r>
          </a:p>
          <a:p>
            <a:r>
              <a:rPr lang="en-US" smtClean="0"/>
              <a:t>Ví dụ 7.5.5.1: </a:t>
            </a:r>
            <a:r>
              <a:rPr lang="vi-VN" smtClean="0"/>
              <a:t> </a:t>
            </a:r>
            <a:endParaRPr lang="en-US" smtClean="0"/>
          </a:p>
          <a:p>
            <a:endParaRPr lang="en-US" smtClean="0"/>
          </a:p>
          <a:p>
            <a:endParaRPr lang="en-US" smtClean="0"/>
          </a:p>
          <a:p>
            <a:endParaRPr lang="en-US" smtClean="0"/>
          </a:p>
          <a:p>
            <a:endParaRPr lang="en-US" smtClean="0"/>
          </a:p>
          <a:p>
            <a:endParaRPr lang="en-US" smtClean="0"/>
          </a:p>
          <a:p>
            <a:endParaRPr lang="en-US" smtClean="0"/>
          </a:p>
          <a:p>
            <a:r>
              <a:rPr lang="vi-VN" smtClean="0"/>
              <a:t>Đồ thị G1 là đồ thị Euler</a:t>
            </a:r>
            <a:r>
              <a:rPr lang="en-US" smtClean="0"/>
              <a:t>: </a:t>
            </a:r>
            <a:r>
              <a:rPr lang="vi-VN" smtClean="0"/>
              <a:t>nó có chu trình Euler a, e, c, d, e, b, a. </a:t>
            </a:r>
            <a:endParaRPr lang="en-US" smtClean="0"/>
          </a:p>
          <a:p>
            <a:r>
              <a:rPr lang="vi-VN" smtClean="0"/>
              <a:t>Đồ thị G3 không có chu trình Euler nhưng chứa đường đi Euler a, c, d, e, b, d, a, b vì thế G3 là nửa Euler. </a:t>
            </a:r>
            <a:endParaRPr lang="en-US" smtClean="0"/>
          </a:p>
          <a:p>
            <a:r>
              <a:rPr lang="vi-VN" smtClean="0"/>
              <a:t>G2 không có chu trình Euler cũng như đường đi Euler </a:t>
            </a:r>
            <a:endParaRPr lang="en-US" smtClean="0"/>
          </a:p>
          <a:p>
            <a:pPr lvl="1"/>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77</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2286000"/>
            <a:ext cx="1295400" cy="181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81400" y="2286000"/>
            <a:ext cx="160020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48375" y="2286000"/>
            <a:ext cx="2562225" cy="178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8004979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(36/62)</a:t>
            </a:r>
            <a:endParaRPr lang="en-US"/>
          </a:p>
        </p:txBody>
      </p:sp>
      <p:sp>
        <p:nvSpPr>
          <p:cNvPr id="3" name="Content Placeholder 2"/>
          <p:cNvSpPr>
            <a:spLocks noGrp="1"/>
          </p:cNvSpPr>
          <p:nvPr>
            <p:ph sz="quarter" idx="1"/>
          </p:nvPr>
        </p:nvSpPr>
        <p:spPr/>
        <p:txBody>
          <a:bodyPr>
            <a:normAutofit fontScale="92500" lnSpcReduction="20000"/>
          </a:bodyPr>
          <a:lstStyle/>
          <a:p>
            <a:r>
              <a:rPr lang="en-US" smtClean="0"/>
              <a:t>7.5.5. Đường đi và chu trình EULER (3/17)</a:t>
            </a:r>
          </a:p>
          <a:p>
            <a:r>
              <a:rPr lang="en-US" smtClean="0"/>
              <a:t>Ví dụ 7.5.5.2: </a:t>
            </a:r>
            <a:r>
              <a:rPr lang="vi-VN" smtClean="0"/>
              <a:t> </a:t>
            </a:r>
            <a:endParaRPr lang="en-US" smtClean="0"/>
          </a:p>
          <a:p>
            <a:endParaRPr lang="en-US" smtClean="0"/>
          </a:p>
          <a:p>
            <a:endParaRPr lang="en-US" smtClean="0"/>
          </a:p>
          <a:p>
            <a:endParaRPr lang="en-US" smtClean="0"/>
          </a:p>
          <a:p>
            <a:endParaRPr lang="en-US" smtClean="0"/>
          </a:p>
          <a:p>
            <a:endParaRPr lang="en-US" smtClean="0"/>
          </a:p>
          <a:p>
            <a:endParaRPr lang="en-US" smtClean="0"/>
          </a:p>
          <a:p>
            <a:r>
              <a:rPr lang="vi-VN" smtClean="0"/>
              <a:t>Đồ thị H2 là đồ thị Euler vì nó chứa chu trình Euler a, b, c, d, e, a vì vậy nó là đồ thị Euler. </a:t>
            </a:r>
            <a:endParaRPr lang="en-US" smtClean="0"/>
          </a:p>
          <a:p>
            <a:r>
              <a:rPr lang="vi-VN" smtClean="0"/>
              <a:t>Đồ thị H3 không có chu trình Euler nhưng có đường đi Euler a, b, c, a, d, c nên nó là đồ thị nửa Euler. </a:t>
            </a:r>
            <a:endParaRPr lang="en-US" smtClean="0"/>
          </a:p>
          <a:p>
            <a:r>
              <a:rPr lang="vi-VN" smtClean="0"/>
              <a:t>Đồ thị H1 không chứa chu trình Euler cũng như </a:t>
            </a:r>
            <a:r>
              <a:rPr lang="en-US" smtClean="0"/>
              <a:t>đường đi </a:t>
            </a:r>
            <a:r>
              <a:rPr lang="vi-VN" smtClean="0"/>
              <a:t>Euler.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78</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2057400"/>
            <a:ext cx="1828800" cy="204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50" y="2133600"/>
            <a:ext cx="2190750"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72200" y="2057400"/>
            <a:ext cx="1276350" cy="2028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2336933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(37/62)</a:t>
            </a:r>
            <a:endParaRPr lang="en-US"/>
          </a:p>
        </p:txBody>
      </p:sp>
      <p:sp>
        <p:nvSpPr>
          <p:cNvPr id="3" name="Content Placeholder 2"/>
          <p:cNvSpPr>
            <a:spLocks noGrp="1"/>
          </p:cNvSpPr>
          <p:nvPr>
            <p:ph sz="quarter" idx="1"/>
          </p:nvPr>
        </p:nvSpPr>
        <p:spPr/>
        <p:txBody>
          <a:bodyPr/>
          <a:lstStyle/>
          <a:p>
            <a:r>
              <a:rPr lang="en-US" smtClean="0"/>
              <a:t>7.5.5. Đường đi và chu trình EULER (4/17)</a:t>
            </a:r>
          </a:p>
          <a:p>
            <a:r>
              <a:rPr lang="vi-VN" smtClean="0"/>
              <a:t>Định lý</a:t>
            </a:r>
            <a:r>
              <a:rPr lang="en-US" smtClean="0"/>
              <a:t> 7.5.5.1</a:t>
            </a:r>
            <a:r>
              <a:rPr lang="vi-VN" smtClean="0"/>
              <a:t>. </a:t>
            </a:r>
            <a:endParaRPr lang="en-US" smtClean="0"/>
          </a:p>
          <a:p>
            <a:pPr lvl="1"/>
            <a:r>
              <a:rPr lang="vi-VN" smtClean="0"/>
              <a:t>Đồ thị vô hướng liên thông G=(V, E) là đồ thị Euler khi và chỉ khi mọi đỉnh của G đều có bậc chẵn. </a:t>
            </a:r>
            <a:endParaRPr lang="en-US" smtClean="0"/>
          </a:p>
          <a:p>
            <a:pPr lvl="1"/>
            <a:r>
              <a:rPr lang="vi-VN" smtClean="0"/>
              <a:t>Đồ thị vô hướng liên thông G=(V, E) là đồ thị nửa Euler khi và chỉ khi nó không có quá hai đỉnh bậc lẻ. </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79</a:t>
            </a:fld>
            <a:endParaRPr lang="en-US"/>
          </a:p>
        </p:txBody>
      </p:sp>
    </p:spTree>
    <p:extLst>
      <p:ext uri="{BB962C8B-B14F-4D97-AF65-F5344CB8AC3E}">
        <p14:creationId xmlns="" xmlns:p14="http://schemas.microsoft.com/office/powerpoint/2010/main" val="17016105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a:t>
            </a:r>
            <a:endParaRPr lang="en-US"/>
          </a:p>
        </p:txBody>
      </p:sp>
      <p:sp>
        <p:nvSpPr>
          <p:cNvPr id="3" name="Content Placeholder 2"/>
          <p:cNvSpPr>
            <a:spLocks noGrp="1"/>
          </p:cNvSpPr>
          <p:nvPr>
            <p:ph sz="quarter" idx="1"/>
          </p:nvPr>
        </p:nvSpPr>
        <p:spPr/>
        <p:txBody>
          <a:bodyPr/>
          <a:lstStyle/>
          <a:p>
            <a:endParaRPr lang="en-US" smtClean="0"/>
          </a:p>
          <a:p>
            <a:r>
              <a:rPr lang="en-US" smtClean="0"/>
              <a:t>Bảng phân biệt các loại đồ thị</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a:t>
            </a:fld>
            <a:endParaRPr lang="en-US"/>
          </a:p>
        </p:txBody>
      </p:sp>
      <p:pic>
        <p:nvPicPr>
          <p:cNvPr id="286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1" y="2343150"/>
            <a:ext cx="8748873" cy="3219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1967254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(38/62)</a:t>
            </a:r>
            <a:endParaRPr lang="en-US"/>
          </a:p>
        </p:txBody>
      </p:sp>
      <p:sp>
        <p:nvSpPr>
          <p:cNvPr id="3" name="Content Placeholder 2"/>
          <p:cNvSpPr>
            <a:spLocks noGrp="1"/>
          </p:cNvSpPr>
          <p:nvPr>
            <p:ph sz="quarter" idx="1"/>
          </p:nvPr>
        </p:nvSpPr>
        <p:spPr/>
        <p:txBody>
          <a:bodyPr>
            <a:normAutofit lnSpcReduction="10000"/>
          </a:bodyPr>
          <a:lstStyle/>
          <a:p>
            <a:r>
              <a:rPr lang="en-US" smtClean="0"/>
              <a:t>7.5.5. Đường đi và chu trình EULER (5/17)</a:t>
            </a:r>
          </a:p>
          <a:p>
            <a:r>
              <a:rPr lang="en-US" smtClean="0"/>
              <a:t>Để tìm một chu trình Euler, ta thực hiện theo thuật toán sau: </a:t>
            </a:r>
          </a:p>
          <a:p>
            <a:pPr lvl="1"/>
            <a:r>
              <a:rPr lang="vi-VN" smtClean="0"/>
              <a:t>Tạo một mảng CE để ghi đường đi và một stack để xếp các đỉnh ta sẽ xét. Xếp vào đó một đỉnh tuỳ ý u nào đó của đồ thị, nghĩa là đỉnh u sẽ được xét đầu tiên. </a:t>
            </a:r>
          </a:p>
          <a:p>
            <a:pPr lvl="1"/>
            <a:r>
              <a:rPr lang="vi-VN" smtClean="0"/>
              <a:t>Xét đỉnh trên cùng của ngăn xếp, giả sử đỉnh đó là đỉnh v</a:t>
            </a:r>
            <a:r>
              <a:rPr lang="en-US" smtClean="0"/>
              <a:t>,</a:t>
            </a:r>
            <a:r>
              <a:rPr lang="vi-VN" smtClean="0"/>
              <a:t> và thực hiện: </a:t>
            </a:r>
          </a:p>
          <a:p>
            <a:pPr lvl="2"/>
            <a:r>
              <a:rPr lang="vi-VN" smtClean="0"/>
              <a:t>Nếu v là đỉnh cô lập thì lấy v khỏi ngăn xếp và đưa vào CE; </a:t>
            </a:r>
          </a:p>
          <a:p>
            <a:pPr lvl="2"/>
            <a:r>
              <a:rPr lang="vi-VN" smtClean="0"/>
              <a:t>Nếu v là liên thông với đỉnh x thì xếp x vào ngăn xếp sau đó xoá bỏ cạnh (v, x); </a:t>
            </a:r>
          </a:p>
          <a:p>
            <a:pPr lvl="1"/>
            <a:r>
              <a:rPr lang="vi-VN" smtClean="0"/>
              <a:t>Quay lại bước 2 cho tới khi ngăn xếp rỗng. </a:t>
            </a:r>
            <a:endParaRPr lang="en-US" smtClean="0"/>
          </a:p>
          <a:p>
            <a:pPr lvl="1"/>
            <a:r>
              <a:rPr lang="vi-VN" smtClean="0"/>
              <a:t>Kết quả chu trình Euler được chứa trong CE theo thứ tự ngược lại.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80</a:t>
            </a:fld>
            <a:endParaRPr lang="en-US"/>
          </a:p>
        </p:txBody>
      </p:sp>
    </p:spTree>
    <p:extLst>
      <p:ext uri="{BB962C8B-B14F-4D97-AF65-F5344CB8AC3E}">
        <p14:creationId xmlns="" xmlns:p14="http://schemas.microsoft.com/office/powerpoint/2010/main" val="311096676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(39/62)</a:t>
            </a:r>
            <a:endParaRPr lang="en-US"/>
          </a:p>
        </p:txBody>
      </p:sp>
      <p:sp>
        <p:nvSpPr>
          <p:cNvPr id="3" name="Content Placeholder 2"/>
          <p:cNvSpPr>
            <a:spLocks noGrp="1"/>
          </p:cNvSpPr>
          <p:nvPr>
            <p:ph sz="quarter" idx="1"/>
          </p:nvPr>
        </p:nvSpPr>
        <p:spPr/>
        <p:txBody>
          <a:bodyPr/>
          <a:lstStyle/>
          <a:p>
            <a:r>
              <a:rPr lang="en-US" smtClean="0"/>
              <a:t>7.5.5. Đường đi và chu trình EULER (6/17)</a:t>
            </a:r>
          </a:p>
          <a:p>
            <a:r>
              <a:rPr lang="en-US" smtClean="0"/>
              <a:t>Giả mã tìm chu trình Euler:</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81</a:t>
            </a:fld>
            <a:endParaRPr lang="en-US"/>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152400" y="2057400"/>
                <a:ext cx="4267200" cy="4343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None/>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Euler_Cycle(</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Stack:=</a:t>
                </a:r>
                <a14:m>
                  <m:oMath xmlns:m="http://schemas.openxmlformats.org/officeDocument/2006/math">
                    <m:r>
                      <a:rPr lang="en-US" sz="1600" b="1" i="1" smtClean="0">
                        <a:latin typeface="Cambria Math"/>
                        <a:ea typeface="Cambria Math"/>
                      </a:rPr>
                      <m:t>∅</m:t>
                    </m:r>
                  </m:oMath>
                </a14:m>
                <a:r>
                  <a:rPr lang="el-GR" sz="1600" b="1" smtClean="0">
                    <a:latin typeface="Courier New" pitchFamily="49" charset="0"/>
                    <a:cs typeface="Courier New" pitchFamily="49" charset="0"/>
                  </a:rPr>
                  <a:t>; </a:t>
                </a:r>
                <a:r>
                  <a:rPr lang="en-US" sz="1600" b="1">
                    <a:latin typeface="Courier New" pitchFamily="49" charset="0"/>
                    <a:cs typeface="Courier New" pitchFamily="49" charset="0"/>
                  </a:rPr>
                  <a:t>CE:=</a:t>
                </a:r>
                <a:r>
                  <a:rPr lang="en-US" sz="1600" b="1">
                    <a:latin typeface="Courier New" pitchFamily="49" charset="0"/>
                    <a:ea typeface="Cambria Math"/>
                    <a:cs typeface="Courier New" pitchFamily="49" charset="0"/>
                  </a:rPr>
                  <a:t/>
                </a:r>
                <a14:m>
                  <m:oMath xmlns:m="http://schemas.openxmlformats.org/officeDocument/2006/math">
                    <m:r>
                      <a:rPr lang="en-US" sz="1600" b="1" i="1">
                        <a:latin typeface="Cambria Math"/>
                        <a:ea typeface="Cambria Math"/>
                      </a:rPr>
                      <m:t>∅</m:t>
                    </m:r>
                  </m:oMath>
                </a14:m>
                <a:r>
                  <a:rPr lang="el-GR"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Chọn </a:t>
                </a:r>
                <a:r>
                  <a:rPr lang="vi-VN" sz="1600" b="1">
                    <a:latin typeface="Courier New" pitchFamily="49" charset="0"/>
                    <a:cs typeface="Courier New" pitchFamily="49" charset="0"/>
                  </a:rPr>
                  <a:t>u là đỉnh nào đó của đồ thị; </a:t>
                </a:r>
              </a:p>
              <a:p>
                <a:pPr marL="0" indent="0">
                  <a:lnSpc>
                    <a:spcPct val="100000"/>
                  </a:lnSpc>
                  <a:buNone/>
                </a:pPr>
                <a:r>
                  <a:rPr lang="en-US" sz="1600" b="1" smtClean="0">
                    <a:latin typeface="Courier New" pitchFamily="49" charset="0"/>
                    <a:cs typeface="Courier New" pitchFamily="49" charset="0"/>
                  </a:rPr>
                  <a:t/>
                </a:r>
                <a:r>
                  <a:rPr lang="pl-PL" sz="1600" b="1" smtClean="0">
                    <a:latin typeface="Courier New" pitchFamily="49" charset="0"/>
                    <a:cs typeface="Courier New" pitchFamily="49" charset="0"/>
                  </a:rPr>
                  <a:t>u</a:t>
                </a:r>
                <a:r>
                  <a:rPr lang="en-US" sz="1600" b="1" smtClean="0">
                    <a:latin typeface="Courier New" pitchFamily="49" charset="0"/>
                    <a:cs typeface="Courier New" pitchFamily="49" charset="0"/>
                  </a:rPr>
                  <a:t/>
                </a:r>
                <a14:m>
                  <m:oMath xmlns:m="http://schemas.openxmlformats.org/officeDocument/2006/math">
                    <m:r>
                      <a:rPr lang="pl-PL" sz="1600" b="1" i="1" smtClean="0">
                        <a:latin typeface="Cambria Math"/>
                        <a:ea typeface="Cambria Math"/>
                        <a:cs typeface="Courier New" pitchFamily="49" charset="0"/>
                      </a:rPr>
                      <m:t>→</m:t>
                    </m:r>
                  </m:oMath>
                </a14:m>
                <a:r>
                  <a:rPr lang="en-US" sz="1600" b="1" smtClean="0">
                    <a:latin typeface="Courier New" pitchFamily="49" charset="0"/>
                    <a:cs typeface="Courier New" pitchFamily="49" charset="0"/>
                  </a:rPr>
                  <a:t/>
                </a:r>
                <a:r>
                  <a:rPr lang="pl-PL" sz="1600" b="1">
                    <a:latin typeface="Courier New" pitchFamily="49" charset="0"/>
                    <a:cs typeface="Courier New" pitchFamily="49" charset="0"/>
                  </a:rPr>
                  <a:t>Stack; </a:t>
                </a:r>
                <a:endParaRPr lang="en-US" sz="1600" b="1" smtClean="0">
                  <a:latin typeface="Courier New" pitchFamily="49" charset="0"/>
                  <a:cs typeface="Courier New" pitchFamily="49" charset="0"/>
                </a:endParaRPr>
              </a:p>
              <a:p>
                <a:pPr marL="0" indent="0" algn="ctr">
                  <a:lnSpc>
                    <a:spcPct val="100000"/>
                  </a:lnSpc>
                  <a:buNone/>
                </a:pPr>
                <a:r>
                  <a:rPr lang="pl-PL" sz="1600" b="1" smtClean="0">
                    <a:latin typeface="Courier New" pitchFamily="49" charset="0"/>
                    <a:cs typeface="Courier New" pitchFamily="49" charset="0"/>
                  </a:rPr>
                  <a:t>/*</a:t>
                </a:r>
                <a:r>
                  <a:rPr lang="pl-PL" sz="1600" b="1" smtClean="0">
                    <a:solidFill>
                      <a:srgbClr val="C00000"/>
                    </a:solidFill>
                    <a:latin typeface="Courier New" pitchFamily="49" charset="0"/>
                    <a:cs typeface="Courier New" pitchFamily="49" charset="0"/>
                  </a:rPr>
                  <a:t>nạp </a:t>
                </a:r>
                <a:r>
                  <a:rPr lang="pl-PL" sz="1600" b="1">
                    <a:solidFill>
                      <a:srgbClr val="C00000"/>
                    </a:solidFill>
                    <a:latin typeface="Courier New" pitchFamily="49" charset="0"/>
                    <a:cs typeface="Courier New" pitchFamily="49" charset="0"/>
                  </a:rPr>
                  <a:t>u vào stack</a:t>
                </a:r>
                <a:r>
                  <a:rPr lang="pl-PL"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a:r>
                <a:r>
                  <a:rPr lang="vi-VN" sz="1600" b="1">
                    <a:solidFill>
                      <a:srgbClr val="0000FF"/>
                    </a:solidFill>
                    <a:latin typeface="Courier New" pitchFamily="49" charset="0"/>
                    <a:cs typeface="Courier New" pitchFamily="49" charset="0"/>
                  </a:rPr>
                  <a:t>while</a:t>
                </a:r>
                <a:r>
                  <a:rPr lang="vi-VN" sz="1600" b="1" smtClean="0">
                    <a:latin typeface="Courier New" pitchFamily="49" charset="0"/>
                    <a:cs typeface="Courier New" pitchFamily="49" charset="0"/>
                  </a:rPr>
                  <a:t/>
                </a:r>
                <a:r>
                  <a:rPr lang="vi-VN" sz="1600" b="1">
                    <a:latin typeface="Courier New" pitchFamily="49" charset="0"/>
                    <a:cs typeface="Courier New" pitchFamily="49" charset="0"/>
                  </a:rPr>
                  <a:t>(</a:t>
                </a:r>
                <a:r>
                  <a:rPr lang="vi-VN" sz="1600" b="1" smtClean="0">
                    <a:latin typeface="Courier New" pitchFamily="49" charset="0"/>
                    <a:cs typeface="Courier New" pitchFamily="49" charset="0"/>
                  </a:rPr>
                  <a:t>Stack</a:t>
                </a: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a:t>
                </a:r>
                <a:r>
                  <a:rPr lang="en-US" sz="1600" b="1" smtClean="0">
                    <a:latin typeface="Courier New" pitchFamily="49" charset="0"/>
                    <a:ea typeface="Cambria Math"/>
                    <a:cs typeface="Courier New" pitchFamily="49" charset="0"/>
                  </a:rPr>
                  <a:t/>
                </a:r>
                <a14:m>
                  <m:oMath xmlns:m="http://schemas.openxmlformats.org/officeDocument/2006/math">
                    <m:r>
                      <a:rPr lang="en-US" sz="1600" b="1" i="1">
                        <a:latin typeface="Cambria Math"/>
                        <a:ea typeface="Cambria Math"/>
                      </a:rPr>
                      <m:t>∅</m:t>
                    </m:r>
                  </m:oMath>
                </a14:m>
                <a:r>
                  <a:rPr lang="el-GR" sz="1600" b="1">
                    <a:latin typeface="Courier New" pitchFamily="49" charset="0"/>
                    <a:cs typeface="Courier New" pitchFamily="49" charset="0"/>
                  </a:rPr>
                  <a:t> ) { </a:t>
                </a:r>
                <a:endParaRPr lang="en-US" sz="1600" b="1" smtClean="0">
                  <a:latin typeface="Courier New" pitchFamily="49" charset="0"/>
                  <a:cs typeface="Courier New" pitchFamily="49" charset="0"/>
                </a:endParaRPr>
              </a:p>
              <a:p>
                <a:pPr marL="0" indent="0" algn="ctr">
                  <a:lnSpc>
                    <a:spcPct val="100000"/>
                  </a:lnSpc>
                  <a:buNone/>
                </a:pPr>
                <a:r>
                  <a:rPr lang="el-GR" sz="1600" b="1" smtClean="0">
                    <a:latin typeface="Courier New" pitchFamily="49" charset="0"/>
                    <a:cs typeface="Courier New" pitchFamily="49" charset="0"/>
                  </a:rPr>
                  <a:t>/*</a:t>
                </a:r>
                <a:r>
                  <a:rPr lang="vi-VN" sz="1600" b="1" smtClean="0">
                    <a:solidFill>
                      <a:srgbClr val="C00000"/>
                    </a:solidFill>
                    <a:latin typeface="Courier New" pitchFamily="49" charset="0"/>
                    <a:cs typeface="Courier New" pitchFamily="49" charset="0"/>
                  </a:rPr>
                  <a:t>duyệt </a:t>
                </a:r>
                <a:r>
                  <a:rPr lang="vi-VN" sz="1600" b="1">
                    <a:solidFill>
                      <a:srgbClr val="C00000"/>
                    </a:solidFill>
                    <a:latin typeface="Courier New" pitchFamily="49" charset="0"/>
                    <a:cs typeface="Courier New" pitchFamily="49" charset="0"/>
                  </a:rPr>
                  <a:t>cho đến khi stack rỗng</a:t>
                </a:r>
                <a:r>
                  <a:rPr lang="vi-VN"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x</a:t>
                </a:r>
                <a:r>
                  <a:rPr lang="en-US" sz="1600" b="1">
                    <a:latin typeface="Courier New" pitchFamily="49" charset="0"/>
                    <a:cs typeface="Courier New" pitchFamily="49" charset="0"/>
                  </a:rPr>
                  <a:t>= top(Stack); </a:t>
                </a:r>
                <a:endParaRPr lang="en-US" sz="1600" b="1" smtClean="0">
                  <a:latin typeface="Courier New" pitchFamily="49" charset="0"/>
                  <a:cs typeface="Courier New" pitchFamily="49" charset="0"/>
                </a:endParaRPr>
              </a:p>
              <a:p>
                <a:pPr marL="0" indent="0" algn="ctr">
                  <a:lnSpc>
                    <a:spcPct val="100000"/>
                  </a:lnSpc>
                  <a:buNone/>
                </a:pPr>
                <a:r>
                  <a:rPr lang="en-US" sz="1600" b="1" smtClean="0">
                    <a:latin typeface="Courier New" pitchFamily="49" charset="0"/>
                    <a:cs typeface="Courier New" pitchFamily="49" charset="0"/>
                  </a:rPr>
                  <a:t>/*</a:t>
                </a:r>
                <a:r>
                  <a:rPr lang="en-US" sz="1600" b="1" smtClean="0">
                    <a:solidFill>
                      <a:srgbClr val="C00000"/>
                    </a:solidFill>
                    <a:latin typeface="Courier New" pitchFamily="49" charset="0"/>
                    <a:cs typeface="Courier New" pitchFamily="49" charset="0"/>
                  </a:rPr>
                  <a:t>x </a:t>
                </a:r>
                <a:r>
                  <a:rPr lang="en-US" sz="1600" b="1">
                    <a:solidFill>
                      <a:srgbClr val="C00000"/>
                    </a:solidFill>
                    <a:latin typeface="Courier New" pitchFamily="49" charset="0"/>
                    <a:cs typeface="Courier New" pitchFamily="49" charset="0"/>
                  </a:rPr>
                  <a:t>là phần tử đầu </a:t>
                </a:r>
                <a:r>
                  <a:rPr lang="en-US" sz="1600" b="1" smtClean="0">
                    <a:solidFill>
                      <a:srgbClr val="C00000"/>
                    </a:solidFill>
                    <a:latin typeface="Courier New" pitchFamily="49" charset="0"/>
                    <a:cs typeface="Courier New" pitchFamily="49" charset="0"/>
                  </a:rPr>
                  <a:t>stack</a:t>
                </a:r>
                <a:r>
                  <a:rPr lang="en-US" sz="1600" b="1" smtClean="0">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(ke(x) ≠ </a:t>
                </a:r>
                <a14:m>
                  <m:oMath xmlns:m="http://schemas.openxmlformats.org/officeDocument/2006/math">
                    <m:r>
                      <a:rPr lang="en-US" sz="1600" b="1" i="1">
                        <a:latin typeface="Cambria Math"/>
                        <a:ea typeface="Cambria Math"/>
                      </a:rPr>
                      <m:t>∅</m:t>
                    </m:r>
                  </m:oMath>
                </a14:m>
                <a:r>
                  <a:rPr lang="el-GR" sz="1600" b="1">
                    <a:latin typeface="Courier New" pitchFamily="49" charset="0"/>
                    <a:cs typeface="Courier New" pitchFamily="49" charset="0"/>
                  </a:rPr>
                  <a:t>) ) { </a:t>
                </a:r>
              </a:p>
              <a:p>
                <a:pPr marL="0" indent="0">
                  <a:lnSpc>
                    <a:spcPct val="100000"/>
                  </a:lnSpc>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y </a:t>
                </a:r>
                <a:r>
                  <a:rPr lang="vi-VN" sz="1600" b="1">
                    <a:latin typeface="Courier New" pitchFamily="49" charset="0"/>
                    <a:cs typeface="Courier New" pitchFamily="49" charset="0"/>
                  </a:rPr>
                  <a:t>= Đỉnh đầu trong danh sách ke(x); </a:t>
                </a:r>
              </a:p>
              <a:p>
                <a:pPr marL="0" indent="0">
                  <a:lnSpc>
                    <a:spcPct val="100000"/>
                  </a:lnSpc>
                  <a:buNone/>
                </a:pPr>
                <a:r>
                  <a:rPr lang="es-ES" sz="1600" b="1" smtClean="0">
                    <a:latin typeface="Courier New" pitchFamily="49" charset="0"/>
                    <a:cs typeface="Courier New" pitchFamily="49" charset="0"/>
                  </a:rPr>
                  <a:t>         Stack </a:t>
                </a:r>
                <a14:m>
                  <m:oMath xmlns:m="http://schemas.openxmlformats.org/officeDocument/2006/math">
                    <m:r>
                      <a:rPr lang="es-ES" sz="1600" b="1" i="1" smtClean="0">
                        <a:latin typeface="Cambria Math"/>
                        <a:ea typeface="Cambria Math"/>
                        <a:cs typeface="Courier New" pitchFamily="49" charset="0"/>
                      </a:rPr>
                      <m:t>←</m:t>
                    </m:r>
                  </m:oMath>
                </a14:m>
                <a:r>
                  <a:rPr lang="es-ES" sz="1600" b="1" smtClean="0">
                    <a:latin typeface="Courier New" pitchFamily="49" charset="0"/>
                    <a:cs typeface="Courier New" pitchFamily="49" charset="0"/>
                  </a:rPr>
                  <a:t/>
                </a:r>
                <a:r>
                  <a:rPr lang="es-ES" sz="1600" b="1">
                    <a:latin typeface="Courier New" pitchFamily="49" charset="0"/>
                    <a:cs typeface="Courier New" pitchFamily="49" charset="0"/>
                  </a:rPr>
                  <a:t>y; </a:t>
                </a:r>
                <a:endParaRPr lang="es-ES" sz="1600" b="1" smtClean="0">
                  <a:latin typeface="Courier New" pitchFamily="49" charset="0"/>
                  <a:cs typeface="Courier New" pitchFamily="49"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2057400"/>
                <a:ext cx="4267200" cy="4343400"/>
              </a:xfrm>
              <a:prstGeom prst="rect">
                <a:avLst/>
              </a:prstGeom>
              <a:blipFill rotWithShape="1">
                <a:blip r:embed="rId2" cstate="print"/>
                <a:stretch>
                  <a:fillRect l="-570" t="-280" r="-1425" b="-1681"/>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1600200"/>
                <a:ext cx="4267200" cy="48006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gn="ctr">
                  <a:lnSpc>
                    <a:spcPct val="150000"/>
                  </a:lnSpc>
                </a:pPr>
                <a:r>
                  <a:rPr lang="es-ES" sz="1600" b="1">
                    <a:latin typeface="Courier New" pitchFamily="49" charset="0"/>
                    <a:cs typeface="Courier New" pitchFamily="49" charset="0"/>
                  </a:rPr>
                  <a:t>/*</a:t>
                </a:r>
                <a:r>
                  <a:rPr lang="es-ES" sz="1600" b="1">
                    <a:solidFill>
                      <a:srgbClr val="C00000"/>
                    </a:solidFill>
                    <a:latin typeface="Courier New" pitchFamily="49" charset="0"/>
                    <a:cs typeface="Courier New" pitchFamily="49" charset="0"/>
                  </a:rPr>
                  <a:t>nạp y vào Stack</a:t>
                </a:r>
                <a:r>
                  <a:rPr lang="es-ES" sz="1600" b="1">
                    <a:latin typeface="Courier New" pitchFamily="49" charset="0"/>
                    <a:cs typeface="Courier New" pitchFamily="49" charset="0"/>
                  </a:rPr>
                  <a:t>*/ </a:t>
                </a:r>
              </a:p>
              <a:p>
                <a:pPr>
                  <a:lnSpc>
                    <a:spcPct val="150000"/>
                  </a:lnSpc>
                </a:pPr>
                <a:r>
                  <a:rPr lang="en-US" sz="1600" b="1" smtClean="0">
                    <a:latin typeface="Courier New" pitchFamily="49" charset="0"/>
                    <a:cs typeface="Courier New" pitchFamily="49" charset="0"/>
                  </a:rPr>
                  <a:t>         Ke(x</a:t>
                </a:r>
                <a:r>
                  <a:rPr lang="en-US" sz="1600" b="1">
                    <a:latin typeface="Courier New" pitchFamily="49" charset="0"/>
                    <a:cs typeface="Courier New" pitchFamily="49" charset="0"/>
                  </a:rPr>
                  <a:t>) = Ke(x) </a:t>
                </a:r>
                <a:r>
                  <a:rPr lang="en-US" sz="1600" b="1" smtClean="0">
                    <a:latin typeface="Courier New" pitchFamily="49" charset="0"/>
                    <a:cs typeface="Courier New" pitchFamily="49" charset="0"/>
                  </a:rPr>
                  <a:t>\ {</a:t>
                </a:r>
                <a:r>
                  <a:rPr lang="en-US" sz="1600" b="1">
                    <a:latin typeface="Courier New" pitchFamily="49" charset="0"/>
                    <a:cs typeface="Courier New" pitchFamily="49" charset="0"/>
                  </a:rPr>
                  <a:t>y}; </a:t>
                </a:r>
              </a:p>
              <a:p>
                <a:pPr>
                  <a:lnSpc>
                    <a:spcPct val="15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Ke(y</a:t>
                </a:r>
                <a:r>
                  <a:rPr lang="vi-VN" sz="1600" b="1">
                    <a:latin typeface="Courier New" pitchFamily="49" charset="0"/>
                    <a:cs typeface="Courier New" pitchFamily="49" charset="0"/>
                  </a:rPr>
                  <a:t>) = Ke(y)\{x</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algn="ctr">
                  <a:lnSpc>
                    <a:spcPct val="150000"/>
                  </a:lnSpc>
                </a:pPr>
                <a:r>
                  <a:rPr lang="vi-VN" sz="1600" b="1" smtClean="0">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loại cạnh (x,y) khỏi đồ </a:t>
                </a:r>
                <a:r>
                  <a:rPr lang="vi-VN" sz="1600" b="1" smtClean="0">
                    <a:solidFill>
                      <a:srgbClr val="C00000"/>
                    </a:solidFill>
                    <a:latin typeface="Courier New" pitchFamily="49" charset="0"/>
                    <a:cs typeface="Courier New" pitchFamily="49" charset="0"/>
                  </a:rPr>
                  <a:t>thị</a:t>
                </a:r>
                <a:r>
                  <a:rPr lang="vi-VN" sz="1600" b="1" smtClean="0">
                    <a:latin typeface="Courier New" pitchFamily="49" charset="0"/>
                    <a:cs typeface="Courier New" pitchFamily="49" charset="0"/>
                  </a:rPr>
                  <a:t>*/ </a:t>
                </a:r>
                <a:endParaRPr lang="vi-VN"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else</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p>
              <a:p>
                <a:pPr>
                  <a:lnSpc>
                    <a:spcPct val="150000"/>
                  </a:lnSpc>
                </a:pPr>
                <a:r>
                  <a:rPr lang="en-US" sz="1600" b="1" smtClean="0">
                    <a:latin typeface="Courier New" pitchFamily="49" charset="0"/>
                    <a:cs typeface="Courier New" pitchFamily="49" charset="0"/>
                  </a:rPr>
                  <a:t>         x </a:t>
                </a:r>
                <a14:m>
                  <m:oMath xmlns:m="http://schemas.openxmlformats.org/officeDocument/2006/math">
                    <m:r>
                      <a:rPr lang="en-US" sz="1600" b="1" i="1" smtClean="0">
                        <a:latin typeface="Cambria Math"/>
                        <a:ea typeface="Cambria Math"/>
                        <a:cs typeface="Courier New" pitchFamily="49" charset="0"/>
                      </a:rPr>
                      <m:t>←</m:t>
                    </m:r>
                  </m:oMath>
                </a14:m>
                <a:r>
                  <a:rPr lang="en-US" sz="1600" b="1" smtClean="0">
                    <a:latin typeface="Courier New" pitchFamily="49" charset="0"/>
                    <a:cs typeface="Courier New" pitchFamily="49" charset="0"/>
                  </a:rPr>
                  <a:t/>
                </a:r>
                <a:r>
                  <a:rPr lang="en-US" sz="1600" b="1">
                    <a:latin typeface="Courier New" pitchFamily="49" charset="0"/>
                    <a:cs typeface="Courier New" pitchFamily="49" charset="0"/>
                  </a:rPr>
                  <a:t>Stack; </a:t>
                </a:r>
                <a:endParaRPr lang="en-US" sz="1600" b="1" smtClean="0">
                  <a:latin typeface="Courier New" pitchFamily="49" charset="0"/>
                  <a:cs typeface="Courier New" pitchFamily="49" charset="0"/>
                </a:endParaRPr>
              </a:p>
              <a:p>
                <a:pPr algn="ctr">
                  <a:lnSpc>
                    <a:spcPct val="150000"/>
                  </a:lnSpc>
                </a:pPr>
                <a:r>
                  <a:rPr lang="en-US" sz="1600" b="1" smtClean="0">
                    <a:latin typeface="Courier New" pitchFamily="49" charset="0"/>
                    <a:cs typeface="Courier New" pitchFamily="49" charset="0"/>
                  </a:rPr>
                  <a:t>/*</a:t>
                </a:r>
                <a:r>
                  <a:rPr lang="en-US" sz="1600" b="1">
                    <a:solidFill>
                      <a:srgbClr val="C00000"/>
                    </a:solidFill>
                    <a:latin typeface="Courier New" pitchFamily="49" charset="0"/>
                    <a:cs typeface="Courier New" pitchFamily="49" charset="0"/>
                  </a:rPr>
                  <a:t>lấy x ra khỏi stack</a:t>
                </a:r>
                <a:r>
                  <a:rPr lang="en-US" sz="1600" b="1">
                    <a:latin typeface="Courier New" pitchFamily="49" charset="0"/>
                    <a:cs typeface="Courier New" pitchFamily="49" charset="0"/>
                  </a:rPr>
                  <a:t>*/; </a:t>
                </a:r>
              </a:p>
              <a:p>
                <a:pPr>
                  <a:lnSpc>
                    <a:spcPct val="150000"/>
                  </a:lnSpc>
                </a:pPr>
                <a:r>
                  <a:rPr lang="fr-FR" sz="1600" b="1" smtClean="0">
                    <a:latin typeface="Courier New" pitchFamily="49" charset="0"/>
                    <a:cs typeface="Courier New" pitchFamily="49" charset="0"/>
                  </a:rPr>
                  <a:t>         CE </a:t>
                </a:r>
                <a14:m>
                  <m:oMath xmlns:m="http://schemas.openxmlformats.org/officeDocument/2006/math">
                    <m:r>
                      <a:rPr lang="es-ES" sz="1600" b="1" i="1">
                        <a:latin typeface="Cambria Math"/>
                        <a:ea typeface="Cambria Math"/>
                        <a:cs typeface="Courier New" pitchFamily="49" charset="0"/>
                      </a:rPr>
                      <m:t>← </m:t>
                    </m:r>
                  </m:oMath>
                </a14:m>
                <a:r>
                  <a:rPr lang="fr-FR" sz="1600" b="1" smtClean="0">
                    <a:latin typeface="Courier New" pitchFamily="49" charset="0"/>
                    <a:cs typeface="Courier New" pitchFamily="49" charset="0"/>
                  </a:rPr>
                  <a:t> x</a:t>
                </a:r>
                <a:r>
                  <a:rPr lang="fr-FR" sz="1600" b="1">
                    <a:latin typeface="Courier New" pitchFamily="49" charset="0"/>
                    <a:cs typeface="Courier New" pitchFamily="49" charset="0"/>
                  </a:rPr>
                  <a:t>; </a:t>
                </a:r>
                <a:endParaRPr lang="fr-FR" sz="1600" b="1" smtClean="0">
                  <a:latin typeface="Courier New" pitchFamily="49" charset="0"/>
                  <a:cs typeface="Courier New" pitchFamily="49" charset="0"/>
                </a:endParaRPr>
              </a:p>
              <a:p>
                <a:pPr algn="ctr">
                  <a:lnSpc>
                    <a:spcPct val="150000"/>
                  </a:lnSpc>
                </a:pPr>
                <a:r>
                  <a:rPr lang="fr-FR" sz="1600" b="1" smtClean="0">
                    <a:latin typeface="Courier New" pitchFamily="49" charset="0"/>
                    <a:cs typeface="Courier New" pitchFamily="49" charset="0"/>
                  </a:rPr>
                  <a:t>/*</a:t>
                </a:r>
                <a:r>
                  <a:rPr lang="fr-FR" sz="1600" b="1" smtClean="0">
                    <a:solidFill>
                      <a:srgbClr val="C00000"/>
                    </a:solidFill>
                    <a:latin typeface="Courier New" pitchFamily="49" charset="0"/>
                    <a:cs typeface="Courier New" pitchFamily="49" charset="0"/>
                  </a:rPr>
                  <a:t>nạp </a:t>
                </a:r>
                <a:r>
                  <a:rPr lang="fr-FR" sz="1600" b="1">
                    <a:solidFill>
                      <a:srgbClr val="C00000"/>
                    </a:solidFill>
                    <a:latin typeface="Courier New" pitchFamily="49" charset="0"/>
                    <a:cs typeface="Courier New" pitchFamily="49" charset="0"/>
                  </a:rPr>
                  <a:t>x vào </a:t>
                </a:r>
                <a:r>
                  <a:rPr lang="fr-FR" sz="1600" b="1" smtClean="0">
                    <a:solidFill>
                      <a:srgbClr val="C00000"/>
                    </a:solidFill>
                    <a:latin typeface="Courier New" pitchFamily="49" charset="0"/>
                    <a:cs typeface="Courier New" pitchFamily="49" charset="0"/>
                  </a:rPr>
                  <a:t>CE</a:t>
                </a:r>
                <a:r>
                  <a:rPr lang="fr-FR" sz="1600" b="1" smtClean="0">
                    <a:latin typeface="Courier New" pitchFamily="49" charset="0"/>
                    <a:cs typeface="Courier New" pitchFamily="49" charset="0"/>
                  </a:rPr>
                  <a:t>*/ </a:t>
                </a:r>
                <a:endParaRPr lang="fr-FR"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 </a:t>
                </a:r>
              </a:p>
              <a:p>
                <a:pPr>
                  <a:lnSpc>
                    <a:spcPct val="150000"/>
                  </a:lnSpc>
                </a:pPr>
                <a:r>
                  <a:rPr lang="en-US" sz="1600" b="1" smtClean="0">
                    <a:latin typeface="Courier New" pitchFamily="49" charset="0"/>
                    <a:cs typeface="Courier New" pitchFamily="49" charset="0"/>
                  </a:rPr>
                  <a:t>}</a:t>
                </a:r>
                <a:endParaRPr lang="en-US" sz="1600" b="1">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1600200"/>
                <a:ext cx="4267200" cy="4800600"/>
              </a:xfrm>
              <a:prstGeom prst="rect">
                <a:avLst/>
              </a:prstGeom>
              <a:blipFill rotWithShape="1">
                <a:blip r:embed="rId3" cstate="print"/>
                <a:stretch>
                  <a:fillRect l="-712" b="-1774"/>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2515892405"/>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(40/62)</a:t>
            </a:r>
            <a:endParaRPr lang="en-US"/>
          </a:p>
        </p:txBody>
      </p:sp>
      <p:sp>
        <p:nvSpPr>
          <p:cNvPr id="3" name="Content Placeholder 2"/>
          <p:cNvSpPr>
            <a:spLocks noGrp="1"/>
          </p:cNvSpPr>
          <p:nvPr>
            <p:ph sz="quarter" idx="1"/>
          </p:nvPr>
        </p:nvSpPr>
        <p:spPr/>
        <p:txBody>
          <a:bodyPr/>
          <a:lstStyle/>
          <a:p>
            <a:r>
              <a:rPr lang="en-US" smtClean="0"/>
              <a:t>7.5.5. Đường đi và chu trình EULER (7/17)</a:t>
            </a:r>
          </a:p>
          <a:p>
            <a:r>
              <a:rPr lang="en-US" smtClean="0"/>
              <a:t>Ví dụ:</a:t>
            </a:r>
          </a:p>
          <a:p>
            <a:endParaRPr lang="en-US" smtClean="0"/>
          </a:p>
          <a:p>
            <a:endParaRPr lang="en-US" smtClean="0"/>
          </a:p>
          <a:p>
            <a:endParaRPr lang="en-US" smtClean="0"/>
          </a:p>
          <a:p>
            <a:endParaRPr lang="en-US" smtClean="0"/>
          </a:p>
          <a:p>
            <a:endParaRPr lang="en-US" smtClean="0"/>
          </a:p>
          <a:p>
            <a:endParaRPr lang="en-US" smtClean="0"/>
          </a:p>
          <a:p>
            <a:r>
              <a:rPr lang="en-US" smtClean="0"/>
              <a:t>Cho đồ thị G = &lt;V, E&gt; trên, tìm chu trình Euler</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82</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7148" y="2581274"/>
            <a:ext cx="5249452" cy="214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2256292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(41/62)</a:t>
            </a:r>
            <a:endParaRPr lang="en-US"/>
          </a:p>
        </p:txBody>
      </p:sp>
      <p:sp>
        <p:nvSpPr>
          <p:cNvPr id="3" name="Content Placeholder 2"/>
          <p:cNvSpPr>
            <a:spLocks noGrp="1"/>
          </p:cNvSpPr>
          <p:nvPr>
            <p:ph sz="quarter" idx="1"/>
          </p:nvPr>
        </p:nvSpPr>
        <p:spPr/>
        <p:txBody>
          <a:bodyPr/>
          <a:lstStyle/>
          <a:p>
            <a:r>
              <a:rPr lang="en-US" smtClean="0"/>
              <a:t>7.5.5. Đường đi và chu trình EULER (8/17)</a:t>
            </a:r>
          </a:p>
          <a:p>
            <a:endParaRPr lang="en-US" smtClean="0"/>
          </a:p>
          <a:p>
            <a:r>
              <a:rPr lang="en-US" smtClean="0"/>
              <a:t>Kết quả thực hiện</a:t>
            </a:r>
          </a:p>
        </p:txBody>
      </p:sp>
      <p:sp>
        <p:nvSpPr>
          <p:cNvPr id="4" name="Slide Number Placeholder 3"/>
          <p:cNvSpPr>
            <a:spLocks noGrp="1"/>
          </p:cNvSpPr>
          <p:nvPr>
            <p:ph type="sldNum" sz="quarter" idx="15"/>
          </p:nvPr>
        </p:nvSpPr>
        <p:spPr/>
        <p:txBody>
          <a:bodyPr/>
          <a:lstStyle/>
          <a:p>
            <a:fld id="{605E8093-D946-4067-BBE1-EEE98D839B7E}" type="slidenum">
              <a:rPr lang="en-US" smtClean="0"/>
              <a:pPr/>
              <a:t>83</a:t>
            </a:fld>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71600" y="914400"/>
            <a:ext cx="7353300" cy="5564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0410392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(42/62)</a:t>
            </a:r>
            <a:endParaRPr lang="en-US"/>
          </a:p>
        </p:txBody>
      </p:sp>
      <p:sp>
        <p:nvSpPr>
          <p:cNvPr id="3" name="Content Placeholder 2"/>
          <p:cNvSpPr>
            <a:spLocks noGrp="1"/>
          </p:cNvSpPr>
          <p:nvPr>
            <p:ph sz="quarter" idx="1"/>
          </p:nvPr>
        </p:nvSpPr>
        <p:spPr/>
        <p:txBody>
          <a:bodyPr/>
          <a:lstStyle/>
          <a:p>
            <a:r>
              <a:rPr lang="en-US" smtClean="0"/>
              <a:t>7.5.5. Đường đi và chu trình EULER (9/17)</a:t>
            </a:r>
          </a:p>
          <a:p>
            <a:r>
              <a:rPr lang="en-US" smtClean="0"/>
              <a:t>Giả mã tìm chu trình Euler:</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84</a:t>
            </a:fld>
            <a:endParaRPr lang="en-US"/>
          </a:p>
        </p:txBody>
      </p:sp>
      <mc:AlternateContent xmlns:mc="http://schemas.openxmlformats.org/markup-compatibility/2006">
        <mc:Choice xmlns="" xmlns:a14="http://schemas.microsoft.com/office/drawing/2010/main" Requires="a14">
          <p:sp>
            <p:nvSpPr>
              <p:cNvPr id="6" name="Content Placeholder 2"/>
              <p:cNvSpPr txBox="1">
                <a:spLocks/>
              </p:cNvSpPr>
              <p:nvPr/>
            </p:nvSpPr>
            <p:spPr>
              <a:xfrm>
                <a:off x="152400" y="2057400"/>
                <a:ext cx="4267200" cy="4343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None/>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Euler_Cycle(</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Stack:=</a:t>
                </a:r>
                <a14:m>
                  <m:oMath xmlns:m="http://schemas.openxmlformats.org/officeDocument/2006/math">
                    <m:r>
                      <a:rPr lang="en-US" sz="1600" b="1" i="1" smtClean="0">
                        <a:latin typeface="Cambria Math"/>
                        <a:ea typeface="Cambria Math"/>
                      </a:rPr>
                      <m:t>∅</m:t>
                    </m:r>
                  </m:oMath>
                </a14:m>
                <a:r>
                  <a:rPr lang="el-GR" sz="1600" b="1" smtClean="0">
                    <a:latin typeface="Courier New" pitchFamily="49" charset="0"/>
                    <a:cs typeface="Courier New" pitchFamily="49" charset="0"/>
                  </a:rPr>
                  <a:t>; </a:t>
                </a:r>
                <a:r>
                  <a:rPr lang="en-US" sz="1600" b="1">
                    <a:latin typeface="Courier New" pitchFamily="49" charset="0"/>
                    <a:cs typeface="Courier New" pitchFamily="49" charset="0"/>
                  </a:rPr>
                  <a:t>CE:=</a:t>
                </a:r>
                <a:r>
                  <a:rPr lang="en-US" sz="1600" b="1">
                    <a:latin typeface="Courier New" pitchFamily="49" charset="0"/>
                    <a:ea typeface="Cambria Math"/>
                    <a:cs typeface="Courier New" pitchFamily="49" charset="0"/>
                  </a:rPr>
                  <a:t/>
                </a:r>
                <a14:m>
                  <m:oMath xmlns:m="http://schemas.openxmlformats.org/officeDocument/2006/math">
                    <m:r>
                      <a:rPr lang="en-US" sz="1600" b="1" i="1">
                        <a:latin typeface="Cambria Math"/>
                        <a:ea typeface="Cambria Math"/>
                      </a:rPr>
                      <m:t>∅</m:t>
                    </m:r>
                  </m:oMath>
                </a14:m>
                <a:r>
                  <a:rPr lang="el-GR"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Chọn </a:t>
                </a:r>
                <a:r>
                  <a:rPr lang="vi-VN" sz="1600" b="1">
                    <a:latin typeface="Courier New" pitchFamily="49" charset="0"/>
                    <a:cs typeface="Courier New" pitchFamily="49" charset="0"/>
                  </a:rPr>
                  <a:t>u là đỉnh nào đó của đồ thị; </a:t>
                </a:r>
              </a:p>
              <a:p>
                <a:pPr marL="0" indent="0">
                  <a:lnSpc>
                    <a:spcPct val="100000"/>
                  </a:lnSpc>
                  <a:buNone/>
                </a:pPr>
                <a:r>
                  <a:rPr lang="en-US" sz="1600" b="1" smtClean="0">
                    <a:latin typeface="Courier New" pitchFamily="49" charset="0"/>
                    <a:cs typeface="Courier New" pitchFamily="49" charset="0"/>
                  </a:rPr>
                  <a:t/>
                </a:r>
                <a:r>
                  <a:rPr lang="pl-PL" sz="1600" b="1" smtClean="0">
                    <a:latin typeface="Courier New" pitchFamily="49" charset="0"/>
                    <a:cs typeface="Courier New" pitchFamily="49" charset="0"/>
                  </a:rPr>
                  <a:t>u</a:t>
                </a:r>
                <a:r>
                  <a:rPr lang="en-US" sz="1600" b="1" smtClean="0">
                    <a:latin typeface="Courier New" pitchFamily="49" charset="0"/>
                    <a:cs typeface="Courier New" pitchFamily="49" charset="0"/>
                  </a:rPr>
                  <a:t/>
                </a:r>
                <a14:m>
                  <m:oMath xmlns:m="http://schemas.openxmlformats.org/officeDocument/2006/math">
                    <m:r>
                      <a:rPr lang="pl-PL" sz="1600" b="1" i="1" smtClean="0">
                        <a:latin typeface="Cambria Math"/>
                        <a:ea typeface="Cambria Math"/>
                        <a:cs typeface="Courier New" pitchFamily="49" charset="0"/>
                      </a:rPr>
                      <m:t>→</m:t>
                    </m:r>
                  </m:oMath>
                </a14:m>
                <a:r>
                  <a:rPr lang="en-US" sz="1600" b="1" smtClean="0">
                    <a:latin typeface="Courier New" pitchFamily="49" charset="0"/>
                    <a:cs typeface="Courier New" pitchFamily="49" charset="0"/>
                  </a:rPr>
                  <a:t/>
                </a:r>
                <a:r>
                  <a:rPr lang="pl-PL" sz="1600" b="1">
                    <a:latin typeface="Courier New" pitchFamily="49" charset="0"/>
                    <a:cs typeface="Courier New" pitchFamily="49" charset="0"/>
                  </a:rPr>
                  <a:t>Stack; </a:t>
                </a:r>
                <a:endParaRPr lang="en-US" sz="1600" b="1" smtClean="0">
                  <a:latin typeface="Courier New" pitchFamily="49" charset="0"/>
                  <a:cs typeface="Courier New" pitchFamily="49" charset="0"/>
                </a:endParaRPr>
              </a:p>
              <a:p>
                <a:pPr marL="0" indent="0" algn="ctr">
                  <a:lnSpc>
                    <a:spcPct val="100000"/>
                  </a:lnSpc>
                  <a:buNone/>
                </a:pPr>
                <a:r>
                  <a:rPr lang="pl-PL" sz="1600" b="1" smtClean="0">
                    <a:latin typeface="Courier New" pitchFamily="49" charset="0"/>
                    <a:cs typeface="Courier New" pitchFamily="49" charset="0"/>
                  </a:rPr>
                  <a:t>/*</a:t>
                </a:r>
                <a:r>
                  <a:rPr lang="pl-PL" sz="1600" b="1" smtClean="0">
                    <a:solidFill>
                      <a:srgbClr val="C00000"/>
                    </a:solidFill>
                    <a:latin typeface="Courier New" pitchFamily="49" charset="0"/>
                    <a:cs typeface="Courier New" pitchFamily="49" charset="0"/>
                  </a:rPr>
                  <a:t>nạp </a:t>
                </a:r>
                <a:r>
                  <a:rPr lang="pl-PL" sz="1600" b="1">
                    <a:solidFill>
                      <a:srgbClr val="C00000"/>
                    </a:solidFill>
                    <a:latin typeface="Courier New" pitchFamily="49" charset="0"/>
                    <a:cs typeface="Courier New" pitchFamily="49" charset="0"/>
                  </a:rPr>
                  <a:t>u vào stack</a:t>
                </a:r>
                <a:r>
                  <a:rPr lang="pl-PL"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a:r>
                <a:r>
                  <a:rPr lang="vi-VN" sz="1600" b="1">
                    <a:solidFill>
                      <a:srgbClr val="0000FF"/>
                    </a:solidFill>
                    <a:latin typeface="Courier New" pitchFamily="49" charset="0"/>
                    <a:cs typeface="Courier New" pitchFamily="49" charset="0"/>
                  </a:rPr>
                  <a:t>while</a:t>
                </a:r>
                <a:r>
                  <a:rPr lang="vi-VN" sz="1600" b="1" smtClean="0">
                    <a:latin typeface="Courier New" pitchFamily="49" charset="0"/>
                    <a:cs typeface="Courier New" pitchFamily="49" charset="0"/>
                  </a:rPr>
                  <a:t/>
                </a:r>
                <a:r>
                  <a:rPr lang="vi-VN" sz="1600" b="1">
                    <a:latin typeface="Courier New" pitchFamily="49" charset="0"/>
                    <a:cs typeface="Courier New" pitchFamily="49" charset="0"/>
                  </a:rPr>
                  <a:t>(</a:t>
                </a:r>
                <a:r>
                  <a:rPr lang="vi-VN" sz="1600" b="1" smtClean="0">
                    <a:latin typeface="Courier New" pitchFamily="49" charset="0"/>
                    <a:cs typeface="Courier New" pitchFamily="49" charset="0"/>
                  </a:rPr>
                  <a:t>Stack</a:t>
                </a: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a:t>
                </a:r>
                <a:r>
                  <a:rPr lang="en-US" sz="1600" b="1" smtClean="0">
                    <a:latin typeface="Courier New" pitchFamily="49" charset="0"/>
                    <a:ea typeface="Cambria Math"/>
                    <a:cs typeface="Courier New" pitchFamily="49" charset="0"/>
                  </a:rPr>
                  <a:t/>
                </a:r>
                <a14:m>
                  <m:oMath xmlns:m="http://schemas.openxmlformats.org/officeDocument/2006/math">
                    <m:r>
                      <a:rPr lang="en-US" sz="1600" b="1" i="1">
                        <a:latin typeface="Cambria Math"/>
                        <a:ea typeface="Cambria Math"/>
                      </a:rPr>
                      <m:t>∅</m:t>
                    </m:r>
                  </m:oMath>
                </a14:m>
                <a:r>
                  <a:rPr lang="el-GR" sz="1600" b="1">
                    <a:latin typeface="Courier New" pitchFamily="49" charset="0"/>
                    <a:cs typeface="Courier New" pitchFamily="49" charset="0"/>
                  </a:rPr>
                  <a:t> ) { </a:t>
                </a:r>
                <a:endParaRPr lang="en-US" sz="1600" b="1" smtClean="0">
                  <a:latin typeface="Courier New" pitchFamily="49" charset="0"/>
                  <a:cs typeface="Courier New" pitchFamily="49" charset="0"/>
                </a:endParaRPr>
              </a:p>
              <a:p>
                <a:pPr marL="0" indent="0" algn="ctr">
                  <a:lnSpc>
                    <a:spcPct val="100000"/>
                  </a:lnSpc>
                  <a:buNone/>
                </a:pPr>
                <a:r>
                  <a:rPr lang="el-GR" sz="1600" b="1" smtClean="0">
                    <a:latin typeface="Courier New" pitchFamily="49" charset="0"/>
                    <a:cs typeface="Courier New" pitchFamily="49" charset="0"/>
                  </a:rPr>
                  <a:t>/*</a:t>
                </a:r>
                <a:r>
                  <a:rPr lang="vi-VN" sz="1600" b="1" smtClean="0">
                    <a:solidFill>
                      <a:srgbClr val="C00000"/>
                    </a:solidFill>
                    <a:latin typeface="Courier New" pitchFamily="49" charset="0"/>
                    <a:cs typeface="Courier New" pitchFamily="49" charset="0"/>
                  </a:rPr>
                  <a:t>duyệt </a:t>
                </a:r>
                <a:r>
                  <a:rPr lang="vi-VN" sz="1600" b="1">
                    <a:solidFill>
                      <a:srgbClr val="C00000"/>
                    </a:solidFill>
                    <a:latin typeface="Courier New" pitchFamily="49" charset="0"/>
                    <a:cs typeface="Courier New" pitchFamily="49" charset="0"/>
                  </a:rPr>
                  <a:t>cho đến khi stack rỗng</a:t>
                </a:r>
                <a:r>
                  <a:rPr lang="vi-VN" sz="1600" b="1">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x</a:t>
                </a:r>
                <a:r>
                  <a:rPr lang="en-US" sz="1600" b="1">
                    <a:latin typeface="Courier New" pitchFamily="49" charset="0"/>
                    <a:cs typeface="Courier New" pitchFamily="49" charset="0"/>
                  </a:rPr>
                  <a:t>= top(Stack); </a:t>
                </a:r>
                <a:endParaRPr lang="en-US" sz="1600" b="1" smtClean="0">
                  <a:latin typeface="Courier New" pitchFamily="49" charset="0"/>
                  <a:cs typeface="Courier New" pitchFamily="49" charset="0"/>
                </a:endParaRPr>
              </a:p>
              <a:p>
                <a:pPr marL="0" indent="0" algn="ctr">
                  <a:lnSpc>
                    <a:spcPct val="100000"/>
                  </a:lnSpc>
                  <a:buNone/>
                </a:pPr>
                <a:r>
                  <a:rPr lang="en-US" sz="1600" b="1" smtClean="0">
                    <a:latin typeface="Courier New" pitchFamily="49" charset="0"/>
                    <a:cs typeface="Courier New" pitchFamily="49" charset="0"/>
                  </a:rPr>
                  <a:t>/*</a:t>
                </a:r>
                <a:r>
                  <a:rPr lang="en-US" sz="1600" b="1" smtClean="0">
                    <a:solidFill>
                      <a:srgbClr val="C00000"/>
                    </a:solidFill>
                    <a:latin typeface="Courier New" pitchFamily="49" charset="0"/>
                    <a:cs typeface="Courier New" pitchFamily="49" charset="0"/>
                  </a:rPr>
                  <a:t>x </a:t>
                </a:r>
                <a:r>
                  <a:rPr lang="en-US" sz="1600" b="1">
                    <a:solidFill>
                      <a:srgbClr val="C00000"/>
                    </a:solidFill>
                    <a:latin typeface="Courier New" pitchFamily="49" charset="0"/>
                    <a:cs typeface="Courier New" pitchFamily="49" charset="0"/>
                  </a:rPr>
                  <a:t>là phần tử đầu </a:t>
                </a:r>
                <a:r>
                  <a:rPr lang="en-US" sz="1600" b="1" smtClean="0">
                    <a:solidFill>
                      <a:srgbClr val="C00000"/>
                    </a:solidFill>
                    <a:latin typeface="Courier New" pitchFamily="49" charset="0"/>
                    <a:cs typeface="Courier New" pitchFamily="49" charset="0"/>
                  </a:rPr>
                  <a:t>stack</a:t>
                </a:r>
                <a:r>
                  <a:rPr lang="en-US" sz="1600" b="1" smtClean="0">
                    <a:latin typeface="Courier New" pitchFamily="49" charset="0"/>
                    <a:cs typeface="Courier New" pitchFamily="49" charset="0"/>
                  </a:rPr>
                  <a:t>*/ </a:t>
                </a:r>
              </a:p>
              <a:p>
                <a:pPr marL="0" indent="0">
                  <a:lnSpc>
                    <a:spcPct val="100000"/>
                  </a:lnSpc>
                  <a:buNone/>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if</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(ke(x) ≠ </a:t>
                </a:r>
                <a14:m>
                  <m:oMath xmlns:m="http://schemas.openxmlformats.org/officeDocument/2006/math">
                    <m:r>
                      <a:rPr lang="en-US" sz="1600" b="1" i="1">
                        <a:latin typeface="Cambria Math"/>
                        <a:ea typeface="Cambria Math"/>
                      </a:rPr>
                      <m:t>∅</m:t>
                    </m:r>
                  </m:oMath>
                </a14:m>
                <a:r>
                  <a:rPr lang="el-GR" sz="1600" b="1">
                    <a:latin typeface="Courier New" pitchFamily="49" charset="0"/>
                    <a:cs typeface="Courier New" pitchFamily="49" charset="0"/>
                  </a:rPr>
                  <a:t>) ) { </a:t>
                </a:r>
              </a:p>
              <a:p>
                <a:pPr marL="0" indent="0">
                  <a:lnSpc>
                    <a:spcPct val="100000"/>
                  </a:lnSpc>
                  <a:buNone/>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y </a:t>
                </a:r>
                <a:r>
                  <a:rPr lang="vi-VN" sz="1600" b="1">
                    <a:latin typeface="Courier New" pitchFamily="49" charset="0"/>
                    <a:cs typeface="Courier New" pitchFamily="49" charset="0"/>
                  </a:rPr>
                  <a:t>= Đỉnh đầu trong danh sách ke(x); </a:t>
                </a:r>
              </a:p>
              <a:p>
                <a:pPr marL="0" indent="0">
                  <a:lnSpc>
                    <a:spcPct val="100000"/>
                  </a:lnSpc>
                  <a:buNone/>
                </a:pPr>
                <a:r>
                  <a:rPr lang="es-ES" sz="1600" b="1" smtClean="0">
                    <a:latin typeface="Courier New" pitchFamily="49" charset="0"/>
                    <a:cs typeface="Courier New" pitchFamily="49" charset="0"/>
                  </a:rPr>
                  <a:t>         Stack </a:t>
                </a:r>
                <a14:m>
                  <m:oMath xmlns:m="http://schemas.openxmlformats.org/officeDocument/2006/math">
                    <m:r>
                      <a:rPr lang="es-ES" sz="1600" b="1" i="1" smtClean="0">
                        <a:latin typeface="Cambria Math"/>
                        <a:ea typeface="Cambria Math"/>
                        <a:cs typeface="Courier New" pitchFamily="49" charset="0"/>
                      </a:rPr>
                      <m:t>←</m:t>
                    </m:r>
                  </m:oMath>
                </a14:m>
                <a:r>
                  <a:rPr lang="es-ES" sz="1600" b="1" smtClean="0">
                    <a:latin typeface="Courier New" pitchFamily="49" charset="0"/>
                    <a:cs typeface="Courier New" pitchFamily="49" charset="0"/>
                  </a:rPr>
                  <a:t/>
                </a:r>
                <a:r>
                  <a:rPr lang="es-ES" sz="1600" b="1">
                    <a:latin typeface="Courier New" pitchFamily="49" charset="0"/>
                    <a:cs typeface="Courier New" pitchFamily="49" charset="0"/>
                  </a:rPr>
                  <a:t>y; </a:t>
                </a:r>
                <a:endParaRPr lang="es-ES" sz="1600" b="1" smtClean="0">
                  <a:latin typeface="Courier New" pitchFamily="49" charset="0"/>
                  <a:cs typeface="Courier New" pitchFamily="49"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2057400"/>
                <a:ext cx="4267200" cy="4343400"/>
              </a:xfrm>
              <a:prstGeom prst="rect">
                <a:avLst/>
              </a:prstGeom>
              <a:blipFill rotWithShape="1">
                <a:blip r:embed="rId2" cstate="print"/>
                <a:stretch>
                  <a:fillRect l="-570" t="-280" r="-1425" b="-1681"/>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7" name="Content Placeholder 2"/>
              <p:cNvSpPr txBox="1">
                <a:spLocks/>
              </p:cNvSpPr>
              <p:nvPr/>
            </p:nvSpPr>
            <p:spPr bwMode="auto">
              <a:xfrm>
                <a:off x="4495800" y="1600200"/>
                <a:ext cx="4267200" cy="48006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gn="ctr">
                  <a:lnSpc>
                    <a:spcPct val="150000"/>
                  </a:lnSpc>
                </a:pPr>
                <a:r>
                  <a:rPr lang="es-ES" sz="1600" b="1">
                    <a:latin typeface="Courier New" pitchFamily="49" charset="0"/>
                    <a:cs typeface="Courier New" pitchFamily="49" charset="0"/>
                  </a:rPr>
                  <a:t>/*</a:t>
                </a:r>
                <a:r>
                  <a:rPr lang="es-ES" sz="1600" b="1">
                    <a:solidFill>
                      <a:srgbClr val="C00000"/>
                    </a:solidFill>
                    <a:latin typeface="Courier New" pitchFamily="49" charset="0"/>
                    <a:cs typeface="Courier New" pitchFamily="49" charset="0"/>
                  </a:rPr>
                  <a:t>nạp y vào Stack</a:t>
                </a:r>
                <a:r>
                  <a:rPr lang="es-ES" sz="1600" b="1">
                    <a:latin typeface="Courier New" pitchFamily="49" charset="0"/>
                    <a:cs typeface="Courier New" pitchFamily="49" charset="0"/>
                  </a:rPr>
                  <a:t>*/ </a:t>
                </a:r>
              </a:p>
              <a:p>
                <a:pPr>
                  <a:lnSpc>
                    <a:spcPct val="150000"/>
                  </a:lnSpc>
                </a:pPr>
                <a:r>
                  <a:rPr lang="en-US" sz="1600" b="1" smtClean="0">
                    <a:latin typeface="Courier New" pitchFamily="49" charset="0"/>
                    <a:cs typeface="Courier New" pitchFamily="49" charset="0"/>
                  </a:rPr>
                  <a:t>         Ke(x</a:t>
                </a:r>
                <a:r>
                  <a:rPr lang="en-US" sz="1600" b="1">
                    <a:latin typeface="Courier New" pitchFamily="49" charset="0"/>
                    <a:cs typeface="Courier New" pitchFamily="49" charset="0"/>
                  </a:rPr>
                  <a:t>) = Ke(x) </a:t>
                </a:r>
                <a:r>
                  <a:rPr lang="en-US" sz="1600" b="1" smtClean="0">
                    <a:latin typeface="Courier New" pitchFamily="49" charset="0"/>
                    <a:cs typeface="Courier New" pitchFamily="49" charset="0"/>
                  </a:rPr>
                  <a:t>\ {</a:t>
                </a:r>
                <a:r>
                  <a:rPr lang="en-US" sz="1600" b="1">
                    <a:latin typeface="Courier New" pitchFamily="49" charset="0"/>
                    <a:cs typeface="Courier New" pitchFamily="49" charset="0"/>
                  </a:rPr>
                  <a:t>y}; </a:t>
                </a:r>
              </a:p>
              <a:p>
                <a:pPr>
                  <a:lnSpc>
                    <a:spcPct val="150000"/>
                  </a:lnSpc>
                </a:pPr>
                <a:r>
                  <a:rPr lang="en-US" sz="1600" b="1" smtClean="0">
                    <a:latin typeface="Courier New" pitchFamily="49" charset="0"/>
                    <a:cs typeface="Courier New" pitchFamily="49" charset="0"/>
                  </a:rPr>
                  <a:t/>
                </a:r>
                <a:r>
                  <a:rPr lang="vi-VN" sz="1600" b="1" smtClean="0">
                    <a:latin typeface="Courier New" pitchFamily="49" charset="0"/>
                    <a:cs typeface="Courier New" pitchFamily="49" charset="0"/>
                  </a:rPr>
                  <a:t>Ke(y</a:t>
                </a:r>
                <a:r>
                  <a:rPr lang="vi-VN" sz="1600" b="1">
                    <a:latin typeface="Courier New" pitchFamily="49" charset="0"/>
                    <a:cs typeface="Courier New" pitchFamily="49" charset="0"/>
                  </a:rPr>
                  <a:t>) = Ke(y)\{x</a:t>
                </a:r>
                <a:r>
                  <a:rPr lang="vi-VN"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a:p>
                <a:pPr algn="ctr">
                  <a:lnSpc>
                    <a:spcPct val="150000"/>
                  </a:lnSpc>
                </a:pPr>
                <a:r>
                  <a:rPr lang="vi-VN" sz="1600" b="1" smtClean="0">
                    <a:latin typeface="Courier New" pitchFamily="49" charset="0"/>
                    <a:cs typeface="Courier New" pitchFamily="49" charset="0"/>
                  </a:rPr>
                  <a:t>/*</a:t>
                </a:r>
                <a:r>
                  <a:rPr lang="vi-VN" sz="1600" b="1">
                    <a:solidFill>
                      <a:srgbClr val="C00000"/>
                    </a:solidFill>
                    <a:latin typeface="Courier New" pitchFamily="49" charset="0"/>
                    <a:cs typeface="Courier New" pitchFamily="49" charset="0"/>
                  </a:rPr>
                  <a:t>loại cạnh (x,y) khỏi đồ </a:t>
                </a:r>
                <a:r>
                  <a:rPr lang="vi-VN" sz="1600" b="1" smtClean="0">
                    <a:solidFill>
                      <a:srgbClr val="C00000"/>
                    </a:solidFill>
                    <a:latin typeface="Courier New" pitchFamily="49" charset="0"/>
                    <a:cs typeface="Courier New" pitchFamily="49" charset="0"/>
                  </a:rPr>
                  <a:t>thị</a:t>
                </a:r>
                <a:r>
                  <a:rPr lang="vi-VN" sz="1600" b="1" smtClean="0">
                    <a:latin typeface="Courier New" pitchFamily="49" charset="0"/>
                    <a:cs typeface="Courier New" pitchFamily="49" charset="0"/>
                  </a:rPr>
                  <a:t>*/ </a:t>
                </a:r>
                <a:endParaRPr lang="vi-VN"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a:r>
                <a:r>
                  <a:rPr lang="en-US" sz="1600" b="1">
                    <a:solidFill>
                      <a:srgbClr val="0000FF"/>
                    </a:solidFill>
                    <a:latin typeface="Courier New" pitchFamily="49" charset="0"/>
                    <a:cs typeface="Courier New" pitchFamily="49" charset="0"/>
                  </a:rPr>
                  <a:t>else</a:t>
                </a:r>
                <a:r>
                  <a:rPr lang="en-US" sz="1600" b="1" smtClean="0">
                    <a:latin typeface="Courier New" pitchFamily="49" charset="0"/>
                    <a:cs typeface="Courier New" pitchFamily="49" charset="0"/>
                  </a:rPr>
                  <a:t/>
                </a:r>
                <a:r>
                  <a:rPr lang="en-US" sz="1600" b="1">
                    <a:latin typeface="Courier New" pitchFamily="49" charset="0"/>
                    <a:cs typeface="Courier New" pitchFamily="49" charset="0"/>
                  </a:rPr>
                  <a:t>{ </a:t>
                </a:r>
              </a:p>
              <a:p>
                <a:pPr>
                  <a:lnSpc>
                    <a:spcPct val="150000"/>
                  </a:lnSpc>
                </a:pPr>
                <a:r>
                  <a:rPr lang="en-US" sz="1600" b="1" smtClean="0">
                    <a:latin typeface="Courier New" pitchFamily="49" charset="0"/>
                    <a:cs typeface="Courier New" pitchFamily="49" charset="0"/>
                  </a:rPr>
                  <a:t>         x </a:t>
                </a:r>
                <a14:m>
                  <m:oMath xmlns:m="http://schemas.openxmlformats.org/officeDocument/2006/math">
                    <m:r>
                      <a:rPr lang="en-US" sz="1600" b="1" i="1" smtClean="0">
                        <a:latin typeface="Cambria Math"/>
                        <a:ea typeface="Cambria Math"/>
                        <a:cs typeface="Courier New" pitchFamily="49" charset="0"/>
                      </a:rPr>
                      <m:t>←</m:t>
                    </m:r>
                  </m:oMath>
                </a14:m>
                <a:r>
                  <a:rPr lang="en-US" sz="1600" b="1" smtClean="0">
                    <a:latin typeface="Courier New" pitchFamily="49" charset="0"/>
                    <a:cs typeface="Courier New" pitchFamily="49" charset="0"/>
                  </a:rPr>
                  <a:t/>
                </a:r>
                <a:r>
                  <a:rPr lang="en-US" sz="1600" b="1">
                    <a:latin typeface="Courier New" pitchFamily="49" charset="0"/>
                    <a:cs typeface="Courier New" pitchFamily="49" charset="0"/>
                  </a:rPr>
                  <a:t>Stack; </a:t>
                </a:r>
                <a:endParaRPr lang="en-US" sz="1600" b="1" smtClean="0">
                  <a:latin typeface="Courier New" pitchFamily="49" charset="0"/>
                  <a:cs typeface="Courier New" pitchFamily="49" charset="0"/>
                </a:endParaRPr>
              </a:p>
              <a:p>
                <a:pPr algn="ctr">
                  <a:lnSpc>
                    <a:spcPct val="150000"/>
                  </a:lnSpc>
                </a:pPr>
                <a:r>
                  <a:rPr lang="en-US" sz="1600" b="1" smtClean="0">
                    <a:latin typeface="Courier New" pitchFamily="49" charset="0"/>
                    <a:cs typeface="Courier New" pitchFamily="49" charset="0"/>
                  </a:rPr>
                  <a:t>/*</a:t>
                </a:r>
                <a:r>
                  <a:rPr lang="en-US" sz="1600" b="1">
                    <a:solidFill>
                      <a:srgbClr val="C00000"/>
                    </a:solidFill>
                    <a:latin typeface="Courier New" pitchFamily="49" charset="0"/>
                    <a:cs typeface="Courier New" pitchFamily="49" charset="0"/>
                  </a:rPr>
                  <a:t>lấy x ra khỏi stack</a:t>
                </a:r>
                <a:r>
                  <a:rPr lang="en-US" sz="1600" b="1">
                    <a:latin typeface="Courier New" pitchFamily="49" charset="0"/>
                    <a:cs typeface="Courier New" pitchFamily="49" charset="0"/>
                  </a:rPr>
                  <a:t>*/; </a:t>
                </a:r>
              </a:p>
              <a:p>
                <a:pPr>
                  <a:lnSpc>
                    <a:spcPct val="150000"/>
                  </a:lnSpc>
                </a:pPr>
                <a:r>
                  <a:rPr lang="fr-FR" sz="1600" b="1" smtClean="0">
                    <a:latin typeface="Courier New" pitchFamily="49" charset="0"/>
                    <a:cs typeface="Courier New" pitchFamily="49" charset="0"/>
                  </a:rPr>
                  <a:t>         CE </a:t>
                </a:r>
                <a14:m>
                  <m:oMath xmlns:m="http://schemas.openxmlformats.org/officeDocument/2006/math">
                    <m:r>
                      <a:rPr lang="es-ES" sz="1600" b="1" i="1">
                        <a:latin typeface="Cambria Math"/>
                        <a:ea typeface="Cambria Math"/>
                        <a:cs typeface="Courier New" pitchFamily="49" charset="0"/>
                      </a:rPr>
                      <m:t>← </m:t>
                    </m:r>
                  </m:oMath>
                </a14:m>
                <a:r>
                  <a:rPr lang="fr-FR" sz="1600" b="1" smtClean="0">
                    <a:latin typeface="Courier New" pitchFamily="49" charset="0"/>
                    <a:cs typeface="Courier New" pitchFamily="49" charset="0"/>
                  </a:rPr>
                  <a:t> x</a:t>
                </a:r>
                <a:r>
                  <a:rPr lang="fr-FR" sz="1600" b="1">
                    <a:latin typeface="Courier New" pitchFamily="49" charset="0"/>
                    <a:cs typeface="Courier New" pitchFamily="49" charset="0"/>
                  </a:rPr>
                  <a:t>; </a:t>
                </a:r>
                <a:endParaRPr lang="fr-FR" sz="1600" b="1" smtClean="0">
                  <a:latin typeface="Courier New" pitchFamily="49" charset="0"/>
                  <a:cs typeface="Courier New" pitchFamily="49" charset="0"/>
                </a:endParaRPr>
              </a:p>
              <a:p>
                <a:pPr algn="ctr">
                  <a:lnSpc>
                    <a:spcPct val="150000"/>
                  </a:lnSpc>
                </a:pPr>
                <a:r>
                  <a:rPr lang="fr-FR" sz="1600" b="1" smtClean="0">
                    <a:latin typeface="Courier New" pitchFamily="49" charset="0"/>
                    <a:cs typeface="Courier New" pitchFamily="49" charset="0"/>
                  </a:rPr>
                  <a:t>/*</a:t>
                </a:r>
                <a:r>
                  <a:rPr lang="fr-FR" sz="1600" b="1" smtClean="0">
                    <a:solidFill>
                      <a:srgbClr val="C00000"/>
                    </a:solidFill>
                    <a:latin typeface="Courier New" pitchFamily="49" charset="0"/>
                    <a:cs typeface="Courier New" pitchFamily="49" charset="0"/>
                  </a:rPr>
                  <a:t>nạp </a:t>
                </a:r>
                <a:r>
                  <a:rPr lang="fr-FR" sz="1600" b="1">
                    <a:solidFill>
                      <a:srgbClr val="C00000"/>
                    </a:solidFill>
                    <a:latin typeface="Courier New" pitchFamily="49" charset="0"/>
                    <a:cs typeface="Courier New" pitchFamily="49" charset="0"/>
                  </a:rPr>
                  <a:t>x vào </a:t>
                </a:r>
                <a:r>
                  <a:rPr lang="fr-FR" sz="1600" b="1" smtClean="0">
                    <a:solidFill>
                      <a:srgbClr val="C00000"/>
                    </a:solidFill>
                    <a:latin typeface="Courier New" pitchFamily="49" charset="0"/>
                    <a:cs typeface="Courier New" pitchFamily="49" charset="0"/>
                  </a:rPr>
                  <a:t>CE</a:t>
                </a:r>
                <a:r>
                  <a:rPr lang="fr-FR" sz="1600" b="1" smtClean="0">
                    <a:latin typeface="Courier New" pitchFamily="49" charset="0"/>
                    <a:cs typeface="Courier New" pitchFamily="49" charset="0"/>
                  </a:rPr>
                  <a:t>*/ </a:t>
                </a:r>
                <a:endParaRPr lang="fr-FR"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 </a:t>
                </a:r>
                <a:endParaRPr lang="en-US" sz="1600" b="1">
                  <a:latin typeface="Courier New" pitchFamily="49" charset="0"/>
                  <a:cs typeface="Courier New" pitchFamily="49" charset="0"/>
                </a:endParaRPr>
              </a:p>
              <a:p>
                <a:pPr>
                  <a:lnSpc>
                    <a:spcPct val="150000"/>
                  </a:lnSpc>
                </a:pPr>
                <a:r>
                  <a:rPr lang="en-US" sz="1600" b="1" smtClean="0">
                    <a:latin typeface="Courier New" pitchFamily="49" charset="0"/>
                    <a:cs typeface="Courier New" pitchFamily="49" charset="0"/>
                  </a:rPr>
                  <a:t>   } </a:t>
                </a:r>
              </a:p>
              <a:p>
                <a:pPr>
                  <a:lnSpc>
                    <a:spcPct val="150000"/>
                  </a:lnSpc>
                </a:pPr>
                <a:r>
                  <a:rPr lang="en-US" sz="1600" b="1" smtClean="0">
                    <a:latin typeface="Courier New" pitchFamily="49" charset="0"/>
                    <a:cs typeface="Courier New" pitchFamily="49" charset="0"/>
                  </a:rPr>
                  <a:t>}</a:t>
                </a:r>
                <a:endParaRPr lang="en-US" sz="1600" b="1">
                  <a:latin typeface="Courier New" pitchFamily="49" charset="0"/>
                  <a:cs typeface="Courier New" pitchFamily="49"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4495800" y="1600200"/>
                <a:ext cx="4267200" cy="4800600"/>
              </a:xfrm>
              <a:prstGeom prst="rect">
                <a:avLst/>
              </a:prstGeom>
              <a:blipFill rotWithShape="1">
                <a:blip r:embed="rId3" cstate="print"/>
                <a:stretch>
                  <a:fillRect l="-712" b="-1774"/>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 xmlns:p14="http://schemas.microsoft.com/office/powerpoint/2010/main" val="249237880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(43/62)</a:t>
            </a:r>
            <a:endParaRPr lang="en-US"/>
          </a:p>
        </p:txBody>
      </p:sp>
      <p:sp>
        <p:nvSpPr>
          <p:cNvPr id="3" name="Content Placeholder 2"/>
          <p:cNvSpPr>
            <a:spLocks noGrp="1"/>
          </p:cNvSpPr>
          <p:nvPr>
            <p:ph sz="quarter" idx="1"/>
          </p:nvPr>
        </p:nvSpPr>
        <p:spPr/>
        <p:txBody>
          <a:bodyPr/>
          <a:lstStyle/>
          <a:p>
            <a:r>
              <a:rPr lang="en-US" smtClean="0"/>
              <a:t>7.5.5. Đường đi và chu trình EULER (10/17)</a:t>
            </a:r>
          </a:p>
          <a:p>
            <a:r>
              <a:rPr lang="en-US" smtClean="0"/>
              <a:t>Chương trình tìm chu trình Euler:</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85</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buClr>
                <a:srgbClr val="FE8637"/>
              </a:buClr>
              <a:buFont typeface="Wingdings 2"/>
              <a:buNone/>
            </a:pPr>
            <a:r>
              <a:rPr lang="nl-NL" sz="1600" b="1">
                <a:solidFill>
                  <a:srgbClr val="0000FF"/>
                </a:solidFill>
                <a:latin typeface="Courier New" pitchFamily="49" charset="0"/>
                <a:cs typeface="Courier New" pitchFamily="49" charset="0"/>
              </a:rPr>
              <a:t>int</a:t>
            </a:r>
            <a:r>
              <a:rPr lang="nl-NL" sz="1600" b="1">
                <a:solidFill>
                  <a:prstClr val="black"/>
                </a:solidFill>
                <a:latin typeface="Courier New" pitchFamily="49" charset="0"/>
                <a:cs typeface="Courier New" pitchFamily="49" charset="0"/>
              </a:rPr>
              <a:t> G[MAX][MAX], n, u=1;</a:t>
            </a:r>
          </a:p>
          <a:p>
            <a:pPr marL="0" indent="0">
              <a:lnSpc>
                <a:spcPct val="100000"/>
              </a:lnSpc>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fp </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"CTEULER.IN"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&amp;n);</a:t>
            </a:r>
          </a:p>
          <a:p>
            <a:pPr marL="0" indent="0">
              <a:lnSpc>
                <a:spcPct val="100000"/>
              </a:lnSpc>
              <a:buClr>
                <a:srgbClr val="FE8637"/>
              </a:buClr>
              <a:buFont typeface="Wingdings 2"/>
              <a:buNone/>
            </a:pPr>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thi:%d"</a:t>
            </a:r>
            <a:r>
              <a:rPr lang="pt-BR" sz="1600" b="1">
                <a:solidFill>
                  <a:prstClr val="black"/>
                </a:solidFill>
                <a:latin typeface="Courier New" pitchFamily="49" charset="0"/>
                <a:cs typeface="Courier New" pitchFamily="49" charset="0"/>
              </a:rPr>
              <a:t>&lt;&lt;n</a:t>
            </a:r>
            <a:r>
              <a:rPr lang="pt-BR" sz="1600" b="1" smtClean="0">
                <a:solidFill>
                  <a:prstClr val="black"/>
                </a:solidFill>
                <a:latin typeface="Courier New" pitchFamily="49" charset="0"/>
                <a:cs typeface="Courier New" pitchFamily="49" charset="0"/>
              </a:rPr>
              <a:t>;</a:t>
            </a:r>
            <a:endParaRPr lang="pt-BR"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447800"/>
            <a:ext cx="4267200" cy="50292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Ma tran ke:"</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 fclose(fp</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Kiemtra(</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a:t>
            </a:r>
            <a:r>
              <a:rPr lang="pl-PL" sz="1600" b="1" smtClean="0">
                <a:solidFill>
                  <a:srgbClr val="0000FF"/>
                </a:solidFill>
                <a:latin typeface="Courier New" pitchFamily="49" charset="0"/>
                <a:cs typeface="Courier New" pitchFamily="49" charset="0"/>
              </a:rPr>
              <a:t>int</a:t>
            </a:r>
            <a:r>
              <a:rPr lang="pl-PL" sz="1600" b="1" smtClean="0">
                <a:solidFill>
                  <a:prstClr val="black"/>
                </a:solidFill>
                <a:latin typeface="Courier New" pitchFamily="49" charset="0"/>
                <a:cs typeface="Courier New" pitchFamily="49" charset="0"/>
              </a:rPr>
              <a:t> </a:t>
            </a:r>
            <a:r>
              <a:rPr lang="pl-PL" sz="1600" b="1">
                <a:solidFill>
                  <a:prstClr val="black"/>
                </a:solidFill>
                <a:latin typeface="Courier New" pitchFamily="49" charset="0"/>
                <a:cs typeface="Courier New" pitchFamily="49" charset="0"/>
              </a:rPr>
              <a:t>i, j, s, </a:t>
            </a:r>
            <a:r>
              <a:rPr lang="pl-PL" sz="1600" b="1" smtClean="0">
                <a:solidFill>
                  <a:prstClr val="black"/>
                </a:solidFill>
                <a:latin typeface="Courier New" pitchFamily="49" charset="0"/>
                <a:cs typeface="Courier New" pitchFamily="49" charset="0"/>
              </a:rPr>
              <a:t>d</a:t>
            </a:r>
            <a:r>
              <a:rPr lang="en-US" sz="1600" b="1" smtClean="0">
                <a:solidFill>
                  <a:prstClr val="black"/>
                </a:solidFill>
                <a:latin typeface="Courier New" pitchFamily="49" charset="0"/>
                <a:cs typeface="Courier New" pitchFamily="49" charset="0"/>
              </a:rPr>
              <a:t>=0;</a:t>
            </a:r>
            <a:endParaRPr lang="pl-PL" sz="1600" b="1">
              <a:solidFill>
                <a:prstClr val="black"/>
              </a:solidFill>
              <a:latin typeface="Courier New" pitchFamily="49" charset="0"/>
              <a:cs typeface="Courier New" pitchFamily="49" charset="0"/>
            </a:endParaRP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r>
              <a:rPr lang="en-US" sz="1600" b="1" smtClean="0">
                <a:solidFill>
                  <a:prstClr val="black"/>
                </a:solidFill>
                <a:latin typeface="Courier New" pitchFamily="49" charset="0"/>
                <a:cs typeface="Courier New" pitchFamily="49" charset="0"/>
              </a:rPr>
              <a:t>      s=0</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r>
              <a:rPr lang="en-US" sz="1600" b="1" smtClean="0">
                <a:solidFill>
                  <a:prstClr val="black"/>
                </a:solidFill>
                <a:latin typeface="Courier New" pitchFamily="49" charset="0"/>
                <a:cs typeface="Courier New" pitchFamily="49" charset="0"/>
              </a:rPr>
              <a:t>         s</a:t>
            </a:r>
            <a:r>
              <a:rPr lang="en-US" sz="1600" b="1">
                <a:solidFill>
                  <a:prstClr val="black"/>
                </a:solidFill>
                <a:latin typeface="Courier New" pitchFamily="49" charset="0"/>
                <a:cs typeface="Courier New" pitchFamily="49" charset="0"/>
              </a:rPr>
              <a:t>+=G[i][j];</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(s%2</a:t>
            </a:r>
            <a:r>
              <a:rPr lang="en-US" sz="1600" b="1">
                <a:solidFill>
                  <a:prstClr val="black"/>
                </a:solidFill>
                <a:latin typeface="Courier New" pitchFamily="49" charset="0"/>
                <a:cs typeface="Courier New" pitchFamily="49" charset="0"/>
              </a:rPr>
              <a:t>) d++;</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(d&gt;0</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(FALSE);</a:t>
            </a:r>
          </a:p>
          <a:p>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(TRUE);</a:t>
            </a:r>
          </a:p>
          <a:p>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428473593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(44/62)</a:t>
            </a:r>
            <a:endParaRPr lang="en-US"/>
          </a:p>
        </p:txBody>
      </p:sp>
      <p:sp>
        <p:nvSpPr>
          <p:cNvPr id="3" name="Content Placeholder 2"/>
          <p:cNvSpPr>
            <a:spLocks noGrp="1"/>
          </p:cNvSpPr>
          <p:nvPr>
            <p:ph sz="quarter" idx="1"/>
          </p:nvPr>
        </p:nvSpPr>
        <p:spPr/>
        <p:txBody>
          <a:bodyPr/>
          <a:lstStyle/>
          <a:p>
            <a:r>
              <a:rPr lang="en-US" smtClean="0"/>
              <a:t>7.5.5. Đường đi và chu trình EULER (11/17)</a:t>
            </a:r>
          </a:p>
          <a:p>
            <a:r>
              <a:rPr lang="en-US" smtClean="0"/>
              <a:t>Chương trình tìm chu trình Euler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86</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Tim(</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v, x, top, dCE;</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stack[MAX], CE[MAX];</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top=1</a:t>
            </a:r>
            <a:r>
              <a:rPr lang="en-US" sz="1600" b="1">
                <a:solidFill>
                  <a:prstClr val="black"/>
                </a:solidFill>
                <a:latin typeface="Courier New" pitchFamily="49" charset="0"/>
                <a:cs typeface="Courier New" pitchFamily="49" charset="0"/>
              </a:rPr>
              <a:t>; stack[top]=u;dCE=0;</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do</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v </a:t>
            </a:r>
            <a:r>
              <a:rPr lang="en-US" sz="1600" b="1">
                <a:solidFill>
                  <a:prstClr val="black"/>
                </a:solidFill>
                <a:latin typeface="Courier New" pitchFamily="49" charset="0"/>
                <a:cs typeface="Courier New" pitchFamily="49" charset="0"/>
              </a:rPr>
              <a:t>= stack[top];x=1;</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(x&lt;=n &amp;&amp; G[v][x]==0)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x</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(x&gt;n)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dCE</a:t>
            </a:r>
            <a:r>
              <a:rPr lang="en-US" sz="1600" b="1">
                <a:solidFill>
                  <a:prstClr val="black"/>
                </a:solidFill>
                <a:latin typeface="Courier New" pitchFamily="49" charset="0"/>
                <a:cs typeface="Courier New" pitchFamily="49" charset="0"/>
              </a:rPr>
              <a:t>++; CE[dCE]=v; top--;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top</a:t>
            </a:r>
            <a:r>
              <a:rPr lang="en-US" sz="1600" b="1">
                <a:solidFill>
                  <a:prstClr val="black"/>
                </a:solidFill>
                <a:latin typeface="Courier New" pitchFamily="49" charset="0"/>
                <a:cs typeface="Courier New" pitchFamily="49" charset="0"/>
              </a:rPr>
              <a:t>++; stack[top]=x;</a:t>
            </a:r>
          </a:p>
          <a:p>
            <a:pPr marL="0" indent="0">
              <a:lnSpc>
                <a:spcPct val="100000"/>
              </a:lnSpc>
              <a:spcBef>
                <a:spcPts val="0"/>
              </a:spcBef>
              <a:buClr>
                <a:srgbClr val="FE8637"/>
              </a:buClr>
              <a:buFont typeface="Wingdings 2"/>
              <a:buNone/>
            </a:pPr>
            <a:r>
              <a:rPr lang="nn-NO" sz="1600" b="1" smtClean="0">
                <a:solidFill>
                  <a:prstClr val="black"/>
                </a:solidFill>
                <a:latin typeface="Courier New" pitchFamily="49" charset="0"/>
                <a:cs typeface="Courier New" pitchFamily="49" charset="0"/>
              </a:rPr>
              <a:t>         G[v</a:t>
            </a:r>
            <a:r>
              <a:rPr lang="nn-NO" sz="1600" b="1">
                <a:solidFill>
                  <a:prstClr val="black"/>
                </a:solidFill>
                <a:latin typeface="Courier New" pitchFamily="49" charset="0"/>
                <a:cs typeface="Courier New" pitchFamily="49" charset="0"/>
              </a:rPr>
              <a:t>][x]=0; G[x][v]=0;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 </a:t>
            </a:r>
            <a:r>
              <a:rPr lang="en-US" sz="1600" b="1">
                <a:solidFill>
                  <a:srgbClr val="0000FF"/>
                </a:solidFill>
                <a:latin typeface="Courier New" pitchFamily="49" charset="0"/>
                <a:cs typeface="Courier New" pitchFamily="49" charset="0"/>
              </a:rPr>
              <a:t>while</a:t>
            </a:r>
            <a:r>
              <a:rPr lang="en-US" sz="1600" b="1">
                <a:solidFill>
                  <a:prstClr val="black"/>
                </a:solidFill>
                <a:latin typeface="Courier New" pitchFamily="49" charset="0"/>
                <a:cs typeface="Courier New" pitchFamily="49" charset="0"/>
              </a:rPr>
              <a:t>(top!=0);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400" b="1">
                <a:solidFill>
                  <a:srgbClr val="A31515"/>
                </a:solidFill>
                <a:latin typeface="Courier New" pitchFamily="49" charset="0"/>
                <a:cs typeface="Courier New" pitchFamily="49" charset="0"/>
              </a:rPr>
              <a:t>"\n Co chu trinh Euler:"</a:t>
            </a:r>
            <a:r>
              <a:rPr lang="en-US" sz="1400" b="1">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(x=dCE</a:t>
            </a:r>
            <a:r>
              <a:rPr lang="en-US" sz="1600" b="1">
                <a:solidFill>
                  <a:prstClr val="black"/>
                </a:solidFill>
                <a:latin typeface="Courier New" pitchFamily="49" charset="0"/>
                <a:cs typeface="Courier New" pitchFamily="49" charset="0"/>
              </a:rPr>
              <a:t>; x&gt;0; x--)</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&lt;&lt;CE[x</a:t>
            </a:r>
            <a:r>
              <a:rPr lang="en-US" sz="1600" b="1" smtClean="0">
                <a:solidFill>
                  <a:prstClr val="black"/>
                </a:solidFill>
                <a:latin typeface="Courier New" pitchFamily="49" charset="0"/>
                <a:cs typeface="Courier New" pitchFamily="49" charset="0"/>
              </a:rPr>
              <a:t>]; }</a:t>
            </a: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prstClr val="black"/>
                </a:solidFill>
                <a:latin typeface="Courier New" pitchFamily="49" charset="0"/>
                <a:cs typeface="Courier New" pitchFamily="49" charset="0"/>
              </a:rPr>
              <a:t>   Init</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(Kiemtra</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prstClr val="black"/>
                </a:solidFill>
                <a:latin typeface="Courier New" pitchFamily="49" charset="0"/>
                <a:cs typeface="Courier New" pitchFamily="49" charset="0"/>
              </a:rPr>
              <a:t>      Tim</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cout&lt;&lt;</a:t>
            </a:r>
            <a:r>
              <a:rPr lang="en-US" sz="1600" b="1">
                <a:solidFill>
                  <a:srgbClr val="A31515"/>
                </a:solidFill>
                <a:latin typeface="Courier New" pitchFamily="49" charset="0"/>
                <a:cs typeface="Courier New" pitchFamily="49" charset="0"/>
              </a:rPr>
              <a:t>"\n Khong co chu trinh Euler"</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50000"/>
              </a:lnSpc>
            </a:pPr>
            <a:r>
              <a:rPr lang="en-US" sz="1600" b="1">
                <a:solidFill>
                  <a:prstClr val="black"/>
                </a:solidFill>
                <a:latin typeface="Courier New" pitchFamily="49" charset="0"/>
                <a:cs typeface="Courier New" pitchFamily="49" charset="0"/>
              </a:rPr>
              <a:t>}</a:t>
            </a:r>
            <a:endParaRPr lang="es-E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404844893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(45/62)</a:t>
            </a:r>
            <a:endParaRPr lang="en-US"/>
          </a:p>
        </p:txBody>
      </p:sp>
      <p:sp>
        <p:nvSpPr>
          <p:cNvPr id="3" name="Content Placeholder 2"/>
          <p:cNvSpPr>
            <a:spLocks noGrp="1"/>
          </p:cNvSpPr>
          <p:nvPr>
            <p:ph sz="quarter" idx="1"/>
          </p:nvPr>
        </p:nvSpPr>
        <p:spPr/>
        <p:txBody>
          <a:bodyPr/>
          <a:lstStyle/>
          <a:p>
            <a:r>
              <a:rPr lang="en-US" smtClean="0"/>
              <a:t>7.5.5. Đường đi và chu trình EULER (12/17)</a:t>
            </a:r>
          </a:p>
          <a:p>
            <a:r>
              <a:rPr lang="vi-VN" smtClean="0"/>
              <a:t>Một đồ thị không có chu trình Euler nhưng vẫn có thể có đường đi Euler. </a:t>
            </a:r>
            <a:endParaRPr lang="en-US" smtClean="0"/>
          </a:p>
          <a:p>
            <a:r>
              <a:rPr lang="en-US" smtClean="0"/>
              <a:t>Trong trường hợp này, </a:t>
            </a:r>
            <a:r>
              <a:rPr lang="vi-VN" smtClean="0"/>
              <a:t>đồ thị có đúng hai đỉnh bậc lẻ</a:t>
            </a:r>
            <a:r>
              <a:rPr lang="en-US" smtClean="0"/>
              <a:t>.</a:t>
            </a:r>
            <a:r>
              <a:rPr lang="vi-VN" smtClean="0"/>
              <a:t> </a:t>
            </a:r>
            <a:endParaRPr lang="en-US" smtClean="0"/>
          </a:p>
          <a:p>
            <a:r>
              <a:rPr lang="vi-VN" smtClean="0"/>
              <a:t>Một đường đi Euler</a:t>
            </a:r>
            <a:r>
              <a:rPr lang="en-US" smtClean="0"/>
              <a:t>: xuất phát từ đỉnh bậc lẻ, kết thúc ở đỉnh bậc lẻ còn lại.</a:t>
            </a:r>
            <a:r>
              <a:rPr lang="vi-VN" smtClean="0"/>
              <a:t> </a:t>
            </a:r>
            <a:endParaRPr lang="en-US" smtClean="0"/>
          </a:p>
          <a:p>
            <a:r>
              <a:rPr lang="vi-VN" smtClean="0"/>
              <a:t>Như vậy, thuật toán tìm đường đi Euler </a:t>
            </a:r>
            <a:r>
              <a:rPr lang="en-US" smtClean="0"/>
              <a:t>thay đổi:</a:t>
            </a:r>
          </a:p>
          <a:p>
            <a:pPr lvl="1"/>
            <a:r>
              <a:rPr lang="en-US" smtClean="0"/>
              <a:t>P</a:t>
            </a:r>
            <a:r>
              <a:rPr lang="vi-VN" smtClean="0"/>
              <a:t>hải xác định điểm xuất phát của đường đi từ đỉnh bậc lẻ này và kết thúc ở đỉnh bậc lẻ khác</a:t>
            </a:r>
            <a:r>
              <a:rPr lang="en-US" smtClean="0"/>
              <a:t>.</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87</a:t>
            </a:fld>
            <a:endParaRPr lang="en-US"/>
          </a:p>
        </p:txBody>
      </p:sp>
    </p:spTree>
    <p:extLst>
      <p:ext uri="{BB962C8B-B14F-4D97-AF65-F5344CB8AC3E}">
        <p14:creationId xmlns="" xmlns:p14="http://schemas.microsoft.com/office/powerpoint/2010/main" val="4189009813"/>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(46/62)</a:t>
            </a:r>
            <a:endParaRPr lang="en-US"/>
          </a:p>
        </p:txBody>
      </p:sp>
      <p:sp>
        <p:nvSpPr>
          <p:cNvPr id="3" name="Content Placeholder 2"/>
          <p:cNvSpPr>
            <a:spLocks noGrp="1"/>
          </p:cNvSpPr>
          <p:nvPr>
            <p:ph sz="quarter" idx="1"/>
          </p:nvPr>
        </p:nvSpPr>
        <p:spPr/>
        <p:txBody>
          <a:bodyPr/>
          <a:lstStyle/>
          <a:p>
            <a:r>
              <a:rPr lang="en-US" smtClean="0"/>
              <a:t>7.5.5. Đường đi và chu trình EULER (13/17)</a:t>
            </a:r>
          </a:p>
          <a:p>
            <a:r>
              <a:rPr lang="en-US" smtClean="0"/>
              <a:t>Chương trình tìm đường đi Euler:</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88</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 j;FILE *fp;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 </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"DDEULER.IN"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n);</a:t>
            </a:r>
          </a:p>
          <a:p>
            <a:pPr marL="0" indent="0">
              <a:lnSpc>
                <a:spcPct val="100000"/>
              </a:lnSpc>
              <a:spcBef>
                <a:spcPts val="0"/>
              </a:spcBef>
              <a:buClr>
                <a:srgbClr val="FE8637"/>
              </a:buClr>
              <a:buFont typeface="Wingdings 2"/>
              <a:buNone/>
            </a:pPr>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do thi:"</a:t>
            </a:r>
            <a:r>
              <a:rPr lang="pt-BR" sz="1600" b="1">
                <a:solidFill>
                  <a:prstClr val="black"/>
                </a:solidFill>
                <a:latin typeface="Courier New" pitchFamily="49" charset="0"/>
                <a:cs typeface="Courier New" pitchFamily="49" charset="0"/>
              </a:rPr>
              <a:t>&lt;&lt;*n;</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Ma tran ke:"</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 G[i][j</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fclose(fp</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Kiemtra(</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*u){</a:t>
            </a:r>
          </a:p>
          <a:p>
            <a:r>
              <a:rPr lang="en-US" sz="1600" b="1" smtClean="0">
                <a:solidFill>
                  <a:srgbClr val="0000FF"/>
                </a:solidFill>
                <a:latin typeface="Courier New" pitchFamily="49" charset="0"/>
                <a:cs typeface="Courier New" pitchFamily="49" charset="0"/>
              </a:rPr>
              <a:t>   </a:t>
            </a:r>
            <a:r>
              <a:rPr lang="pl-PL" sz="1600" b="1" smtClean="0">
                <a:solidFill>
                  <a:srgbClr val="0000FF"/>
                </a:solidFill>
                <a:latin typeface="Courier New" pitchFamily="49" charset="0"/>
                <a:cs typeface="Courier New" pitchFamily="49" charset="0"/>
              </a:rPr>
              <a:t>int</a:t>
            </a:r>
            <a:r>
              <a:rPr lang="pl-PL" sz="1600" b="1" smtClean="0">
                <a:solidFill>
                  <a:prstClr val="black"/>
                </a:solidFill>
                <a:latin typeface="Courier New" pitchFamily="49" charset="0"/>
                <a:cs typeface="Courier New" pitchFamily="49" charset="0"/>
              </a:rPr>
              <a:t> </a:t>
            </a:r>
            <a:r>
              <a:rPr lang="pl-PL" sz="1600" b="1">
                <a:solidFill>
                  <a:prstClr val="black"/>
                </a:solidFill>
                <a:latin typeface="Courier New" pitchFamily="49" charset="0"/>
                <a:cs typeface="Courier New" pitchFamily="49" charset="0"/>
              </a:rPr>
              <a:t>i, j, s, d=0;</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r>
              <a:rPr lang="en-US" sz="1600" b="1" smtClean="0">
                <a:solidFill>
                  <a:prstClr val="black"/>
                </a:solidFill>
                <a:latin typeface="Courier New" pitchFamily="49" charset="0"/>
                <a:cs typeface="Courier New" pitchFamily="49" charset="0"/>
              </a:rPr>
              <a:t>      s=0</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r>
              <a:rPr lang="en-US" sz="1600" b="1" smtClean="0">
                <a:solidFill>
                  <a:prstClr val="black"/>
                </a:solidFill>
                <a:latin typeface="Courier New" pitchFamily="49" charset="0"/>
                <a:cs typeface="Courier New" pitchFamily="49" charset="0"/>
              </a:rPr>
              <a:t>         s= s + G[i</a:t>
            </a:r>
            <a:r>
              <a:rPr lang="en-US" sz="1600" b="1">
                <a:solidFill>
                  <a:prstClr val="black"/>
                </a:solidFill>
                <a:latin typeface="Courier New" pitchFamily="49" charset="0"/>
                <a:cs typeface="Courier New" pitchFamily="49" charset="0"/>
              </a:rPr>
              <a:t>][j];</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(s%2==1){</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d</a:t>
            </a:r>
            <a:r>
              <a:rPr lang="en-US" sz="1600" b="1">
                <a:solidFill>
                  <a:prstClr val="black"/>
                </a:solidFill>
                <a:latin typeface="Courier New" pitchFamily="49" charset="0"/>
                <a:cs typeface="Courier New" pitchFamily="49" charset="0"/>
              </a:rPr>
              <a:t>++;*u=i;</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!=2) </a:t>
            </a:r>
            <a:r>
              <a:rPr lang="en-US" sz="1600" b="1">
                <a:solidFill>
                  <a:srgbClr val="0000FF"/>
                </a:solidFill>
                <a:latin typeface="Courier New" pitchFamily="49" charset="0"/>
                <a:cs typeface="Courier New" pitchFamily="49" charset="0"/>
              </a:rPr>
              <a:t>return</a:t>
            </a:r>
            <a:r>
              <a:rPr lang="en-US" sz="1600" b="1">
                <a:solidFill>
                  <a:prstClr val="black"/>
                </a:solidFill>
                <a:latin typeface="Courier New" pitchFamily="49" charset="0"/>
                <a:cs typeface="Courier New" pitchFamily="49" charset="0"/>
              </a:rPr>
              <a:t>(FALSE);</a:t>
            </a:r>
          </a:p>
          <a:p>
            <a:r>
              <a:rPr lang="en-US" sz="1600" b="1" smtClean="0">
                <a:solidFill>
                  <a:srgbClr val="0000FF"/>
                </a:solidFill>
                <a:latin typeface="Courier New" pitchFamily="49" charset="0"/>
                <a:cs typeface="Courier New" pitchFamily="49" charset="0"/>
              </a:rPr>
              <a:t>   return</a:t>
            </a:r>
            <a:r>
              <a:rPr lang="en-US" sz="1600" b="1" smtClean="0">
                <a:solidFill>
                  <a:prstClr val="black"/>
                </a:solidFill>
                <a:latin typeface="Courier New" pitchFamily="49" charset="0"/>
                <a:cs typeface="Courier New" pitchFamily="49" charset="0"/>
              </a:rPr>
              <a:t>(TRUE</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999936979"/>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(47/62)</a:t>
            </a:r>
            <a:endParaRPr lang="en-US"/>
          </a:p>
        </p:txBody>
      </p:sp>
      <p:sp>
        <p:nvSpPr>
          <p:cNvPr id="3" name="Content Placeholder 2"/>
          <p:cNvSpPr>
            <a:spLocks noGrp="1"/>
          </p:cNvSpPr>
          <p:nvPr>
            <p:ph sz="quarter" idx="1"/>
          </p:nvPr>
        </p:nvSpPr>
        <p:spPr/>
        <p:txBody>
          <a:bodyPr/>
          <a:lstStyle/>
          <a:p>
            <a:r>
              <a:rPr lang="en-US" smtClean="0"/>
              <a:t>7.5.5. Đường đi và chu trình EULER (14/17)</a:t>
            </a:r>
          </a:p>
          <a:p>
            <a:r>
              <a:rPr lang="en-US" smtClean="0"/>
              <a:t>Chương trình tìm đường đi Euler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89</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DDEULER(</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u){</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v, x, top, dCE;</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stack[MAX], CE[MAX];</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top=1</a:t>
            </a:r>
            <a:r>
              <a:rPr lang="en-US" sz="1600" b="1">
                <a:solidFill>
                  <a:prstClr val="black"/>
                </a:solidFill>
                <a:latin typeface="Courier New" pitchFamily="49" charset="0"/>
                <a:cs typeface="Courier New" pitchFamily="49" charset="0"/>
              </a:rPr>
              <a:t>; stack[top]=u;dCE=0;</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do</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v </a:t>
            </a:r>
            <a:r>
              <a:rPr lang="en-US" sz="1600" b="1">
                <a:solidFill>
                  <a:prstClr val="black"/>
                </a:solidFill>
                <a:latin typeface="Courier New" pitchFamily="49" charset="0"/>
                <a:cs typeface="Courier New" pitchFamily="49" charset="0"/>
              </a:rPr>
              <a:t>= stack[top];x=1;</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while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(x&lt;=n &amp;&amp; G[v][x]==0)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x</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(x&gt;n) {</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dCE</a:t>
            </a:r>
            <a:r>
              <a:rPr lang="en-US" sz="1600" b="1">
                <a:solidFill>
                  <a:prstClr val="black"/>
                </a:solidFill>
                <a:latin typeface="Courier New" pitchFamily="49" charset="0"/>
                <a:cs typeface="Courier New" pitchFamily="49" charset="0"/>
              </a:rPr>
              <a:t>++; CE[dCE]=v; top--;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top</a:t>
            </a:r>
            <a:r>
              <a:rPr lang="en-US" sz="1600" b="1">
                <a:solidFill>
                  <a:prstClr val="black"/>
                </a:solidFill>
                <a:latin typeface="Courier New" pitchFamily="49" charset="0"/>
                <a:cs typeface="Courier New" pitchFamily="49" charset="0"/>
              </a:rPr>
              <a:t>++; stack[top]=x;</a:t>
            </a:r>
          </a:p>
          <a:p>
            <a:pPr marL="0" indent="0">
              <a:lnSpc>
                <a:spcPct val="100000"/>
              </a:lnSpc>
              <a:spcBef>
                <a:spcPts val="0"/>
              </a:spcBef>
              <a:buClr>
                <a:srgbClr val="FE8637"/>
              </a:buClr>
              <a:buFont typeface="Wingdings 2"/>
              <a:buNone/>
            </a:pPr>
            <a:r>
              <a:rPr lang="nn-NO" sz="1600" b="1" smtClean="0">
                <a:solidFill>
                  <a:prstClr val="black"/>
                </a:solidFill>
                <a:latin typeface="Courier New" pitchFamily="49" charset="0"/>
                <a:cs typeface="Courier New" pitchFamily="49" charset="0"/>
              </a:rPr>
              <a:t>         G[v</a:t>
            </a:r>
            <a:r>
              <a:rPr lang="nn-NO" sz="1600" b="1">
                <a:solidFill>
                  <a:prstClr val="black"/>
                </a:solidFill>
                <a:latin typeface="Courier New" pitchFamily="49" charset="0"/>
                <a:cs typeface="Courier New" pitchFamily="49" charset="0"/>
              </a:rPr>
              <a:t>][x]=0; G[x][v]=0;</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 </a:t>
            </a:r>
            <a:r>
              <a:rPr lang="en-US" sz="1600" b="1">
                <a:solidFill>
                  <a:srgbClr val="0000FF"/>
                </a:solidFill>
                <a:latin typeface="Courier New" pitchFamily="49" charset="0"/>
                <a:cs typeface="Courier New" pitchFamily="49" charset="0"/>
              </a:rPr>
              <a:t>while</a:t>
            </a:r>
            <a:r>
              <a:rPr lang="en-US" sz="1600" b="1">
                <a:solidFill>
                  <a:prstClr val="black"/>
                </a:solidFill>
                <a:latin typeface="Courier New" pitchFamily="49" charset="0"/>
                <a:cs typeface="Courier New" pitchFamily="49" charset="0"/>
              </a:rPr>
              <a:t>(top!=0);</a:t>
            </a:r>
          </a:p>
          <a:p>
            <a:pPr marL="0" indent="0">
              <a:lnSpc>
                <a:spcPct val="100000"/>
              </a:lnSpc>
              <a:spcBef>
                <a:spcPts val="0"/>
              </a:spcBef>
              <a:buClr>
                <a:srgbClr val="FE8637"/>
              </a:buClr>
              <a:buFont typeface="Wingdings 2"/>
              <a:buNone/>
            </a:pPr>
            <a:r>
              <a:rPr lang="it-IT" sz="1600" b="1" smtClean="0">
                <a:solidFill>
                  <a:prstClr val="black"/>
                </a:solidFill>
                <a:latin typeface="Courier New" pitchFamily="49" charset="0"/>
                <a:cs typeface="Courier New" pitchFamily="49" charset="0"/>
              </a:rPr>
              <a:t>   cout</a:t>
            </a:r>
            <a:r>
              <a:rPr lang="it-IT" sz="1600" b="1">
                <a:solidFill>
                  <a:prstClr val="black"/>
                </a:solidFill>
                <a:latin typeface="Courier New" pitchFamily="49" charset="0"/>
                <a:cs typeface="Courier New" pitchFamily="49" charset="0"/>
              </a:rPr>
              <a:t>&lt;&lt;</a:t>
            </a:r>
            <a:r>
              <a:rPr lang="it-IT" sz="1600" b="1">
                <a:solidFill>
                  <a:srgbClr val="A31515"/>
                </a:solidFill>
                <a:latin typeface="Courier New" pitchFamily="49" charset="0"/>
                <a:cs typeface="Courier New" pitchFamily="49" charset="0"/>
              </a:rPr>
              <a:t>"\n Co duong di Euler:"</a:t>
            </a:r>
            <a:r>
              <a:rPr lang="it-IT"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(x=dCE</a:t>
            </a:r>
            <a:r>
              <a:rPr lang="en-US" sz="1600" b="1">
                <a:solidFill>
                  <a:prstClr val="black"/>
                </a:solidFill>
                <a:latin typeface="Courier New" pitchFamily="49" charset="0"/>
                <a:cs typeface="Courier New" pitchFamily="49" charset="0"/>
              </a:rPr>
              <a:t>; x&gt;0; x-</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 CE[x];</a:t>
            </a:r>
          </a:p>
          <a:p>
            <a:pPr>
              <a:lnSpc>
                <a:spcPct val="150000"/>
              </a:lnSpc>
            </a:pPr>
            <a:r>
              <a:rPr lang="en-US" sz="1600" b="1">
                <a:solidFill>
                  <a:prstClr val="black"/>
                </a:solidFill>
                <a:latin typeface="Courier New" pitchFamily="49" charset="0"/>
                <a:cs typeface="Courier New" pitchFamily="49" charset="0"/>
              </a:rPr>
              <a:t>}</a:t>
            </a:r>
          </a:p>
          <a:p>
            <a:pPr>
              <a:lnSpc>
                <a:spcPct val="15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50000"/>
              </a:lnSpc>
            </a:pPr>
            <a:r>
              <a:rPr lang="nl-NL" sz="1600" b="1" smtClean="0">
                <a:solidFill>
                  <a:srgbClr val="0000FF"/>
                </a:solidFill>
                <a:latin typeface="Courier New" pitchFamily="49" charset="0"/>
                <a:cs typeface="Courier New" pitchFamily="49" charset="0"/>
              </a:rPr>
              <a:t>   int</a:t>
            </a:r>
            <a:r>
              <a:rPr lang="nl-NL" sz="1600" b="1" smtClean="0">
                <a:solidFill>
                  <a:prstClr val="black"/>
                </a:solidFill>
                <a:latin typeface="Courier New" pitchFamily="49" charset="0"/>
                <a:cs typeface="Courier New" pitchFamily="49" charset="0"/>
              </a:rPr>
              <a:t> </a:t>
            </a:r>
            <a:r>
              <a:rPr lang="nl-NL" sz="1600" b="1">
                <a:solidFill>
                  <a:prstClr val="black"/>
                </a:solidFill>
                <a:latin typeface="Courier New" pitchFamily="49" charset="0"/>
                <a:cs typeface="Courier New" pitchFamily="49" charset="0"/>
              </a:rPr>
              <a:t>G[MAX][MAX], n, u;</a:t>
            </a:r>
          </a:p>
          <a:p>
            <a:pPr>
              <a:lnSpc>
                <a:spcPct val="150000"/>
              </a:lnSpc>
            </a:pPr>
            <a:r>
              <a:rPr lang="en-US" sz="1600" b="1" smtClean="0">
                <a:solidFill>
                  <a:prstClr val="black"/>
                </a:solidFill>
                <a:latin typeface="Courier New" pitchFamily="49" charset="0"/>
                <a:cs typeface="Courier New" pitchFamily="49" charset="0"/>
              </a:rPr>
              <a:t>   Init(G</a:t>
            </a:r>
            <a:r>
              <a:rPr lang="en-US" sz="1600" b="1">
                <a:solidFill>
                  <a:prstClr val="black"/>
                </a:solidFill>
                <a:latin typeface="Courier New" pitchFamily="49" charset="0"/>
                <a:cs typeface="Courier New" pitchFamily="49" charset="0"/>
              </a:rPr>
              <a:t>, &amp;n);</a:t>
            </a:r>
          </a:p>
          <a:p>
            <a:pPr>
              <a:lnSpc>
                <a:spcPct val="150000"/>
              </a:lnSpc>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(Kiemtra(G,n</a:t>
            </a:r>
            <a:r>
              <a:rPr lang="en-US" sz="1600" b="1">
                <a:solidFill>
                  <a:prstClr val="black"/>
                </a:solidFill>
                <a:latin typeface="Courier New" pitchFamily="49" charset="0"/>
                <a:cs typeface="Courier New" pitchFamily="49" charset="0"/>
              </a:rPr>
              <a:t>,&amp;u))</a:t>
            </a:r>
          </a:p>
          <a:p>
            <a:pPr>
              <a:lnSpc>
                <a:spcPct val="150000"/>
              </a:lnSpc>
            </a:pPr>
            <a:r>
              <a:rPr lang="en-US" sz="1600" b="1" smtClean="0">
                <a:solidFill>
                  <a:prstClr val="black"/>
                </a:solidFill>
                <a:latin typeface="Courier New" pitchFamily="49" charset="0"/>
                <a:cs typeface="Courier New" pitchFamily="49" charset="0"/>
              </a:rPr>
              <a:t>      DDEULER(G,n,u</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cout&lt;&lt;</a:t>
            </a:r>
            <a:r>
              <a:rPr lang="en-US" sz="1600" b="1">
                <a:solidFill>
                  <a:srgbClr val="A31515"/>
                </a:solidFill>
                <a:latin typeface="Courier New" pitchFamily="49" charset="0"/>
                <a:cs typeface="Courier New" pitchFamily="49" charset="0"/>
              </a:rPr>
              <a:t>"\n Khong co duong di Euler"</a:t>
            </a:r>
            <a:r>
              <a:rPr lang="en-US" sz="1600" b="1">
                <a:solidFill>
                  <a:prstClr val="black"/>
                </a:solidFill>
                <a:latin typeface="Courier New" pitchFamily="49" charset="0"/>
                <a:cs typeface="Courier New" pitchFamily="49" charset="0"/>
              </a:rPr>
              <a:t>;</a:t>
            </a:r>
          </a:p>
          <a:p>
            <a:pPr>
              <a:lnSpc>
                <a:spcPct val="150000"/>
              </a:lnSpc>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50000"/>
              </a:lnSpc>
            </a:pPr>
            <a:r>
              <a:rPr lang="en-US" sz="1600" b="1">
                <a:solidFill>
                  <a:prstClr val="black"/>
                </a:solidFill>
                <a:latin typeface="Courier New" pitchFamily="49" charset="0"/>
                <a:cs typeface="Courier New" pitchFamily="49" charset="0"/>
              </a:rPr>
              <a:t>}</a:t>
            </a:r>
            <a:endParaRPr lang="pt-BR"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5299548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Một số khái niệm</a:t>
            </a:r>
            <a:endParaRPr lang="en-US"/>
          </a:p>
        </p:txBody>
      </p:sp>
      <p:sp>
        <p:nvSpPr>
          <p:cNvPr id="3" name="Content Placeholder 2"/>
          <p:cNvSpPr>
            <a:spLocks noGrp="1"/>
          </p:cNvSpPr>
          <p:nvPr>
            <p:ph sz="quarter" idx="1"/>
          </p:nvPr>
        </p:nvSpPr>
        <p:spPr/>
        <p:txBody>
          <a:bodyPr/>
          <a:lstStyle/>
          <a:p>
            <a:r>
              <a:rPr lang="vi-VN" smtClean="0"/>
              <a:t>Định nghĩa </a:t>
            </a:r>
            <a:r>
              <a:rPr lang="en-US" smtClean="0"/>
              <a:t>7.1.9</a:t>
            </a:r>
            <a:r>
              <a:rPr lang="vi-VN" smtClean="0"/>
              <a:t>: </a:t>
            </a:r>
            <a:endParaRPr lang="en-US" smtClean="0"/>
          </a:p>
          <a:p>
            <a:pPr lvl="1"/>
            <a:r>
              <a:rPr lang="vi-VN" smtClean="0"/>
              <a:t>Hai đỉnh u và v của đồ thị vô hướng G =&lt;V, E&gt; được gọi là kề nhau nếu (u,v) là cạnh thuộc đồ thị G. </a:t>
            </a:r>
            <a:endParaRPr lang="en-US" smtClean="0"/>
          </a:p>
          <a:p>
            <a:pPr lvl="1"/>
            <a:r>
              <a:rPr lang="vi-VN" smtClean="0"/>
              <a:t>Nếu e =(u, v) là cạnh của đồ thị G thì ta nói cạnh này liên thuộc với hai đỉnh u và v, hoặc ta nói cạnh e nối đỉnh u với đỉnh v, đồng thời các đỉnh u và v sẽ được gọi là đỉnh đầu của cạnh (u,v). </a:t>
            </a:r>
            <a:endParaRPr lang="en-US" smtClean="0"/>
          </a:p>
          <a:p>
            <a:r>
              <a:rPr lang="en-US" smtClean="0"/>
              <a:t>Định nghĩa 7.1.10:</a:t>
            </a:r>
          </a:p>
          <a:p>
            <a:pPr lvl="1"/>
            <a:r>
              <a:rPr lang="vi-VN" smtClean="0"/>
              <a:t>Ta gọi bậc của đỉnh v trong đồ thị vô hướng là số cạnh liên thuộc với nó và ký hiệu là deg(v). </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9</a:t>
            </a:fld>
            <a:endParaRPr lang="en-US"/>
          </a:p>
        </p:txBody>
      </p:sp>
    </p:spTree>
    <p:extLst>
      <p:ext uri="{BB962C8B-B14F-4D97-AF65-F5344CB8AC3E}">
        <p14:creationId xmlns="" xmlns:p14="http://schemas.microsoft.com/office/powerpoint/2010/main" val="272990272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(48/62)</a:t>
            </a:r>
            <a:endParaRPr lang="en-US"/>
          </a:p>
        </p:txBody>
      </p:sp>
      <p:sp>
        <p:nvSpPr>
          <p:cNvPr id="3" name="Content Placeholder 2"/>
          <p:cNvSpPr>
            <a:spLocks noGrp="1"/>
          </p:cNvSpPr>
          <p:nvPr>
            <p:ph sz="quarter" idx="1"/>
          </p:nvPr>
        </p:nvSpPr>
        <p:spPr/>
        <p:txBody>
          <a:bodyPr/>
          <a:lstStyle/>
          <a:p>
            <a:r>
              <a:rPr lang="en-US" smtClean="0"/>
              <a:t>7.5.5. Đường đi và chu trình EULER (15/17)</a:t>
            </a:r>
          </a:p>
          <a:p>
            <a:r>
              <a:rPr lang="vi-VN" smtClean="0"/>
              <a:t>Để tìm tất cả các đường đi Euler của một đồ thị n đỉnh, m cạnh, ta có thể dùng kỹ thuật đệ qu</a:t>
            </a:r>
            <a:r>
              <a:rPr lang="en-US" smtClean="0"/>
              <a:t>y</a:t>
            </a:r>
            <a:r>
              <a:rPr lang="vi-VN" smtClean="0"/>
              <a:t> như sau: </a:t>
            </a:r>
          </a:p>
          <a:p>
            <a:pPr lvl="1"/>
            <a:r>
              <a:rPr lang="vi-VN" smtClean="0"/>
              <a:t>Bước 1</a:t>
            </a:r>
            <a:r>
              <a:rPr lang="en-US" smtClean="0"/>
              <a:t>:</a:t>
            </a:r>
            <a:r>
              <a:rPr lang="vi-VN" smtClean="0"/>
              <a:t> </a:t>
            </a:r>
            <a:endParaRPr lang="en-US" smtClean="0"/>
          </a:p>
          <a:p>
            <a:pPr lvl="2"/>
            <a:r>
              <a:rPr lang="en-US" smtClean="0"/>
              <a:t>M</a:t>
            </a:r>
            <a:r>
              <a:rPr lang="vi-VN" smtClean="0"/>
              <a:t>ảng b có độ dài m + 1 </a:t>
            </a:r>
            <a:r>
              <a:rPr lang="en-US" smtClean="0"/>
              <a:t>là </a:t>
            </a:r>
            <a:r>
              <a:rPr lang="vi-VN" smtClean="0"/>
              <a:t>ngăn xếp chứa đường đi. </a:t>
            </a:r>
            <a:endParaRPr lang="en-US" smtClean="0"/>
          </a:p>
          <a:p>
            <a:pPr lvl="2"/>
            <a:r>
              <a:rPr lang="vi-VN" smtClean="0"/>
              <a:t>Đặt b[0]=1, i=1 (xét đỉnh thứ nhất của đường đi); </a:t>
            </a:r>
          </a:p>
          <a:p>
            <a:pPr lvl="1"/>
            <a:r>
              <a:rPr lang="vi-VN" smtClean="0"/>
              <a:t>Bước 2</a:t>
            </a:r>
            <a:r>
              <a:rPr lang="en-US" smtClean="0"/>
              <a:t>:</a:t>
            </a:r>
            <a:r>
              <a:rPr lang="vi-VN" smtClean="0"/>
              <a:t> </a:t>
            </a:r>
            <a:endParaRPr lang="en-US" smtClean="0"/>
          </a:p>
          <a:p>
            <a:pPr lvl="2"/>
            <a:r>
              <a:rPr lang="en-US" smtClean="0"/>
              <a:t>C</a:t>
            </a:r>
            <a:r>
              <a:rPr lang="vi-VN" smtClean="0"/>
              <a:t>ho b[i] các giá trị là đỉnh kề với b[i-1] mà cạnh (b[i-1],b[i]) không trùng với những cạnh đã dùng từ b[0] đến b[i-1]. </a:t>
            </a:r>
            <a:endParaRPr lang="en-US" smtClean="0"/>
          </a:p>
          <a:p>
            <a:pPr lvl="2"/>
            <a:r>
              <a:rPr lang="vi-VN" smtClean="0"/>
              <a:t>Với mỗi giá trị của b[i], ta kiểm tra: </a:t>
            </a:r>
          </a:p>
          <a:p>
            <a:pPr lvl="3"/>
            <a:r>
              <a:rPr lang="vi-VN" smtClean="0"/>
              <a:t>Nếu i&lt;m thì xét đỉnh tiếp theo và quay lại bước 2. </a:t>
            </a:r>
          </a:p>
          <a:p>
            <a:pPr lvl="3"/>
            <a:r>
              <a:rPr lang="vi-VN" smtClean="0"/>
              <a:t>Nếu i==m thì dãy b chính là một đường đi Euler </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90</a:t>
            </a:fld>
            <a:endParaRPr lang="en-US"/>
          </a:p>
        </p:txBody>
      </p:sp>
    </p:spTree>
    <p:extLst>
      <p:ext uri="{BB962C8B-B14F-4D97-AF65-F5344CB8AC3E}">
        <p14:creationId xmlns="" xmlns:p14="http://schemas.microsoft.com/office/powerpoint/2010/main" val="2130850989"/>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(49/62)</a:t>
            </a:r>
            <a:endParaRPr lang="en-US"/>
          </a:p>
        </p:txBody>
      </p:sp>
      <p:sp>
        <p:nvSpPr>
          <p:cNvPr id="3" name="Content Placeholder 2"/>
          <p:cNvSpPr>
            <a:spLocks noGrp="1"/>
          </p:cNvSpPr>
          <p:nvPr>
            <p:ph sz="quarter" idx="1"/>
          </p:nvPr>
        </p:nvSpPr>
        <p:spPr/>
        <p:txBody>
          <a:bodyPr/>
          <a:lstStyle/>
          <a:p>
            <a:r>
              <a:rPr lang="en-US" smtClean="0"/>
              <a:t>7.5.5. Đường đi và chu trình EULER (16/17)</a:t>
            </a:r>
          </a:p>
          <a:p>
            <a:r>
              <a:rPr lang="en-US" smtClean="0"/>
              <a:t>Chương trình tìm các đường đi Euler:</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91</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"conio.h"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"io.h"</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#include</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"iostream"</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using</a:t>
            </a:r>
            <a:r>
              <a:rPr lang="en-US" sz="1600" b="1">
                <a:solidFill>
                  <a:prstClr val="black"/>
                </a:solidFill>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namespace</a:t>
            </a:r>
            <a:r>
              <a:rPr lang="en-US" sz="1600" b="1">
                <a:solidFill>
                  <a:prstClr val="black"/>
                </a:solidFill>
                <a:latin typeface="Courier New" pitchFamily="49" charset="0"/>
                <a:cs typeface="Courier New" pitchFamily="49" charset="0"/>
              </a:rPr>
              <a:t> std;</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MAX 50</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TRUE 1</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#define</a:t>
            </a:r>
            <a:r>
              <a:rPr lang="en-US" sz="1600" b="1">
                <a:solidFill>
                  <a:prstClr val="black"/>
                </a:solidFill>
                <a:latin typeface="Courier New" pitchFamily="49" charset="0"/>
                <a:cs typeface="Courier New" pitchFamily="49" charset="0"/>
              </a:rPr>
              <a:t> FALSE 0</a:t>
            </a:r>
          </a:p>
          <a:p>
            <a:pPr marL="0" indent="0">
              <a:lnSpc>
                <a:spcPct val="100000"/>
              </a:lnSpc>
              <a:spcBef>
                <a:spcPts val="0"/>
              </a:spcBef>
              <a:buClr>
                <a:srgbClr val="FE8637"/>
              </a:buClr>
              <a:buFont typeface="Wingdings 2"/>
              <a:buNone/>
            </a:pPr>
            <a:r>
              <a:rPr lang="pl-PL" sz="1600" b="1">
                <a:solidFill>
                  <a:srgbClr val="0000FF"/>
                </a:solidFill>
                <a:latin typeface="Courier New" pitchFamily="49" charset="0"/>
                <a:cs typeface="Courier New" pitchFamily="49" charset="0"/>
              </a:rPr>
              <a:t>int</a:t>
            </a:r>
            <a:r>
              <a:rPr lang="pl-PL" sz="1600" b="1">
                <a:solidFill>
                  <a:prstClr val="black"/>
                </a:solidFill>
                <a:latin typeface="Courier New" pitchFamily="49" charset="0"/>
                <a:cs typeface="Courier New" pitchFamily="49" charset="0"/>
              </a:rPr>
              <a:t> m, b[MAX], u, i, OK;</a:t>
            </a:r>
          </a:p>
          <a:p>
            <a:pPr marL="0" indent="0">
              <a:lnSpc>
                <a:spcPct val="10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Init(</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a:t>
            </a:r>
            <a:r>
              <a:rPr lang="pl-PL" sz="1600" b="1" smtClean="0">
                <a:solidFill>
                  <a:srgbClr val="0000FF"/>
                </a:solidFill>
                <a:latin typeface="Courier New" pitchFamily="49" charset="0"/>
                <a:cs typeface="Courier New" pitchFamily="49" charset="0"/>
              </a:rPr>
              <a:t>int</a:t>
            </a:r>
            <a:r>
              <a:rPr lang="pl-PL" sz="1600" b="1" smtClean="0">
                <a:solidFill>
                  <a:prstClr val="black"/>
                </a:solidFill>
                <a:latin typeface="Courier New" pitchFamily="49" charset="0"/>
                <a:cs typeface="Courier New" pitchFamily="49" charset="0"/>
              </a:rPr>
              <a:t> </a:t>
            </a:r>
            <a:r>
              <a:rPr lang="pl-PL" sz="1600" b="1">
                <a:solidFill>
                  <a:prstClr val="black"/>
                </a:solidFill>
                <a:latin typeface="Courier New" pitchFamily="49" charset="0"/>
                <a:cs typeface="Courier New" pitchFamily="49" charset="0"/>
              </a:rPr>
              <a:t>i, j, s, d;</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FILE </a:t>
            </a:r>
            <a:r>
              <a:rPr lang="en-US" sz="1600" b="1">
                <a:solidFill>
                  <a:prstClr val="black"/>
                </a:solidFill>
                <a:latin typeface="Courier New" pitchFamily="49" charset="0"/>
                <a:cs typeface="Courier New" pitchFamily="49" charset="0"/>
              </a:rPr>
              <a:t>*fp;</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fp </a:t>
            </a:r>
            <a:r>
              <a:rPr lang="en-US" sz="1600" b="1">
                <a:solidFill>
                  <a:prstClr val="black"/>
                </a:solidFill>
                <a:latin typeface="Courier New" pitchFamily="49" charset="0"/>
                <a:cs typeface="Courier New" pitchFamily="49" charset="0"/>
              </a:rPr>
              <a:t>= fopen(</a:t>
            </a:r>
            <a:r>
              <a:rPr lang="en-US" sz="1600" b="1">
                <a:solidFill>
                  <a:srgbClr val="A31515"/>
                </a:solidFill>
                <a:latin typeface="Courier New" pitchFamily="49" charset="0"/>
                <a:cs typeface="Courier New" pitchFamily="49" charset="0"/>
              </a:rPr>
              <a:t>"DDEULER.IN"</a:t>
            </a:r>
            <a:r>
              <a:rPr lang="en-US" sz="1600" b="1">
                <a:solidFill>
                  <a:prstClr val="black"/>
                </a:solidFill>
                <a:latin typeface="Courier New" pitchFamily="49" charset="0"/>
                <a:cs typeface="Courier New" pitchFamily="49" charset="0"/>
              </a:rPr>
              <a:t>, </a:t>
            </a:r>
            <a:r>
              <a:rPr lang="en-US" sz="1600" b="1">
                <a:solidFill>
                  <a:srgbClr val="A31515"/>
                </a:solidFill>
                <a:latin typeface="Courier New" pitchFamily="49" charset="0"/>
                <a:cs typeface="Courier New" pitchFamily="49" charset="0"/>
              </a:rPr>
              <a:t>"r"</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n);</a:t>
            </a:r>
          </a:p>
          <a:p>
            <a:pPr marL="0" indent="0">
              <a:lnSpc>
                <a:spcPct val="100000"/>
              </a:lnSpc>
              <a:spcBef>
                <a:spcPts val="0"/>
              </a:spcBef>
              <a:buClr>
                <a:srgbClr val="FE8637"/>
              </a:buClr>
              <a:buFont typeface="Wingdings 2"/>
              <a:buNone/>
            </a:pPr>
            <a:r>
              <a:rPr lang="pt-BR" sz="1600" b="1" smtClean="0">
                <a:solidFill>
                  <a:prstClr val="black"/>
                </a:solidFill>
                <a:latin typeface="Courier New" pitchFamily="49" charset="0"/>
                <a:cs typeface="Courier New" pitchFamily="49" charset="0"/>
              </a:rPr>
              <a:t>   cout</a:t>
            </a:r>
            <a:r>
              <a:rPr lang="pt-BR" sz="1600" b="1">
                <a:solidFill>
                  <a:prstClr val="black"/>
                </a:solidFill>
                <a:latin typeface="Courier New" pitchFamily="49" charset="0"/>
                <a:cs typeface="Courier New" pitchFamily="49" charset="0"/>
              </a:rPr>
              <a:t>&lt;&lt;</a:t>
            </a:r>
            <a:r>
              <a:rPr lang="pt-BR" sz="1600" b="1">
                <a:solidFill>
                  <a:srgbClr val="A31515"/>
                </a:solidFill>
                <a:latin typeface="Courier New" pitchFamily="49" charset="0"/>
                <a:cs typeface="Courier New" pitchFamily="49" charset="0"/>
              </a:rPr>
              <a:t>"\n So dinh </a:t>
            </a:r>
            <a:r>
              <a:rPr lang="pt-BR" sz="1600" b="1" smtClean="0">
                <a:solidFill>
                  <a:srgbClr val="A31515"/>
                </a:solidFill>
                <a:latin typeface="Courier New" pitchFamily="49" charset="0"/>
                <a:cs typeface="Courier New" pitchFamily="49" charset="0"/>
              </a:rPr>
              <a:t>cua G:"</a:t>
            </a:r>
            <a:r>
              <a:rPr lang="pt-BR" sz="1600" b="1" smtClean="0">
                <a:solidFill>
                  <a:prstClr val="black"/>
                </a:solidFill>
                <a:latin typeface="Courier New" pitchFamily="49" charset="0"/>
                <a:cs typeface="Courier New" pitchFamily="49" charset="0"/>
              </a:rPr>
              <a:t>&lt;&lt;*</a:t>
            </a:r>
            <a:r>
              <a:rPr lang="pt-BR" sz="1600" b="1">
                <a:solidFill>
                  <a:prstClr val="black"/>
                </a:solidFill>
                <a:latin typeface="Courier New" pitchFamily="49" charset="0"/>
                <a:cs typeface="Courier New" pitchFamily="49" charset="0"/>
              </a:rPr>
              <a:t>n;</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 Ma tran ke:"</a:t>
            </a:r>
            <a:r>
              <a:rPr lang="en-US" sz="1600" b="1">
                <a:solidFill>
                  <a:prstClr val="black"/>
                </a:solidFill>
                <a:latin typeface="Courier New" pitchFamily="49" charset="0"/>
                <a:cs typeface="Courier New" pitchFamily="49" charset="0"/>
              </a:rPr>
              <a:t>;</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u=1</a:t>
            </a:r>
            <a:r>
              <a:rPr lang="en-US" sz="1600" b="1">
                <a:solidFill>
                  <a:prstClr val="black"/>
                </a:solidFill>
                <a:latin typeface="Courier New" pitchFamily="49" charset="0"/>
                <a:cs typeface="Courier New" pitchFamily="49" charset="0"/>
              </a:rPr>
              <a:t>; d=0; m=0;</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(i=1</a:t>
            </a:r>
            <a:r>
              <a:rPr lang="en-US" sz="1600" b="1">
                <a:solidFill>
                  <a:prstClr val="black"/>
                </a:solidFill>
                <a:latin typeface="Courier New" pitchFamily="49" charset="0"/>
                <a:cs typeface="Courier New" pitchFamily="49" charset="0"/>
              </a:rPr>
              <a:t>; i&lt;=*n;i++){</a:t>
            </a:r>
          </a:p>
          <a:p>
            <a:pPr marL="0" indent="0">
              <a:lnSpc>
                <a:spcPct val="10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"\n"</a:t>
            </a:r>
            <a:r>
              <a:rPr lang="en-US" sz="1600" b="1">
                <a:solidFill>
                  <a:prstClr val="black"/>
                </a:solidFill>
                <a:latin typeface="Courier New" pitchFamily="49" charset="0"/>
                <a:cs typeface="Courier New" pitchFamily="49" charset="0"/>
              </a:rPr>
              <a:t>;s=0;</a:t>
            </a:r>
          </a:p>
          <a:p>
            <a:pPr marL="0" indent="0">
              <a:lnSpc>
                <a:spcPct val="10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r>
              <a:rPr lang="en-US" sz="1600" b="1" smtClean="0">
                <a:solidFill>
                  <a:prstClr val="black"/>
                </a:solidFill>
                <a:latin typeface="Courier New" pitchFamily="49" charset="0"/>
                <a:cs typeface="Courier New" pitchFamily="49" charset="0"/>
              </a:rPr>
              <a:t>       fscanf(fp</a:t>
            </a:r>
            <a:r>
              <a:rPr lang="en-US" sz="1600" b="1">
                <a:solidFill>
                  <a:prstClr val="black"/>
                </a:solidFill>
                <a:latin typeface="Courier New" pitchFamily="49" charset="0"/>
                <a:cs typeface="Courier New" pitchFamily="49" charset="0"/>
              </a:rPr>
              <a:t>,</a:t>
            </a:r>
            <a:r>
              <a:rPr lang="en-US" sz="1600" b="1">
                <a:solidFill>
                  <a:srgbClr val="A31515"/>
                </a:solidFill>
                <a:latin typeface="Courier New" pitchFamily="49" charset="0"/>
                <a:cs typeface="Courier New" pitchFamily="49" charset="0"/>
              </a:rPr>
              <a:t>"%d"</a:t>
            </a:r>
            <a:r>
              <a:rPr lang="en-US" sz="1600" b="1">
                <a:solidFill>
                  <a:prstClr val="black"/>
                </a:solidFill>
                <a:latin typeface="Courier New" pitchFamily="49" charset="0"/>
                <a:cs typeface="Courier New" pitchFamily="49" charset="0"/>
              </a:rPr>
              <a:t>, &amp;G[i][j]);</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&lt;&lt;G[i][j];</a:t>
            </a:r>
          </a:p>
          <a:p>
            <a:r>
              <a:rPr lang="en-US" sz="1600" b="1" smtClean="0">
                <a:solidFill>
                  <a:prstClr val="black"/>
                </a:solidFill>
                <a:latin typeface="Courier New" pitchFamily="49" charset="0"/>
                <a:cs typeface="Courier New" pitchFamily="49" charset="0"/>
              </a:rPr>
              <a:t>       s</a:t>
            </a:r>
            <a:r>
              <a:rPr lang="en-US" sz="1600" b="1">
                <a:solidFill>
                  <a:prstClr val="black"/>
                </a:solidFill>
                <a:latin typeface="Courier New" pitchFamily="49" charset="0"/>
                <a:cs typeface="Courier New" pitchFamily="49" charset="0"/>
              </a:rPr>
              <a:t>+=G[i][j];</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(s%2) { d++;u=i; }</a:t>
            </a:r>
          </a:p>
          <a:p>
            <a:r>
              <a:rPr lang="en-US" sz="1600" b="1" smtClean="0">
                <a:solidFill>
                  <a:prstClr val="black"/>
                </a:solidFill>
                <a:latin typeface="Courier New" pitchFamily="49" charset="0"/>
                <a:cs typeface="Courier New" pitchFamily="49" charset="0"/>
              </a:rPr>
              <a:t>      m=m+s</a:t>
            </a:r>
            <a:r>
              <a:rPr lang="en-US" sz="1600" b="1">
                <a:solidFill>
                  <a:prstClr val="black"/>
                </a:solidFill>
                <a:latin typeface="Courier New" pitchFamily="49" charset="0"/>
                <a:cs typeface="Courier New" pitchFamily="49" charset="0"/>
              </a:rPr>
              <a:t>;</a:t>
            </a:r>
          </a:p>
          <a:p>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r>
              <a:rPr lang="en-US" sz="1600" b="1" smtClean="0">
                <a:solidFill>
                  <a:prstClr val="black"/>
                </a:solidFill>
                <a:latin typeface="Courier New" pitchFamily="49" charset="0"/>
                <a:cs typeface="Courier New" pitchFamily="49" charset="0"/>
              </a:rPr>
              <a:t>   m=m </a:t>
            </a:r>
            <a:r>
              <a:rPr lang="en-US" sz="1600" b="1">
                <a:solidFill>
                  <a:prstClr val="black"/>
                </a:solidFill>
                <a:latin typeface="Courier New" pitchFamily="49" charset="0"/>
                <a:cs typeface="Courier New" pitchFamily="49" charset="0"/>
              </a:rPr>
              <a:t>/2;</a:t>
            </a:r>
          </a:p>
          <a:p>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(d!=2) OK=FALSE;</a:t>
            </a:r>
          </a:p>
          <a:p>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OK=TRUE;</a:t>
            </a:r>
          </a:p>
          <a:p>
            <a:r>
              <a:rPr lang="en-US" sz="1600" b="1" smtClean="0">
                <a:solidFill>
                  <a:prstClr val="black"/>
                </a:solidFill>
                <a:latin typeface="Courier New" pitchFamily="49" charset="0"/>
                <a:cs typeface="Courier New" pitchFamily="49" charset="0"/>
              </a:rPr>
              <a:t>   fclose(fp</a:t>
            </a:r>
            <a:r>
              <a:rPr lang="en-US" sz="1600" b="1">
                <a:solidFill>
                  <a:prstClr val="black"/>
                </a:solidFill>
                <a:latin typeface="Courier New" pitchFamily="49" charset="0"/>
                <a:cs typeface="Courier New" pitchFamily="49" charset="0"/>
              </a:rPr>
              <a:t>);</a:t>
            </a:r>
          </a:p>
          <a:p>
            <a:r>
              <a:rPr lang="en-US" sz="1600" b="1">
                <a:solidFill>
                  <a:prstClr val="black"/>
                </a:solidFill>
                <a:latin typeface="Courier New" pitchFamily="49" charset="0"/>
                <a:cs typeface="Courier New" pitchFamily="49" charset="0"/>
              </a:rPr>
              <a:t>}</a:t>
            </a:r>
          </a:p>
          <a:p>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Result(</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i;</a:t>
            </a:r>
          </a:p>
          <a:p>
            <a:r>
              <a:rPr lang="it-IT" sz="1600" b="1" smtClean="0">
                <a:solidFill>
                  <a:prstClr val="black"/>
                </a:solidFill>
                <a:latin typeface="Courier New" pitchFamily="49" charset="0"/>
                <a:cs typeface="Courier New" pitchFamily="49" charset="0"/>
              </a:rPr>
              <a:t>   cout</a:t>
            </a:r>
            <a:r>
              <a:rPr lang="it-IT" sz="1600" b="1">
                <a:solidFill>
                  <a:prstClr val="black"/>
                </a:solidFill>
                <a:latin typeface="Courier New" pitchFamily="49" charset="0"/>
                <a:cs typeface="Courier New" pitchFamily="49" charset="0"/>
              </a:rPr>
              <a:t>&lt;&lt;</a:t>
            </a:r>
            <a:r>
              <a:rPr lang="it-IT" sz="1600" b="1">
                <a:solidFill>
                  <a:srgbClr val="A31515"/>
                </a:solidFill>
                <a:latin typeface="Courier New" pitchFamily="49" charset="0"/>
                <a:cs typeface="Courier New" pitchFamily="49" charset="0"/>
              </a:rPr>
              <a:t>"\n Co duong di Euler:"</a:t>
            </a:r>
            <a:r>
              <a:rPr lang="it-IT" sz="1600" b="1">
                <a:solidFill>
                  <a:prstClr val="black"/>
                </a:solidFill>
                <a:latin typeface="Courier New" pitchFamily="49" charset="0"/>
                <a:cs typeface="Courier New" pitchFamily="49" charset="0"/>
              </a:rPr>
              <a:t>;</a:t>
            </a:r>
          </a:p>
          <a:p>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(i=0</a:t>
            </a:r>
            <a:r>
              <a:rPr lang="en-US" sz="1600" b="1">
                <a:solidFill>
                  <a:prstClr val="black"/>
                </a:solidFill>
                <a:latin typeface="Courier New" pitchFamily="49" charset="0"/>
                <a:cs typeface="Courier New" pitchFamily="49" charset="0"/>
              </a:rPr>
              <a:t>; i&lt;=m; i++)</a:t>
            </a:r>
          </a:p>
          <a:p>
            <a:r>
              <a:rPr lang="en-US" sz="1600" b="1" smtClean="0">
                <a:solidFill>
                  <a:prstClr val="black"/>
                </a:solidFill>
                <a:latin typeface="Courier New" pitchFamily="49" charset="0"/>
                <a:cs typeface="Courier New" pitchFamily="49" charset="0"/>
              </a:rPr>
              <a:t>      cout</a:t>
            </a:r>
            <a:r>
              <a:rPr lang="en-US" sz="1600" b="1">
                <a:solidFill>
                  <a:prstClr val="black"/>
                </a:solidFill>
                <a:latin typeface="Courier New" pitchFamily="49" charset="0"/>
                <a:cs typeface="Courier New" pitchFamily="49" charset="0"/>
              </a:rPr>
              <a:t>&lt;&lt;</a:t>
            </a:r>
            <a:r>
              <a:rPr lang="en-US" sz="1600" b="1">
                <a:solidFill>
                  <a:srgbClr val="A31515"/>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&lt;&lt;b[i];</a:t>
            </a:r>
          </a:p>
          <a:p>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329777037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(50/62)</a:t>
            </a:r>
            <a:endParaRPr lang="en-US"/>
          </a:p>
        </p:txBody>
      </p:sp>
      <p:sp>
        <p:nvSpPr>
          <p:cNvPr id="3" name="Content Placeholder 2"/>
          <p:cNvSpPr>
            <a:spLocks noGrp="1"/>
          </p:cNvSpPr>
          <p:nvPr>
            <p:ph sz="quarter" idx="1"/>
          </p:nvPr>
        </p:nvSpPr>
        <p:spPr/>
        <p:txBody>
          <a:bodyPr/>
          <a:lstStyle/>
          <a:p>
            <a:r>
              <a:rPr lang="en-US" smtClean="0"/>
              <a:t>7.5.5. Đường đi và chu trình EULER (17/17)</a:t>
            </a:r>
          </a:p>
          <a:p>
            <a:r>
              <a:rPr lang="en-US" smtClean="0"/>
              <a:t>Chương trình tìm các đường đi Euler (tiếp):</a:t>
            </a:r>
            <a:endParaRPr lang="en-US"/>
          </a:p>
        </p:txBody>
      </p:sp>
      <p:sp>
        <p:nvSpPr>
          <p:cNvPr id="4" name="Slide Number Placeholder 3"/>
          <p:cNvSpPr>
            <a:spLocks noGrp="1"/>
          </p:cNvSpPr>
          <p:nvPr>
            <p:ph type="sldNum" sz="quarter" idx="15"/>
          </p:nvPr>
        </p:nvSpPr>
        <p:spPr/>
        <p:txBody>
          <a:bodyPr/>
          <a:lstStyle/>
          <a:p>
            <a:fld id="{605E8093-D946-4067-BBE1-EEE98D839B7E}" type="slidenum">
              <a:rPr lang="en-US" smtClean="0"/>
              <a:pPr/>
              <a:t>92</a:t>
            </a:fld>
            <a:endParaRPr lang="en-US"/>
          </a:p>
        </p:txBody>
      </p:sp>
      <p:sp>
        <p:nvSpPr>
          <p:cNvPr id="6" name="Content Placeholder 2"/>
          <p:cNvSpPr txBox="1">
            <a:spLocks/>
          </p:cNvSpPr>
          <p:nvPr/>
        </p:nvSpPr>
        <p:spPr>
          <a:xfrm>
            <a:off x="152400" y="1752600"/>
            <a:ext cx="4267200" cy="47244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20000"/>
              </a:lnSpc>
              <a:spcBef>
                <a:spcPts val="0"/>
              </a:spcBef>
              <a:buClr>
                <a:srgbClr val="FE8637"/>
              </a:buClr>
              <a:buFont typeface="Wingdings 2"/>
              <a:buNone/>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DDEULER(</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*b,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G[][MAX],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n, </a:t>
            </a:r>
            <a:r>
              <a:rPr lang="en-US" sz="1600" b="1">
                <a:solidFill>
                  <a:srgbClr val="0000FF"/>
                </a:solidFill>
                <a:latin typeface="Courier New" pitchFamily="49" charset="0"/>
                <a:cs typeface="Courier New" pitchFamily="49" charset="0"/>
              </a:rPr>
              <a:t>int</a:t>
            </a:r>
            <a:r>
              <a:rPr lang="en-US" sz="1600" b="1">
                <a:solidFill>
                  <a:prstClr val="black"/>
                </a:solidFill>
                <a:latin typeface="Courier New" pitchFamily="49" charset="0"/>
                <a:cs typeface="Courier New" pitchFamily="49" charset="0"/>
              </a:rPr>
              <a:t> i){</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j, k;</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for</a:t>
            </a:r>
            <a:r>
              <a:rPr lang="en-US" sz="1600" b="1" smtClean="0">
                <a:solidFill>
                  <a:prstClr val="black"/>
                </a:solidFill>
                <a:latin typeface="Courier New" pitchFamily="49" charset="0"/>
                <a:cs typeface="Courier New" pitchFamily="49" charset="0"/>
              </a:rPr>
              <a:t>(j=1</a:t>
            </a:r>
            <a:r>
              <a:rPr lang="en-US" sz="1600" b="1">
                <a:solidFill>
                  <a:prstClr val="black"/>
                </a:solidFill>
                <a:latin typeface="Courier New" pitchFamily="49" charset="0"/>
                <a:cs typeface="Courier New" pitchFamily="49" charset="0"/>
              </a:rPr>
              <a:t>; j&lt;=n;j++){</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(G[b[i-1]][j]==1){</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G[b[i-1</a:t>
            </a:r>
            <a:r>
              <a:rPr lang="en-US" sz="1600" b="1">
                <a:solidFill>
                  <a:prstClr val="black"/>
                </a:solidFill>
                <a:latin typeface="Courier New" pitchFamily="49" charset="0"/>
                <a:cs typeface="Courier New" pitchFamily="49" charset="0"/>
              </a:rPr>
              <a:t>]][j]=</a:t>
            </a:r>
            <a:r>
              <a:rPr lang="en-US" sz="1600" b="1" smtClean="0">
                <a:solidFill>
                  <a:prstClr val="black"/>
                </a:solidFill>
                <a:latin typeface="Courier New" pitchFamily="49" charset="0"/>
                <a:cs typeface="Courier New" pitchFamily="49" charset="0"/>
              </a:rPr>
              <a:t>0;</a:t>
            </a:r>
          </a:p>
          <a:p>
            <a:pPr marL="0" indent="0">
              <a:lnSpc>
                <a:spcPct val="12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G[j</a:t>
            </a:r>
            <a:r>
              <a:rPr lang="en-US" sz="1600" b="1">
                <a:solidFill>
                  <a:prstClr val="black"/>
                </a:solidFill>
                <a:latin typeface="Courier New" pitchFamily="49" charset="0"/>
                <a:cs typeface="Courier New" pitchFamily="49" charset="0"/>
              </a:rPr>
              <a:t>][b[i-1]]=0;</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b[i</a:t>
            </a:r>
            <a:r>
              <a:rPr lang="en-US" sz="1600" b="1">
                <a:solidFill>
                  <a:prstClr val="black"/>
                </a:solidFill>
                <a:latin typeface="Courier New" pitchFamily="49" charset="0"/>
                <a:cs typeface="Courier New" pitchFamily="49" charset="0"/>
              </a:rPr>
              <a:t>]=j;</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(i</a:t>
            </a:r>
            <a:r>
              <a:rPr lang="en-US" sz="1600" b="1">
                <a:solidFill>
                  <a:prstClr val="black"/>
                </a:solidFill>
                <a:latin typeface="Courier New" pitchFamily="49" charset="0"/>
                <a:cs typeface="Courier New" pitchFamily="49" charset="0"/>
              </a:rPr>
              <a:t>==m) Result();</a:t>
            </a:r>
          </a:p>
          <a:p>
            <a:pPr marL="0" indent="0">
              <a:lnSpc>
                <a:spcPct val="120000"/>
              </a:lnSpc>
              <a:spcBef>
                <a:spcPts val="0"/>
              </a:spcBef>
              <a:buClr>
                <a:srgbClr val="FE8637"/>
              </a:buClr>
              <a:buFont typeface="Wingdings 2"/>
              <a:buNone/>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DDEULER(b, G, n, i+1);</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G[b[i-1</a:t>
            </a:r>
            <a:r>
              <a:rPr lang="en-US" sz="1600" b="1">
                <a:solidFill>
                  <a:prstClr val="black"/>
                </a:solidFill>
                <a:latin typeface="Courier New" pitchFamily="49" charset="0"/>
                <a:cs typeface="Courier New" pitchFamily="49" charset="0"/>
              </a:rPr>
              <a:t>]][j]=1; </a:t>
            </a:r>
            <a:endParaRPr lang="en-US" sz="1600" b="1" smtClean="0">
              <a:solidFill>
                <a:prstClr val="black"/>
              </a:solidFill>
              <a:latin typeface="Courier New" pitchFamily="49" charset="0"/>
              <a:cs typeface="Courier New" pitchFamily="49" charset="0"/>
            </a:endParaRPr>
          </a:p>
          <a:p>
            <a:pPr marL="0" indent="0">
              <a:lnSpc>
                <a:spcPct val="120000"/>
              </a:lnSpc>
              <a:spcBef>
                <a:spcPts val="0"/>
              </a:spcBef>
              <a:buClr>
                <a:srgbClr val="FE8637"/>
              </a:buClr>
              <a:buFont typeface="Wingdings 2"/>
              <a:buNone/>
            </a:pPr>
            <a:r>
              <a:rPr lang="en-US" sz="1600" b="1">
                <a:solidFill>
                  <a:prstClr val="black"/>
                </a:solidFill>
                <a:latin typeface="Courier New" pitchFamily="49" charset="0"/>
                <a:cs typeface="Courier New" pitchFamily="49" charset="0"/>
              </a:rPr>
              <a:t> </a:t>
            </a:r>
            <a:r>
              <a:rPr lang="en-US" sz="1600" b="1" smtClean="0">
                <a:solidFill>
                  <a:prstClr val="black"/>
                </a:solidFill>
                <a:latin typeface="Courier New" pitchFamily="49" charset="0"/>
                <a:cs typeface="Courier New" pitchFamily="49" charset="0"/>
              </a:rPr>
              <a:t>     G[j</a:t>
            </a:r>
            <a:r>
              <a:rPr lang="en-US" sz="1600" b="1">
                <a:solidFill>
                  <a:prstClr val="black"/>
                </a:solidFill>
                <a:latin typeface="Courier New" pitchFamily="49" charset="0"/>
                <a:cs typeface="Courier New" pitchFamily="49" charset="0"/>
              </a:rPr>
              <a:t>][b[i-1]]=1;</a:t>
            </a: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  }</a:t>
            </a:r>
            <a:endParaRPr lang="en-US" sz="1600" b="1">
              <a:solidFill>
                <a:prstClr val="black"/>
              </a:solidFill>
              <a:latin typeface="Courier New" pitchFamily="49" charset="0"/>
              <a:cs typeface="Courier New" pitchFamily="49" charset="0"/>
            </a:endParaRPr>
          </a:p>
          <a:p>
            <a:pPr marL="0" indent="0">
              <a:lnSpc>
                <a:spcPct val="120000"/>
              </a:lnSpc>
              <a:spcBef>
                <a:spcPts val="0"/>
              </a:spcBef>
              <a:buClr>
                <a:srgbClr val="FE8637"/>
              </a:buClr>
              <a:buFont typeface="Wingdings 2"/>
              <a:buNone/>
            </a:pPr>
            <a:r>
              <a:rPr lang="en-US" sz="1600" b="1" smtClean="0">
                <a:solidFill>
                  <a:prstClr val="black"/>
                </a:solidFill>
                <a:latin typeface="Courier New" pitchFamily="49" charset="0"/>
                <a:cs typeface="Courier New" pitchFamily="49" charset="0"/>
              </a:rPr>
              <a:t>}</a:t>
            </a:r>
            <a:endParaRPr lang="en-US" sz="1600" b="1">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4495800" y="1752600"/>
            <a:ext cx="4267200" cy="4724400"/>
          </a:xfrm>
          <a:prstGeom prst="rect">
            <a:avLst/>
          </a:prstGeom>
          <a:noFill/>
          <a:ln w="9525">
            <a:solidFill>
              <a:schemeClr val="accent1"/>
            </a:solidFill>
            <a:prstDash val="sysDash"/>
            <a:miter lim="800000"/>
            <a:headEnd/>
            <a:tailEnd/>
          </a:ln>
        </p:spPr>
        <p:txBody>
          <a:bodyPr vert="horz" wrap="square" lIns="91440" tIns="45720" rIns="91440" bIns="45720" numCol="1" anchor="t" anchorCtr="0" compatLnSpc="1">
            <a:prstTxWarp prst="textNoShape">
              <a:avLst/>
            </a:prstTxWarp>
          </a:bodyPr>
          <a:lstStyle/>
          <a:p>
            <a:pPr>
              <a:lnSpc>
                <a:spcPct val="130000"/>
              </a:lnSpc>
            </a:pP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srgbClr val="0000FF"/>
                </a:solidFill>
                <a:latin typeface="Courier New" pitchFamily="49" charset="0"/>
                <a:cs typeface="Courier New" pitchFamily="49" charset="0"/>
              </a:rPr>
              <a:t>  int</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G[MAX][MAX], n;</a:t>
            </a:r>
          </a:p>
          <a:p>
            <a:pPr>
              <a:lnSpc>
                <a:spcPct val="130000"/>
              </a:lnSpc>
            </a:pPr>
            <a:r>
              <a:rPr lang="en-US" sz="1600" b="1" smtClean="0">
                <a:solidFill>
                  <a:prstClr val="black"/>
                </a:solidFill>
                <a:latin typeface="Courier New" pitchFamily="49" charset="0"/>
                <a:cs typeface="Courier New" pitchFamily="49" charset="0"/>
              </a:rPr>
              <a:t>  Init(G</a:t>
            </a:r>
            <a:r>
              <a:rPr lang="en-US" sz="1600" b="1">
                <a:solidFill>
                  <a:prstClr val="black"/>
                </a:solidFill>
                <a:latin typeface="Courier New" pitchFamily="49" charset="0"/>
                <a:cs typeface="Courier New" pitchFamily="49" charset="0"/>
              </a:rPr>
              <a:t>, &amp;n);</a:t>
            </a:r>
          </a:p>
          <a:p>
            <a:pPr>
              <a:lnSpc>
                <a:spcPct val="130000"/>
              </a:lnSpc>
            </a:pPr>
            <a:r>
              <a:rPr lang="en-US" sz="1600" b="1" smtClean="0">
                <a:solidFill>
                  <a:prstClr val="black"/>
                </a:solidFill>
                <a:latin typeface="Courier New" pitchFamily="49" charset="0"/>
                <a:cs typeface="Courier New" pitchFamily="49" charset="0"/>
              </a:rPr>
              <a:t>  b[0</a:t>
            </a:r>
            <a:r>
              <a:rPr lang="en-US" sz="1600" b="1">
                <a:solidFill>
                  <a:prstClr val="black"/>
                </a:solidFill>
                <a:latin typeface="Courier New" pitchFamily="49" charset="0"/>
                <a:cs typeface="Courier New" pitchFamily="49" charset="0"/>
              </a:rPr>
              <a:t>]=u;i=1;</a:t>
            </a:r>
          </a:p>
          <a:p>
            <a:pPr>
              <a:lnSpc>
                <a:spcPct val="130000"/>
              </a:lnSpc>
            </a:pPr>
            <a:r>
              <a:rPr lang="en-US" sz="1600" b="1" smtClean="0">
                <a:solidFill>
                  <a:srgbClr val="0000FF"/>
                </a:solidFill>
                <a:latin typeface="Courier New" pitchFamily="49" charset="0"/>
                <a:cs typeface="Courier New" pitchFamily="49" charset="0"/>
              </a:rPr>
              <a:t>  if</a:t>
            </a:r>
            <a:r>
              <a:rPr lang="en-US" sz="1600" b="1" smtClean="0">
                <a:solidFill>
                  <a:prstClr val="black"/>
                </a:solidFill>
                <a:latin typeface="Courier New" pitchFamily="49" charset="0"/>
                <a:cs typeface="Courier New" pitchFamily="49" charset="0"/>
              </a:rPr>
              <a:t>(OK</a:t>
            </a:r>
            <a:r>
              <a:rPr lang="en-US" sz="1600" b="1">
                <a:solidFill>
                  <a:prstClr val="black"/>
                </a:solidFill>
                <a:latin typeface="Courier New" pitchFamily="49" charset="0"/>
                <a:cs typeface="Courier New" pitchFamily="49" charset="0"/>
              </a:rPr>
              <a:t>) DDEULER(b, G, n, i);</a:t>
            </a:r>
          </a:p>
          <a:p>
            <a:pPr>
              <a:lnSpc>
                <a:spcPct val="130000"/>
              </a:lnSpc>
            </a:pPr>
            <a:r>
              <a:rPr lang="en-US" sz="1600" b="1" smtClean="0">
                <a:solidFill>
                  <a:srgbClr val="0000FF"/>
                </a:solidFill>
                <a:latin typeface="Courier New" pitchFamily="49" charset="0"/>
                <a:cs typeface="Courier New" pitchFamily="49" charset="0"/>
              </a:rPr>
              <a:t>  else</a:t>
            </a:r>
            <a:r>
              <a:rPr lang="en-US" sz="1600" b="1" smtClean="0">
                <a:solidFill>
                  <a:prstClr val="black"/>
                </a:solidFill>
                <a:latin typeface="Courier New" pitchFamily="49" charset="0"/>
                <a:cs typeface="Courier New" pitchFamily="49" charset="0"/>
              </a:rPr>
              <a:t> </a:t>
            </a:r>
            <a:r>
              <a:rPr lang="en-US" sz="1600" b="1">
                <a:solidFill>
                  <a:prstClr val="black"/>
                </a:solidFill>
                <a:latin typeface="Courier New" pitchFamily="49" charset="0"/>
                <a:cs typeface="Courier New" pitchFamily="49" charset="0"/>
              </a:rPr>
              <a:t>cout&lt;&lt;</a:t>
            </a:r>
            <a:r>
              <a:rPr lang="en-US" sz="1600" b="1">
                <a:solidFill>
                  <a:srgbClr val="A31515"/>
                </a:solidFill>
                <a:latin typeface="Courier New" pitchFamily="49" charset="0"/>
                <a:cs typeface="Courier New" pitchFamily="49" charset="0"/>
              </a:rPr>
              <a:t>"\n Khong co duong di Euler"</a:t>
            </a:r>
            <a:r>
              <a:rPr lang="en-US" sz="1600" b="1">
                <a:solidFill>
                  <a:prstClr val="black"/>
                </a:solidFill>
                <a:latin typeface="Courier New" pitchFamily="49" charset="0"/>
                <a:cs typeface="Courier New" pitchFamily="49" charset="0"/>
              </a:rPr>
              <a:t>;</a:t>
            </a:r>
          </a:p>
          <a:p>
            <a:pPr>
              <a:lnSpc>
                <a:spcPct val="130000"/>
              </a:lnSpc>
            </a:pPr>
            <a:r>
              <a:rPr lang="en-US" sz="1600" b="1" smtClean="0">
                <a:solidFill>
                  <a:prstClr val="black"/>
                </a:solidFill>
                <a:latin typeface="Courier New" pitchFamily="49" charset="0"/>
                <a:cs typeface="Courier New" pitchFamily="49" charset="0"/>
              </a:rPr>
              <a:t>  getch</a:t>
            </a:r>
            <a:r>
              <a:rPr lang="en-US" sz="1600" b="1">
                <a:solidFill>
                  <a:prstClr val="black"/>
                </a:solidFill>
                <a:latin typeface="Courier New" pitchFamily="49" charset="0"/>
                <a:cs typeface="Courier New" pitchFamily="49" charset="0"/>
              </a:rPr>
              <a:t>();</a:t>
            </a:r>
          </a:p>
          <a:p>
            <a:pPr>
              <a:lnSpc>
                <a:spcPct val="130000"/>
              </a:lnSpc>
            </a:pPr>
            <a:r>
              <a:rPr lang="en-US" sz="1600" b="1">
                <a:solidFill>
                  <a:prstClr val="black"/>
                </a:solidFill>
                <a:latin typeface="Courier New" pitchFamily="49" charset="0"/>
                <a:cs typeface="Courier New" pitchFamily="49" charset="0"/>
              </a:rPr>
              <a:t>}</a:t>
            </a:r>
          </a:p>
        </p:txBody>
      </p:sp>
    </p:spTree>
    <p:extLst>
      <p:ext uri="{BB962C8B-B14F-4D97-AF65-F5344CB8AC3E}">
        <p14:creationId xmlns="" xmlns:p14="http://schemas.microsoft.com/office/powerpoint/2010/main" val="2297992568"/>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(51/62)</a:t>
            </a:r>
            <a:endParaRPr lang="en-US"/>
          </a:p>
        </p:txBody>
      </p:sp>
      <p:sp>
        <p:nvSpPr>
          <p:cNvPr id="3" name="Content Placeholder 2"/>
          <p:cNvSpPr>
            <a:spLocks noGrp="1"/>
          </p:cNvSpPr>
          <p:nvPr>
            <p:ph sz="quarter" idx="1"/>
          </p:nvPr>
        </p:nvSpPr>
        <p:spPr/>
        <p:txBody>
          <a:bodyPr/>
          <a:lstStyle/>
          <a:p>
            <a:r>
              <a:rPr lang="en-US" smtClean="0"/>
              <a:t>7.5.6. Đường đi và chu trình HAMILTON (1/12)</a:t>
            </a:r>
          </a:p>
          <a:p>
            <a:r>
              <a:rPr lang="vi-VN" smtClean="0"/>
              <a:t>Định nghĩa</a:t>
            </a:r>
            <a:r>
              <a:rPr lang="en-US" smtClean="0"/>
              <a:t>:</a:t>
            </a:r>
            <a:r>
              <a:rPr lang="vi-VN" smtClean="0"/>
              <a:t> </a:t>
            </a:r>
            <a:endParaRPr lang="en-US" smtClean="0"/>
          </a:p>
          <a:p>
            <a:pPr lvl="1"/>
            <a:r>
              <a:rPr lang="vi-VN" smtClean="0"/>
              <a:t>Đường đi qua tất cả các đỉnh của đồ thị</a:t>
            </a:r>
            <a:r>
              <a:rPr lang="en-US" smtClean="0"/>
              <a:t>,</a:t>
            </a:r>
            <a:r>
              <a:rPr lang="vi-VN" smtClean="0"/>
              <a:t> mỗi đỉnh đúng một lần được gọi là đường đi Hamilton. </a:t>
            </a:r>
            <a:endParaRPr lang="en-US" smtClean="0"/>
          </a:p>
          <a:p>
            <a:pPr lvl="1"/>
            <a:r>
              <a:rPr lang="vi-VN" smtClean="0"/>
              <a:t>Chu trình bắt đầu tại một đỉnh v nào đó qua tất cả các đỉnh còn lại mỗi đỉnh đúng một lần sau đó quay trở lại v được gọi là chu trình Hamilton. </a:t>
            </a:r>
            <a:endParaRPr lang="en-US" smtClean="0"/>
          </a:p>
          <a:p>
            <a:pPr lvl="1"/>
            <a:r>
              <a:rPr lang="vi-VN" smtClean="0"/>
              <a:t>Đồ thị được gọi là đồ thị Hamilton nếu nó chứa chu trình Hamilton. </a:t>
            </a:r>
            <a:endParaRPr lang="en-US" smtClean="0"/>
          </a:p>
          <a:p>
            <a:pPr lvl="1"/>
            <a:r>
              <a:rPr lang="en-US" smtClean="0"/>
              <a:t>Đ</a:t>
            </a:r>
            <a:r>
              <a:rPr lang="vi-VN" smtClean="0"/>
              <a:t>ồ thị </a:t>
            </a:r>
            <a:r>
              <a:rPr lang="en-US" smtClean="0"/>
              <a:t>được gọi là </a:t>
            </a:r>
            <a:r>
              <a:rPr lang="vi-VN" smtClean="0"/>
              <a:t>nửa Hamilton </a:t>
            </a:r>
            <a:r>
              <a:rPr lang="en-US" smtClean="0"/>
              <a:t>nếu nó </a:t>
            </a:r>
            <a:r>
              <a:rPr lang="vi-VN" smtClean="0"/>
              <a:t>chứa đường đi Hamilton. </a:t>
            </a:r>
          </a:p>
          <a:p>
            <a:r>
              <a:rPr lang="vi-VN" smtClean="0"/>
              <a:t>Như vậy, một đồ thị Hamilton bao giờ cũng là đồ thị nửa Hamilton nhưng điều ngược lại không luôn luôn đúng</a:t>
            </a:r>
            <a:r>
              <a:rPr lang="en-US" smtClean="0"/>
              <a:t>.</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93</a:t>
            </a:fld>
            <a:endParaRPr lang="en-US"/>
          </a:p>
        </p:txBody>
      </p:sp>
    </p:spTree>
    <p:extLst>
      <p:ext uri="{BB962C8B-B14F-4D97-AF65-F5344CB8AC3E}">
        <p14:creationId xmlns="" xmlns:p14="http://schemas.microsoft.com/office/powerpoint/2010/main" val="24064113"/>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(52/62)</a:t>
            </a:r>
            <a:endParaRPr lang="en-US"/>
          </a:p>
        </p:txBody>
      </p:sp>
      <p:sp>
        <p:nvSpPr>
          <p:cNvPr id="3" name="Content Placeholder 2"/>
          <p:cNvSpPr>
            <a:spLocks noGrp="1"/>
          </p:cNvSpPr>
          <p:nvPr>
            <p:ph sz="quarter" idx="1"/>
          </p:nvPr>
        </p:nvSpPr>
        <p:spPr/>
        <p:txBody>
          <a:bodyPr/>
          <a:lstStyle/>
          <a:p>
            <a:r>
              <a:rPr lang="en-US" smtClean="0"/>
              <a:t>7.5.6. Đường đi và chu trình HAMILTON (2/12)</a:t>
            </a:r>
          </a:p>
          <a:p>
            <a:endParaRPr lang="en-US" smtClean="0"/>
          </a:p>
          <a:p>
            <a:endParaRPr lang="en-US" smtClean="0"/>
          </a:p>
          <a:p>
            <a:endParaRPr lang="en-US" smtClean="0"/>
          </a:p>
          <a:p>
            <a:endParaRPr lang="en-US" smtClean="0"/>
          </a:p>
          <a:p>
            <a:endParaRPr lang="en-US" smtClean="0"/>
          </a:p>
          <a:p>
            <a:endParaRPr lang="en-US" smtClean="0"/>
          </a:p>
          <a:p>
            <a:r>
              <a:rPr lang="vi-VN" smtClean="0"/>
              <a:t> Đồ thị đồ th</a:t>
            </a:r>
            <a:r>
              <a:rPr lang="en-US" smtClean="0"/>
              <a:t>ị</a:t>
            </a:r>
            <a:r>
              <a:rPr lang="vi-VN" smtClean="0"/>
              <a:t> </a:t>
            </a:r>
            <a:r>
              <a:rPr lang="en-US" smtClean="0"/>
              <a:t>H</a:t>
            </a:r>
            <a:r>
              <a:rPr lang="vi-VN" smtClean="0"/>
              <a:t>amilton G</a:t>
            </a:r>
            <a:r>
              <a:rPr lang="en-US" smtClean="0"/>
              <a:t>1, G3</a:t>
            </a:r>
            <a:r>
              <a:rPr lang="vi-VN" smtClean="0"/>
              <a:t>, </a:t>
            </a:r>
            <a:endParaRPr lang="en-US" smtClean="0"/>
          </a:p>
          <a:p>
            <a:r>
              <a:rPr lang="en-US" smtClean="0"/>
              <a:t>Nửa</a:t>
            </a:r>
            <a:r>
              <a:rPr lang="vi-VN" smtClean="0"/>
              <a:t> Hamilton G2</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94</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2124075"/>
            <a:ext cx="8667750" cy="214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8340498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(53/62)</a:t>
            </a:r>
            <a:endParaRPr lang="en-US"/>
          </a:p>
        </p:txBody>
      </p:sp>
      <p:sp>
        <p:nvSpPr>
          <p:cNvPr id="3" name="Content Placeholder 2"/>
          <p:cNvSpPr>
            <a:spLocks noGrp="1"/>
          </p:cNvSpPr>
          <p:nvPr>
            <p:ph sz="quarter" idx="1"/>
          </p:nvPr>
        </p:nvSpPr>
        <p:spPr/>
        <p:txBody>
          <a:bodyPr/>
          <a:lstStyle/>
          <a:p>
            <a:r>
              <a:rPr lang="en-US" smtClean="0"/>
              <a:t>7.5.6. Đường đi và chu trình HAMILTON (3/12)</a:t>
            </a:r>
          </a:p>
          <a:p>
            <a:r>
              <a:rPr lang="en-US" smtClean="0"/>
              <a:t>Chưa có thuật toán hiệu quả để kiểm tra một đồ thị có phải là Hamilton hay không. Thuật toán sau liệt kê các chu trình Hamilton của đồ thị:</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95</a:t>
            </a:fld>
            <a:endParaRPr lang="en-US"/>
          </a:p>
        </p:txBody>
      </p:sp>
      <p:sp>
        <p:nvSpPr>
          <p:cNvPr id="7" name="Content Placeholder 2"/>
          <p:cNvSpPr txBox="1">
            <a:spLocks/>
          </p:cNvSpPr>
          <p:nvPr/>
        </p:nvSpPr>
        <p:spPr>
          <a:xfrm>
            <a:off x="152400" y="2438400"/>
            <a:ext cx="8534400" cy="4419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lnSpc>
                <a:spcPct val="100000"/>
              </a:lnSpc>
              <a:spcBef>
                <a:spcPts val="0"/>
              </a:spcBef>
              <a:buClr>
                <a:srgbClr val="FE8637"/>
              </a:buClr>
              <a:buFont typeface="Wingdings 2"/>
              <a:buNone/>
            </a:pPr>
            <a:r>
              <a:rPr lang="en-US" sz="1900" b="1">
                <a:solidFill>
                  <a:srgbClr val="0000FF"/>
                </a:solidFill>
                <a:latin typeface="Courier New" pitchFamily="49" charset="0"/>
                <a:cs typeface="Courier New" pitchFamily="49" charset="0"/>
              </a:rPr>
              <a:t>void</a:t>
            </a:r>
            <a:r>
              <a:rPr lang="en-US" sz="1900" b="1">
                <a:solidFill>
                  <a:srgbClr val="000000"/>
                </a:solidFill>
                <a:latin typeface="Courier New" pitchFamily="49" charset="0"/>
                <a:cs typeface="Courier New" pitchFamily="49" charset="0"/>
              </a:rPr>
              <a:t> Hamilton( </a:t>
            </a:r>
            <a:r>
              <a:rPr lang="en-US" sz="1900" b="1">
                <a:solidFill>
                  <a:srgbClr val="0000FF"/>
                </a:solidFill>
                <a:latin typeface="Courier New" pitchFamily="49" charset="0"/>
                <a:cs typeface="Courier New" pitchFamily="49" charset="0"/>
              </a:rPr>
              <a:t>int</a:t>
            </a:r>
            <a:r>
              <a:rPr lang="en-US" sz="1900" b="1">
                <a:solidFill>
                  <a:srgbClr val="000000"/>
                </a:solidFill>
                <a:latin typeface="Courier New" pitchFamily="49" charset="0"/>
                <a:cs typeface="Courier New" pitchFamily="49" charset="0"/>
              </a:rPr>
              <a:t> k) { </a:t>
            </a:r>
          </a:p>
          <a:p>
            <a:pPr marL="0" indent="0" algn="just">
              <a:lnSpc>
                <a:spcPct val="100000"/>
              </a:lnSpc>
              <a:spcBef>
                <a:spcPts val="0"/>
              </a:spcBef>
              <a:buClr>
                <a:srgbClr val="FE8637"/>
              </a:buClr>
              <a:buFont typeface="Wingdings 2"/>
              <a:buNone/>
            </a:pPr>
            <a:r>
              <a:rPr lang="vi-VN" sz="1900" b="1">
                <a:solidFill>
                  <a:srgbClr val="000000"/>
                </a:solidFill>
                <a:latin typeface="Courier New" pitchFamily="49" charset="0"/>
                <a:cs typeface="Courier New" pitchFamily="49" charset="0"/>
              </a:rPr>
              <a:t>/* </a:t>
            </a:r>
            <a:r>
              <a:rPr lang="vi-VN" sz="1900" b="1">
                <a:solidFill>
                  <a:srgbClr val="C00000"/>
                </a:solidFill>
                <a:latin typeface="Courier New" pitchFamily="49" charset="0"/>
                <a:cs typeface="Courier New" pitchFamily="49" charset="0"/>
              </a:rPr>
              <a:t>Liệt kê các chu trình Hamilton của đồ thị bằng cách phát triển dãy đỉnh </a:t>
            </a:r>
            <a:r>
              <a:rPr lang="vi-VN" sz="1900" b="1" smtClean="0">
                <a:solidFill>
                  <a:srgbClr val="C00000"/>
                </a:solidFill>
                <a:latin typeface="Courier New" pitchFamily="49" charset="0"/>
                <a:cs typeface="Courier New" pitchFamily="49" charset="0"/>
              </a:rPr>
              <a:t>(</a:t>
            </a:r>
            <a:r>
              <a:rPr lang="vi-VN" sz="1900" b="1">
                <a:solidFill>
                  <a:srgbClr val="C00000"/>
                </a:solidFill>
                <a:latin typeface="Courier New" pitchFamily="49" charset="0"/>
                <a:cs typeface="Courier New" pitchFamily="49" charset="0"/>
              </a:rPr>
              <a:t>X[1], X[2],..., X[k-1</a:t>
            </a:r>
            <a:r>
              <a:rPr lang="vi-VN" sz="1900" b="1" smtClean="0">
                <a:solidFill>
                  <a:srgbClr val="C00000"/>
                </a:solidFill>
                <a:latin typeface="Courier New" pitchFamily="49" charset="0"/>
                <a:cs typeface="Courier New" pitchFamily="49" charset="0"/>
              </a:rPr>
              <a:t>]</a:t>
            </a:r>
            <a:r>
              <a:rPr lang="vi-VN" sz="1900" b="1" smtClean="0">
                <a:solidFill>
                  <a:srgbClr val="000000"/>
                </a:solidFill>
                <a:latin typeface="Courier New" pitchFamily="49" charset="0"/>
                <a:cs typeface="Courier New" pitchFamily="49" charset="0"/>
              </a:rPr>
              <a:t>*/ </a:t>
            </a:r>
            <a:endParaRPr lang="vi-VN" sz="1900" b="1">
              <a:solidFill>
                <a:srgbClr val="000000"/>
              </a:solidFill>
              <a:latin typeface="Courier New" pitchFamily="49" charset="0"/>
              <a:cs typeface="Courier New" pitchFamily="49" charset="0"/>
            </a:endParaRPr>
          </a:p>
          <a:p>
            <a:pPr marL="0" indent="0" algn="just">
              <a:lnSpc>
                <a:spcPct val="100000"/>
              </a:lnSpc>
              <a:spcBef>
                <a:spcPts val="0"/>
              </a:spcBef>
              <a:buClr>
                <a:srgbClr val="FE8637"/>
              </a:buClr>
              <a:buFont typeface="Wingdings 2"/>
              <a:buNone/>
            </a:pPr>
            <a:r>
              <a:rPr lang="en-US" sz="1900" b="1" smtClean="0">
                <a:solidFill>
                  <a:srgbClr val="0000FF"/>
                </a:solidFill>
                <a:latin typeface="Courier New" pitchFamily="49" charset="0"/>
                <a:cs typeface="Courier New" pitchFamily="49" charset="0"/>
              </a:rPr>
              <a:t>  for</a:t>
            </a:r>
            <a:r>
              <a:rPr lang="en-US" sz="1900" b="1" smtClean="0">
                <a:solidFill>
                  <a:srgbClr val="000000"/>
                </a:solidFill>
                <a:latin typeface="Courier New" pitchFamily="49" charset="0"/>
                <a:cs typeface="Courier New" pitchFamily="49" charset="0"/>
              </a:rPr>
              <a:t> </a:t>
            </a:r>
            <a:r>
              <a:rPr lang="en-US" sz="1900" b="1">
                <a:solidFill>
                  <a:srgbClr val="000000"/>
                </a:solidFill>
                <a:latin typeface="Courier New" pitchFamily="49" charset="0"/>
                <a:cs typeface="Courier New" pitchFamily="49" charset="0"/>
              </a:rPr>
              <a:t>y∈ Ke(X[k-1]) { </a:t>
            </a:r>
          </a:p>
          <a:p>
            <a:pPr marL="0" indent="0" algn="just">
              <a:lnSpc>
                <a:spcPct val="100000"/>
              </a:lnSpc>
              <a:spcBef>
                <a:spcPts val="0"/>
              </a:spcBef>
              <a:buClr>
                <a:srgbClr val="FE8637"/>
              </a:buClr>
              <a:buFont typeface="Wingdings 2"/>
              <a:buNone/>
            </a:pPr>
            <a:r>
              <a:rPr lang="en-US" sz="1900" b="1" smtClean="0">
                <a:solidFill>
                  <a:srgbClr val="0000FF"/>
                </a:solidFill>
                <a:latin typeface="Courier New" pitchFamily="49" charset="0"/>
                <a:cs typeface="Courier New" pitchFamily="49" charset="0"/>
              </a:rPr>
              <a:t>    if</a:t>
            </a:r>
            <a:r>
              <a:rPr lang="en-US" sz="1900" b="1" smtClean="0">
                <a:solidFill>
                  <a:srgbClr val="000000"/>
                </a:solidFill>
                <a:latin typeface="Courier New" pitchFamily="49" charset="0"/>
                <a:cs typeface="Courier New" pitchFamily="49" charset="0"/>
              </a:rPr>
              <a:t> ((</a:t>
            </a:r>
            <a:r>
              <a:rPr lang="en-US" sz="1900" b="1">
                <a:solidFill>
                  <a:srgbClr val="000000"/>
                </a:solidFill>
                <a:latin typeface="Courier New" pitchFamily="49" charset="0"/>
                <a:cs typeface="Courier New" pitchFamily="49" charset="0"/>
              </a:rPr>
              <a:t>k</a:t>
            </a:r>
            <a:r>
              <a:rPr lang="en-US" sz="1900" b="1" smtClean="0">
                <a:solidFill>
                  <a:srgbClr val="000000"/>
                </a:solidFill>
                <a:latin typeface="Courier New" pitchFamily="49" charset="0"/>
                <a:cs typeface="Courier New" pitchFamily="49" charset="0"/>
              </a:rPr>
              <a:t>==</a:t>
            </a:r>
            <a:r>
              <a:rPr lang="en-US" sz="1900" b="1">
                <a:solidFill>
                  <a:srgbClr val="000000"/>
                </a:solidFill>
                <a:latin typeface="Courier New" pitchFamily="49" charset="0"/>
                <a:cs typeface="Courier New" pitchFamily="49" charset="0"/>
              </a:rPr>
              <a:t>n+1) </a:t>
            </a:r>
            <a:r>
              <a:rPr lang="en-US" sz="1900" b="1" smtClean="0">
                <a:solidFill>
                  <a:srgbClr val="000000"/>
                </a:solidFill>
                <a:latin typeface="Courier New" pitchFamily="49" charset="0"/>
                <a:cs typeface="Courier New" pitchFamily="49" charset="0"/>
              </a:rPr>
              <a:t>&amp;&amp; </a:t>
            </a:r>
            <a:r>
              <a:rPr lang="en-US" sz="1900" b="1">
                <a:solidFill>
                  <a:srgbClr val="000000"/>
                </a:solidFill>
                <a:latin typeface="Courier New" pitchFamily="49" charset="0"/>
                <a:cs typeface="Courier New" pitchFamily="49" charset="0"/>
              </a:rPr>
              <a:t>(y == v0</a:t>
            </a:r>
            <a:r>
              <a:rPr lang="en-US" sz="1900" b="1" smtClean="0">
                <a:solidFill>
                  <a:srgbClr val="000000"/>
                </a:solidFill>
                <a:latin typeface="Courier New" pitchFamily="49" charset="0"/>
                <a:cs typeface="Courier New" pitchFamily="49" charset="0"/>
              </a:rPr>
              <a:t>))   </a:t>
            </a:r>
          </a:p>
          <a:p>
            <a:pPr marL="0" indent="0" algn="just">
              <a:lnSpc>
                <a:spcPct val="100000"/>
              </a:lnSpc>
              <a:spcBef>
                <a:spcPts val="0"/>
              </a:spcBef>
              <a:buClr>
                <a:srgbClr val="FE8637"/>
              </a:buClr>
              <a:buFont typeface="Wingdings 2"/>
              <a:buNone/>
            </a:pPr>
            <a:r>
              <a:rPr lang="en-US" sz="1900" b="1" smtClean="0">
                <a:solidFill>
                  <a:srgbClr val="000000"/>
                </a:solidFill>
                <a:latin typeface="Courier New" pitchFamily="49" charset="0"/>
                <a:cs typeface="Courier New" pitchFamily="49" charset="0"/>
              </a:rPr>
              <a:t>      Ghinhan(X[1</a:t>
            </a:r>
            <a:r>
              <a:rPr lang="en-US" sz="1900" b="1">
                <a:solidFill>
                  <a:srgbClr val="000000"/>
                </a:solidFill>
                <a:latin typeface="Courier New" pitchFamily="49" charset="0"/>
                <a:cs typeface="Courier New" pitchFamily="49" charset="0"/>
              </a:rPr>
              <a:t>], X[2],..., X[n], v0); </a:t>
            </a:r>
          </a:p>
          <a:p>
            <a:pPr marL="0" indent="0" algn="just">
              <a:lnSpc>
                <a:spcPct val="100000"/>
              </a:lnSpc>
              <a:spcBef>
                <a:spcPts val="0"/>
              </a:spcBef>
              <a:buClr>
                <a:srgbClr val="FE8637"/>
              </a:buClr>
              <a:buFont typeface="Wingdings 2"/>
              <a:buNone/>
            </a:pPr>
            <a:r>
              <a:rPr lang="en-US" sz="1900" b="1" smtClean="0">
                <a:solidFill>
                  <a:srgbClr val="0000FF"/>
                </a:solidFill>
                <a:latin typeface="Courier New" pitchFamily="49" charset="0"/>
                <a:cs typeface="Courier New" pitchFamily="49" charset="0"/>
              </a:rPr>
              <a:t>    else</a:t>
            </a:r>
            <a:r>
              <a:rPr lang="en-US" sz="1900" b="1" smtClean="0">
                <a:solidFill>
                  <a:srgbClr val="000000"/>
                </a:solidFill>
                <a:latin typeface="Courier New" pitchFamily="49" charset="0"/>
                <a:cs typeface="Courier New" pitchFamily="49" charset="0"/>
              </a:rPr>
              <a:t> </a:t>
            </a:r>
            <a:r>
              <a:rPr lang="en-US" sz="1900" b="1">
                <a:solidFill>
                  <a:srgbClr val="000000"/>
                </a:solidFill>
                <a:latin typeface="Courier New" pitchFamily="49" charset="0"/>
                <a:cs typeface="Courier New" pitchFamily="49" charset="0"/>
              </a:rPr>
              <a:t>{ </a:t>
            </a:r>
            <a:endParaRPr lang="en-US" sz="1900" b="1" smtClean="0">
              <a:solidFill>
                <a:srgbClr val="000000"/>
              </a:solidFill>
              <a:latin typeface="Courier New" pitchFamily="49" charset="0"/>
              <a:cs typeface="Courier New" pitchFamily="49" charset="0"/>
            </a:endParaRPr>
          </a:p>
          <a:p>
            <a:pPr marL="0" indent="0" algn="just">
              <a:lnSpc>
                <a:spcPct val="100000"/>
              </a:lnSpc>
              <a:spcBef>
                <a:spcPts val="0"/>
              </a:spcBef>
              <a:buClr>
                <a:srgbClr val="FE8637"/>
              </a:buClr>
              <a:buFont typeface="Wingdings 2"/>
              <a:buNone/>
            </a:pPr>
            <a:r>
              <a:rPr lang="en-US" sz="1900" b="1" smtClean="0">
                <a:solidFill>
                  <a:srgbClr val="000000"/>
                </a:solidFill>
                <a:latin typeface="Courier New" pitchFamily="49" charset="0"/>
                <a:cs typeface="Courier New" pitchFamily="49" charset="0"/>
              </a:rPr>
              <a:t>	if chuaxet[y]</a:t>
            </a:r>
          </a:p>
          <a:p>
            <a:pPr marL="0" indent="0" algn="just">
              <a:lnSpc>
                <a:spcPct val="100000"/>
              </a:lnSpc>
              <a:spcBef>
                <a:spcPts val="0"/>
              </a:spcBef>
              <a:buClr>
                <a:srgbClr val="FE8637"/>
              </a:buClr>
              <a:buFont typeface="Wingdings 2"/>
              <a:buNone/>
            </a:pPr>
            <a:r>
              <a:rPr lang="en-US" sz="1900" b="1" smtClean="0">
                <a:solidFill>
                  <a:srgbClr val="000000"/>
                </a:solidFill>
                <a:latin typeface="Courier New" pitchFamily="49" charset="0"/>
                <a:cs typeface="Courier New" pitchFamily="49" charset="0"/>
              </a:rPr>
              <a:t>	{</a:t>
            </a:r>
            <a:endParaRPr lang="en-US" sz="1900" b="1">
              <a:solidFill>
                <a:srgbClr val="000000"/>
              </a:solidFill>
              <a:latin typeface="Courier New" pitchFamily="49" charset="0"/>
              <a:cs typeface="Courier New" pitchFamily="49" charset="0"/>
            </a:endParaRPr>
          </a:p>
          <a:p>
            <a:pPr marL="274320" lvl="1" indent="0" algn="just">
              <a:lnSpc>
                <a:spcPct val="100000"/>
              </a:lnSpc>
              <a:spcBef>
                <a:spcPts val="0"/>
              </a:spcBef>
              <a:buClr>
                <a:srgbClr val="FE8637"/>
              </a:buClr>
              <a:buFont typeface="Wingdings 2"/>
              <a:buNone/>
            </a:pPr>
            <a:r>
              <a:rPr lang="en-US" sz="1700" b="1" smtClean="0">
                <a:solidFill>
                  <a:srgbClr val="000000"/>
                </a:solidFill>
                <a:latin typeface="Courier New" pitchFamily="49" charset="0"/>
                <a:cs typeface="Courier New" pitchFamily="49" charset="0"/>
              </a:rPr>
              <a:t>      X[k</a:t>
            </a:r>
            <a:r>
              <a:rPr lang="en-US" sz="1700" b="1">
                <a:solidFill>
                  <a:srgbClr val="000000"/>
                </a:solidFill>
                <a:latin typeface="Courier New" pitchFamily="49" charset="0"/>
                <a:cs typeface="Courier New" pitchFamily="49" charset="0"/>
              </a:rPr>
              <a:t>]=y; chuaxet[y] = false; </a:t>
            </a:r>
          </a:p>
          <a:p>
            <a:pPr marL="274320" lvl="1" indent="0" algn="just">
              <a:lnSpc>
                <a:spcPct val="100000"/>
              </a:lnSpc>
              <a:spcBef>
                <a:spcPts val="0"/>
              </a:spcBef>
              <a:buClr>
                <a:srgbClr val="FE8637"/>
              </a:buClr>
              <a:buFont typeface="Wingdings 2"/>
              <a:buNone/>
            </a:pPr>
            <a:r>
              <a:rPr lang="en-US" sz="1700" b="1" smtClean="0">
                <a:solidFill>
                  <a:srgbClr val="000000"/>
                </a:solidFill>
                <a:latin typeface="Courier New" pitchFamily="49" charset="0"/>
                <a:cs typeface="Courier New" pitchFamily="49" charset="0"/>
              </a:rPr>
              <a:t>      Hamilton(k+1</a:t>
            </a:r>
            <a:r>
              <a:rPr lang="en-US" sz="1700" b="1">
                <a:solidFill>
                  <a:srgbClr val="000000"/>
                </a:solidFill>
                <a:latin typeface="Courier New" pitchFamily="49" charset="0"/>
                <a:cs typeface="Courier New" pitchFamily="49" charset="0"/>
              </a:rPr>
              <a:t>); </a:t>
            </a:r>
          </a:p>
          <a:p>
            <a:pPr marL="274320" lvl="1" indent="0" algn="just">
              <a:lnSpc>
                <a:spcPct val="100000"/>
              </a:lnSpc>
              <a:spcBef>
                <a:spcPts val="0"/>
              </a:spcBef>
              <a:buClr>
                <a:srgbClr val="FE8637"/>
              </a:buClr>
              <a:buFont typeface="Wingdings 2"/>
              <a:buNone/>
            </a:pPr>
            <a:r>
              <a:rPr lang="en-US" sz="1700" b="1" smtClean="0">
                <a:solidFill>
                  <a:srgbClr val="000000"/>
                </a:solidFill>
                <a:latin typeface="Courier New" pitchFamily="49" charset="0"/>
                <a:cs typeface="Courier New" pitchFamily="49" charset="0"/>
              </a:rPr>
              <a:t>      chuaxet[y</a:t>
            </a:r>
            <a:r>
              <a:rPr lang="en-US" sz="1700" b="1">
                <a:solidFill>
                  <a:srgbClr val="000000"/>
                </a:solidFill>
                <a:latin typeface="Courier New" pitchFamily="49" charset="0"/>
                <a:cs typeface="Courier New" pitchFamily="49" charset="0"/>
              </a:rPr>
              <a:t>] = true; </a:t>
            </a:r>
            <a:endParaRPr lang="en-US" sz="1700" b="1" smtClean="0">
              <a:solidFill>
                <a:srgbClr val="000000"/>
              </a:solidFill>
              <a:latin typeface="Courier New" pitchFamily="49" charset="0"/>
              <a:cs typeface="Courier New" pitchFamily="49" charset="0"/>
            </a:endParaRPr>
          </a:p>
          <a:p>
            <a:pPr marL="274320" lvl="1" indent="0" algn="just">
              <a:lnSpc>
                <a:spcPct val="100000"/>
              </a:lnSpc>
              <a:spcBef>
                <a:spcPts val="0"/>
              </a:spcBef>
              <a:buClr>
                <a:srgbClr val="FE8637"/>
              </a:buClr>
              <a:buFont typeface="Wingdings 2"/>
              <a:buNone/>
            </a:pPr>
            <a:r>
              <a:rPr lang="en-US" sz="1700" b="1" smtClean="0">
                <a:solidFill>
                  <a:srgbClr val="000000"/>
                </a:solidFill>
                <a:latin typeface="Courier New" pitchFamily="49" charset="0"/>
                <a:cs typeface="Courier New" pitchFamily="49" charset="0"/>
              </a:rPr>
              <a:t>	}</a:t>
            </a:r>
            <a:endParaRPr lang="en-US" sz="1700" b="1">
              <a:solidFill>
                <a:srgbClr val="000000"/>
              </a:solidFill>
              <a:latin typeface="Courier New" pitchFamily="49" charset="0"/>
              <a:cs typeface="Courier New" pitchFamily="49" charset="0"/>
            </a:endParaRPr>
          </a:p>
          <a:p>
            <a:pPr marL="274320" lvl="1" indent="0" algn="just">
              <a:lnSpc>
                <a:spcPct val="100000"/>
              </a:lnSpc>
              <a:spcBef>
                <a:spcPts val="0"/>
              </a:spcBef>
              <a:buClr>
                <a:srgbClr val="FE8637"/>
              </a:buClr>
              <a:buFont typeface="Wingdings 2"/>
              <a:buNone/>
            </a:pPr>
            <a:r>
              <a:rPr lang="en-US" sz="1700" b="1" smtClean="0">
                <a:solidFill>
                  <a:srgbClr val="000000"/>
                </a:solidFill>
                <a:latin typeface="Courier New" pitchFamily="49" charset="0"/>
                <a:cs typeface="Courier New" pitchFamily="49" charset="0"/>
              </a:rPr>
              <a:t>    } </a:t>
            </a:r>
            <a:endParaRPr lang="en-US" sz="1700" b="1">
              <a:solidFill>
                <a:srgbClr val="000000"/>
              </a:solidFill>
              <a:latin typeface="Courier New" pitchFamily="49" charset="0"/>
              <a:cs typeface="Courier New" pitchFamily="49" charset="0"/>
            </a:endParaRPr>
          </a:p>
          <a:p>
            <a:pPr marL="0" indent="0" algn="just">
              <a:lnSpc>
                <a:spcPct val="100000"/>
              </a:lnSpc>
              <a:spcBef>
                <a:spcPts val="0"/>
              </a:spcBef>
              <a:buClr>
                <a:srgbClr val="FE8637"/>
              </a:buClr>
              <a:buFont typeface="Wingdings 2"/>
              <a:buNone/>
            </a:pPr>
            <a:r>
              <a:rPr lang="en-US" sz="1900" b="1" smtClean="0">
                <a:solidFill>
                  <a:srgbClr val="000000"/>
                </a:solidFill>
                <a:latin typeface="Courier New" pitchFamily="49" charset="0"/>
                <a:cs typeface="Courier New" pitchFamily="49" charset="0"/>
              </a:rPr>
              <a:t>  } </a:t>
            </a:r>
            <a:endParaRPr lang="en-US" sz="1900" b="1">
              <a:solidFill>
                <a:srgbClr val="000000"/>
              </a:solidFill>
              <a:latin typeface="Courier New" pitchFamily="49" charset="0"/>
              <a:cs typeface="Courier New" pitchFamily="49" charset="0"/>
            </a:endParaRPr>
          </a:p>
          <a:p>
            <a:pPr marL="0" indent="0" algn="just">
              <a:lnSpc>
                <a:spcPct val="100000"/>
              </a:lnSpc>
              <a:spcBef>
                <a:spcPts val="0"/>
              </a:spcBef>
              <a:buClr>
                <a:srgbClr val="FE8637"/>
              </a:buClr>
              <a:buFont typeface="Wingdings 2"/>
              <a:buNone/>
            </a:pPr>
            <a:r>
              <a:rPr lang="en-US" sz="1900" b="1">
                <a:solidFill>
                  <a:srgbClr val="000000"/>
                </a:solidFill>
                <a:latin typeface="Courier New" pitchFamily="49" charset="0"/>
                <a:cs typeface="Courier New" pitchFamily="49" charset="0"/>
              </a:rPr>
              <a:t>} </a:t>
            </a:r>
            <a:endParaRPr lang="en-US" sz="19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4198106401"/>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(54/62)</a:t>
            </a:r>
            <a:endParaRPr lang="en-US"/>
          </a:p>
        </p:txBody>
      </p:sp>
      <p:sp>
        <p:nvSpPr>
          <p:cNvPr id="3" name="Content Placeholder 2"/>
          <p:cNvSpPr>
            <a:spLocks noGrp="1"/>
          </p:cNvSpPr>
          <p:nvPr>
            <p:ph sz="quarter" idx="1"/>
          </p:nvPr>
        </p:nvSpPr>
        <p:spPr/>
        <p:txBody>
          <a:bodyPr/>
          <a:lstStyle/>
          <a:p>
            <a:r>
              <a:rPr lang="en-US" smtClean="0"/>
              <a:t>7.5.6. Đường đi và chu trình HAMILTON (4/12)</a:t>
            </a:r>
          </a:p>
          <a:p>
            <a:r>
              <a:rPr lang="en-US" smtClean="0"/>
              <a:t>Giả mã c</a:t>
            </a:r>
            <a:r>
              <a:rPr lang="vi-VN" smtClean="0"/>
              <a:t>hương trình chính được thể hiện như sau </a:t>
            </a:r>
            <a:r>
              <a:rPr lang="en-US" smtClean="0"/>
              <a:t>:</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96</a:t>
            </a:fld>
            <a:endParaRPr lang="en-US"/>
          </a:p>
        </p:txBody>
      </p:sp>
      <p:sp>
        <p:nvSpPr>
          <p:cNvPr id="7" name="Content Placeholder 2"/>
          <p:cNvSpPr txBox="1">
            <a:spLocks/>
          </p:cNvSpPr>
          <p:nvPr/>
        </p:nvSpPr>
        <p:spPr>
          <a:xfrm>
            <a:off x="152400" y="2438400"/>
            <a:ext cx="8534400" cy="403860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Clr>
                <a:srgbClr val="FE8637"/>
              </a:buClr>
              <a:buFont typeface="Wingdings 2"/>
              <a:buNone/>
            </a:pPr>
            <a:r>
              <a:rPr lang="en-US" sz="2000" b="1">
                <a:solidFill>
                  <a:srgbClr val="000000"/>
                </a:solidFill>
                <a:latin typeface="Courier New" pitchFamily="49" charset="0"/>
                <a:cs typeface="Courier New" pitchFamily="49" charset="0"/>
              </a:rPr>
              <a:t>{ </a:t>
            </a:r>
          </a:p>
          <a:p>
            <a:pPr marL="0" indent="0" algn="just">
              <a:buClr>
                <a:srgbClr val="FE8637"/>
              </a:buClr>
              <a:buFont typeface="Wingdings 2"/>
              <a:buNone/>
            </a:pPr>
            <a:r>
              <a:rPr lang="en-US" sz="2000" b="1" smtClean="0">
                <a:solidFill>
                  <a:srgbClr val="000000"/>
                </a:solidFill>
                <a:latin typeface="Courier New" pitchFamily="49" charset="0"/>
                <a:cs typeface="Courier New" pitchFamily="49" charset="0"/>
              </a:rPr>
              <a:t>  </a:t>
            </a:r>
            <a:r>
              <a:rPr lang="vi-VN" sz="2000" b="1">
                <a:solidFill>
                  <a:srgbClr val="0000FF"/>
                </a:solidFill>
                <a:latin typeface="Courier New" pitchFamily="49" charset="0"/>
                <a:cs typeface="Courier New" pitchFamily="49" charset="0"/>
              </a:rPr>
              <a:t>for</a:t>
            </a:r>
            <a:r>
              <a:rPr lang="vi-VN" sz="2000" b="1" smtClean="0">
                <a:solidFill>
                  <a:srgbClr val="000000"/>
                </a:solidFill>
                <a:latin typeface="Courier New" pitchFamily="49" charset="0"/>
                <a:cs typeface="Courier New" pitchFamily="49" charset="0"/>
              </a:rPr>
              <a:t> </a:t>
            </a:r>
            <a:r>
              <a:rPr lang="vi-VN" sz="2000" b="1">
                <a:solidFill>
                  <a:srgbClr val="000000"/>
                </a:solidFill>
                <a:latin typeface="Courier New" pitchFamily="49" charset="0"/>
                <a:cs typeface="Courier New" pitchFamily="49" charset="0"/>
              </a:rPr>
              <a:t>(</a:t>
            </a:r>
            <a:r>
              <a:rPr lang="vi-VN" sz="2000" b="1" smtClean="0">
                <a:solidFill>
                  <a:srgbClr val="000000"/>
                </a:solidFill>
                <a:latin typeface="Courier New" pitchFamily="49" charset="0"/>
                <a:cs typeface="Courier New" pitchFamily="49" charset="0"/>
              </a:rPr>
              <a:t>v</a:t>
            </a:r>
            <a:r>
              <a:rPr lang="en-US" sz="2000" b="1" smtClean="0">
                <a:solidFill>
                  <a:srgbClr val="000000"/>
                </a:solidFill>
                <a:latin typeface="Courier New" pitchFamily="49" charset="0"/>
                <a:cs typeface="Courier New" pitchFamily="49" charset="0"/>
              </a:rPr>
              <a:t> </a:t>
            </a:r>
            <a:r>
              <a:rPr lang="vi-VN" sz="2000" b="1" smtClean="0">
                <a:solidFill>
                  <a:srgbClr val="000000"/>
                </a:solidFill>
                <a:latin typeface="Courier New" pitchFamily="49" charset="0"/>
                <a:cs typeface="Courier New" pitchFamily="49" charset="0"/>
              </a:rPr>
              <a:t>∈</a:t>
            </a:r>
            <a:r>
              <a:rPr lang="en-US" sz="2000" b="1" smtClean="0">
                <a:solidFill>
                  <a:srgbClr val="000000"/>
                </a:solidFill>
                <a:latin typeface="Courier New" pitchFamily="49" charset="0"/>
                <a:cs typeface="Courier New" pitchFamily="49" charset="0"/>
              </a:rPr>
              <a:t> </a:t>
            </a:r>
            <a:r>
              <a:rPr lang="vi-VN" sz="2000" b="1" smtClean="0">
                <a:solidFill>
                  <a:srgbClr val="000000"/>
                </a:solidFill>
                <a:latin typeface="Courier New" pitchFamily="49" charset="0"/>
                <a:cs typeface="Courier New" pitchFamily="49" charset="0"/>
              </a:rPr>
              <a:t>V </a:t>
            </a:r>
            <a:r>
              <a:rPr lang="vi-VN" sz="2000" b="1">
                <a:solidFill>
                  <a:srgbClr val="000000"/>
                </a:solidFill>
                <a:latin typeface="Courier New" pitchFamily="49" charset="0"/>
                <a:cs typeface="Courier New" pitchFamily="49" charset="0"/>
              </a:rPr>
              <a:t>) chuaxet[v] = true; </a:t>
            </a:r>
            <a:endParaRPr lang="en-US" sz="2000" b="1" smtClean="0">
              <a:solidFill>
                <a:srgbClr val="000000"/>
              </a:solidFill>
              <a:latin typeface="Courier New" pitchFamily="49" charset="0"/>
              <a:cs typeface="Courier New" pitchFamily="49" charset="0"/>
            </a:endParaRPr>
          </a:p>
          <a:p>
            <a:pPr marL="0" indent="0" algn="ctr">
              <a:buClr>
                <a:srgbClr val="FE8637"/>
              </a:buClr>
              <a:buFont typeface="Wingdings 2"/>
              <a:buNone/>
            </a:pPr>
            <a:r>
              <a:rPr lang="vi-VN" sz="2000" b="1" smtClean="0">
                <a:solidFill>
                  <a:srgbClr val="000000"/>
                </a:solidFill>
                <a:latin typeface="Courier New" pitchFamily="49" charset="0"/>
                <a:cs typeface="Courier New" pitchFamily="49" charset="0"/>
              </a:rPr>
              <a:t>/*</a:t>
            </a:r>
            <a:r>
              <a:rPr lang="vi-VN" sz="2000" b="1">
                <a:solidFill>
                  <a:srgbClr val="C00000"/>
                </a:solidFill>
                <a:latin typeface="Courier New" pitchFamily="49" charset="0"/>
                <a:cs typeface="Courier New" pitchFamily="49" charset="0"/>
              </a:rPr>
              <a:t>thiết lập trạng thái các đỉnh</a:t>
            </a:r>
            <a:r>
              <a:rPr lang="vi-VN" sz="2000" b="1" smtClean="0">
                <a:solidFill>
                  <a:srgbClr val="000000"/>
                </a:solidFill>
                <a:latin typeface="Courier New" pitchFamily="49" charset="0"/>
                <a:cs typeface="Courier New" pitchFamily="49" charset="0"/>
              </a:rPr>
              <a:t>*/</a:t>
            </a:r>
            <a:endParaRPr lang="vi-VN" sz="2000" b="1">
              <a:solidFill>
                <a:srgbClr val="000000"/>
              </a:solidFill>
              <a:latin typeface="Courier New" pitchFamily="49" charset="0"/>
              <a:cs typeface="Courier New" pitchFamily="49" charset="0"/>
            </a:endParaRPr>
          </a:p>
          <a:p>
            <a:pPr marL="0" indent="0" algn="just">
              <a:buClr>
                <a:srgbClr val="FE8637"/>
              </a:buClr>
              <a:buFont typeface="Wingdings 2"/>
              <a:buNone/>
            </a:pPr>
            <a:r>
              <a:rPr lang="en-US" sz="2000" b="1" smtClean="0">
                <a:solidFill>
                  <a:srgbClr val="000000"/>
                </a:solidFill>
                <a:latin typeface="Courier New" pitchFamily="49" charset="0"/>
                <a:cs typeface="Courier New" pitchFamily="49" charset="0"/>
              </a:rPr>
              <a:t>  </a:t>
            </a:r>
            <a:r>
              <a:rPr lang="vi-VN" sz="2000" b="1" smtClean="0">
                <a:solidFill>
                  <a:srgbClr val="000000"/>
                </a:solidFill>
                <a:latin typeface="Courier New" pitchFamily="49" charset="0"/>
                <a:cs typeface="Courier New" pitchFamily="49" charset="0"/>
              </a:rPr>
              <a:t>X[1</a:t>
            </a:r>
            <a:r>
              <a:rPr lang="vi-VN" sz="2000" b="1">
                <a:solidFill>
                  <a:srgbClr val="000000"/>
                </a:solidFill>
                <a:latin typeface="Courier New" pitchFamily="49" charset="0"/>
                <a:cs typeface="Courier New" pitchFamily="49" charset="0"/>
              </a:rPr>
              <a:t>] = v0; </a:t>
            </a:r>
            <a:endParaRPr lang="en-US" sz="2000" b="1" smtClean="0">
              <a:solidFill>
                <a:srgbClr val="000000"/>
              </a:solidFill>
              <a:latin typeface="Courier New" pitchFamily="49" charset="0"/>
              <a:cs typeface="Courier New" pitchFamily="49" charset="0"/>
            </a:endParaRPr>
          </a:p>
          <a:p>
            <a:pPr marL="0" indent="0" algn="ctr">
              <a:buClr>
                <a:srgbClr val="FE8637"/>
              </a:buClr>
              <a:buFont typeface="Wingdings 2"/>
              <a:buNone/>
            </a:pPr>
            <a:r>
              <a:rPr lang="en-US" sz="2000" b="1" smtClean="0">
                <a:solidFill>
                  <a:srgbClr val="000000"/>
                </a:solidFill>
                <a:latin typeface="Courier New" pitchFamily="49" charset="0"/>
                <a:cs typeface="Courier New" pitchFamily="49" charset="0"/>
              </a:rPr>
              <a:t>/</a:t>
            </a:r>
            <a:r>
              <a:rPr lang="vi-VN" sz="2000" b="1" smtClean="0">
                <a:solidFill>
                  <a:srgbClr val="000000"/>
                </a:solidFill>
                <a:latin typeface="Courier New" pitchFamily="49" charset="0"/>
                <a:cs typeface="Courier New" pitchFamily="49" charset="0"/>
              </a:rPr>
              <a:t>*</a:t>
            </a:r>
            <a:r>
              <a:rPr lang="en-US" sz="2000" b="1" smtClean="0">
                <a:solidFill>
                  <a:srgbClr val="000000"/>
                </a:solidFill>
                <a:latin typeface="Courier New" pitchFamily="49" charset="0"/>
                <a:cs typeface="Courier New" pitchFamily="49" charset="0"/>
              </a:rPr>
              <a:t> </a:t>
            </a:r>
            <a:r>
              <a:rPr lang="vi-VN" sz="2000" b="1" smtClean="0">
                <a:solidFill>
                  <a:srgbClr val="C00000"/>
                </a:solidFill>
                <a:latin typeface="Courier New" pitchFamily="49" charset="0"/>
                <a:cs typeface="Courier New" pitchFamily="49" charset="0"/>
              </a:rPr>
              <a:t>v0 </a:t>
            </a:r>
            <a:r>
              <a:rPr lang="vi-VN" sz="2000" b="1">
                <a:solidFill>
                  <a:srgbClr val="C00000"/>
                </a:solidFill>
                <a:latin typeface="Courier New" pitchFamily="49" charset="0"/>
                <a:cs typeface="Courier New" pitchFamily="49" charset="0"/>
              </a:rPr>
              <a:t>là một đỉnh nào đó của đồ </a:t>
            </a:r>
            <a:r>
              <a:rPr lang="vi-VN" sz="2000" b="1" smtClean="0">
                <a:solidFill>
                  <a:srgbClr val="C00000"/>
                </a:solidFill>
                <a:latin typeface="Courier New" pitchFamily="49" charset="0"/>
                <a:cs typeface="Courier New" pitchFamily="49" charset="0"/>
              </a:rPr>
              <a:t>thị</a:t>
            </a:r>
            <a:r>
              <a:rPr lang="en-US" sz="2000" b="1" smtClean="0">
                <a:solidFill>
                  <a:srgbClr val="000000"/>
                </a:solidFill>
                <a:latin typeface="Courier New" pitchFamily="49" charset="0"/>
                <a:cs typeface="Courier New" pitchFamily="49" charset="0"/>
              </a:rPr>
              <a:t> </a:t>
            </a:r>
            <a:r>
              <a:rPr lang="vi-VN" sz="2000" b="1" smtClean="0">
                <a:solidFill>
                  <a:srgbClr val="000000"/>
                </a:solidFill>
                <a:latin typeface="Courier New" pitchFamily="49" charset="0"/>
                <a:cs typeface="Courier New" pitchFamily="49" charset="0"/>
              </a:rPr>
              <a:t>*</a:t>
            </a:r>
            <a:r>
              <a:rPr lang="en-US" sz="2000" b="1" smtClean="0">
                <a:solidFill>
                  <a:srgbClr val="000000"/>
                </a:solidFill>
                <a:latin typeface="Courier New" pitchFamily="49" charset="0"/>
                <a:cs typeface="Courier New" pitchFamily="49" charset="0"/>
              </a:rPr>
              <a:t>/</a:t>
            </a:r>
            <a:endParaRPr lang="vi-VN" sz="2000" b="1">
              <a:solidFill>
                <a:srgbClr val="000000"/>
              </a:solidFill>
              <a:latin typeface="Courier New" pitchFamily="49" charset="0"/>
              <a:cs typeface="Courier New" pitchFamily="49" charset="0"/>
            </a:endParaRPr>
          </a:p>
          <a:p>
            <a:pPr marL="0" indent="0" algn="just">
              <a:buClr>
                <a:srgbClr val="FE8637"/>
              </a:buClr>
              <a:buFont typeface="Wingdings 2"/>
              <a:buNone/>
            </a:pPr>
            <a:r>
              <a:rPr lang="en-US" sz="2000" b="1" smtClean="0">
                <a:solidFill>
                  <a:srgbClr val="000000"/>
                </a:solidFill>
                <a:latin typeface="Courier New" pitchFamily="49" charset="0"/>
                <a:cs typeface="Courier New" pitchFamily="49" charset="0"/>
              </a:rPr>
              <a:t>  chuaxet[v0</a:t>
            </a:r>
            <a:r>
              <a:rPr lang="en-US" sz="2000" b="1">
                <a:solidFill>
                  <a:srgbClr val="000000"/>
                </a:solidFill>
                <a:latin typeface="Courier New" pitchFamily="49" charset="0"/>
                <a:cs typeface="Courier New" pitchFamily="49" charset="0"/>
              </a:rPr>
              <a:t>] = false; </a:t>
            </a:r>
          </a:p>
          <a:p>
            <a:pPr marL="0" indent="0" algn="just">
              <a:buClr>
                <a:srgbClr val="FE8637"/>
              </a:buClr>
              <a:buFont typeface="Wingdings 2"/>
              <a:buNone/>
            </a:pPr>
            <a:r>
              <a:rPr lang="en-US" sz="2000" b="1" smtClean="0">
                <a:solidFill>
                  <a:srgbClr val="000000"/>
                </a:solidFill>
                <a:latin typeface="Courier New" pitchFamily="49" charset="0"/>
                <a:cs typeface="Courier New" pitchFamily="49" charset="0"/>
              </a:rPr>
              <a:t>  Hamilton(2</a:t>
            </a:r>
            <a:r>
              <a:rPr lang="en-US" sz="2000" b="1">
                <a:solidFill>
                  <a:srgbClr val="000000"/>
                </a:solidFill>
                <a:latin typeface="Courier New" pitchFamily="49" charset="0"/>
                <a:cs typeface="Courier New" pitchFamily="49" charset="0"/>
              </a:rPr>
              <a:t>); </a:t>
            </a:r>
          </a:p>
          <a:p>
            <a:pPr marL="0" indent="0" algn="just">
              <a:buClr>
                <a:srgbClr val="FE8637"/>
              </a:buClr>
              <a:buFont typeface="Wingdings 2"/>
              <a:buNone/>
            </a:pPr>
            <a:r>
              <a:rPr lang="en-US" sz="2000" b="1">
                <a:solidFill>
                  <a:srgbClr val="000000"/>
                </a:solidFill>
                <a:latin typeface="Courier New" pitchFamily="49" charset="0"/>
                <a:cs typeface="Courier New" pitchFamily="49" charset="0"/>
              </a:rPr>
              <a:t>} </a:t>
            </a:r>
            <a:endParaRPr lang="en-US" sz="1800" b="1">
              <a:solidFill>
                <a:prstClr val="black"/>
              </a:solidFill>
              <a:latin typeface="Courier New" pitchFamily="49" charset="0"/>
              <a:cs typeface="Courier New" pitchFamily="49" charset="0"/>
            </a:endParaRPr>
          </a:p>
        </p:txBody>
      </p:sp>
    </p:spTree>
    <p:extLst>
      <p:ext uri="{BB962C8B-B14F-4D97-AF65-F5344CB8AC3E}">
        <p14:creationId xmlns="" xmlns:p14="http://schemas.microsoft.com/office/powerpoint/2010/main" val="122517949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(55/62)</a:t>
            </a:r>
            <a:endParaRPr lang="en-US"/>
          </a:p>
        </p:txBody>
      </p:sp>
      <p:sp>
        <p:nvSpPr>
          <p:cNvPr id="3" name="Content Placeholder 2"/>
          <p:cNvSpPr>
            <a:spLocks noGrp="1"/>
          </p:cNvSpPr>
          <p:nvPr>
            <p:ph sz="quarter" idx="1"/>
          </p:nvPr>
        </p:nvSpPr>
        <p:spPr/>
        <p:txBody>
          <a:bodyPr/>
          <a:lstStyle/>
          <a:p>
            <a:r>
              <a:rPr lang="en-US" smtClean="0"/>
              <a:t>7.5.6. Đường đi và chu trình HAMILTON (5/12)</a:t>
            </a:r>
          </a:p>
          <a:p>
            <a:r>
              <a:rPr lang="en-US" smtClean="0"/>
              <a:t>Ví dụ về tìm kiếm chu trình Hamilton:</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97</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1663" y="2809874"/>
            <a:ext cx="2678943" cy="2409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81400" y="2543175"/>
            <a:ext cx="4810125" cy="2943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098765" y="5715000"/>
            <a:ext cx="3775393" cy="369332"/>
          </a:xfrm>
          <a:prstGeom prst="rect">
            <a:avLst/>
          </a:prstGeom>
        </p:spPr>
        <p:txBody>
          <a:bodyPr wrap="none">
            <a:spAutoFit/>
          </a:bodyPr>
          <a:lstStyle/>
          <a:p>
            <a:r>
              <a:rPr lang="en-US" b="1">
                <a:solidFill>
                  <a:srgbClr val="C00000"/>
                </a:solidFill>
                <a:effectLst>
                  <a:outerShdw blurRad="38100" dist="38100" dir="2700000" algn="tl">
                    <a:srgbClr val="000000">
                      <a:alpha val="43137"/>
                    </a:srgbClr>
                  </a:outerShdw>
                </a:effectLst>
              </a:rPr>
              <a:t>Cây tìm kiếm chu trình Hamilton </a:t>
            </a:r>
            <a:endParaRPr lang="en-US">
              <a:solidFill>
                <a:srgbClr val="C000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677283341"/>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(56/62)</a:t>
            </a:r>
            <a:endParaRPr lang="en-US"/>
          </a:p>
        </p:txBody>
      </p:sp>
      <p:sp>
        <p:nvSpPr>
          <p:cNvPr id="3" name="Content Placeholder 2"/>
          <p:cNvSpPr>
            <a:spLocks noGrp="1"/>
          </p:cNvSpPr>
          <p:nvPr>
            <p:ph sz="quarter" idx="1"/>
          </p:nvPr>
        </p:nvSpPr>
        <p:spPr/>
        <p:txBody>
          <a:bodyPr/>
          <a:lstStyle/>
          <a:p>
            <a:r>
              <a:rPr lang="en-US" smtClean="0"/>
              <a:t>7.5.6. Đường đi và chu trình HAMILTON (6/12)</a:t>
            </a:r>
          </a:p>
          <a:p>
            <a:r>
              <a:rPr lang="en-US" smtClean="0"/>
              <a:t>Định lý 7.5.6: </a:t>
            </a:r>
          </a:p>
          <a:p>
            <a:pPr lvl="1"/>
            <a:r>
              <a:rPr lang="vi-VN" smtClean="0"/>
              <a:t>Giả sử G là một đơn đồ thị liên thông có n đỉnh, n </a:t>
            </a:r>
            <a:r>
              <a:rPr lang="vi-VN" smtClean="0">
                <a:sym typeface="Symbol"/>
              </a:rPr>
              <a:t> 3. Khi đó G có chu trình Hamilton nếu bậc của mỗi đỉnh ít nhất bằng n/2</a:t>
            </a:r>
            <a:r>
              <a:rPr lang="en-US" smtClean="0">
                <a:sym typeface="Symbol"/>
              </a:rPr>
              <a:t>.</a:t>
            </a:r>
            <a:endParaRPr lang="vi-VN"/>
          </a:p>
        </p:txBody>
      </p:sp>
      <p:sp>
        <p:nvSpPr>
          <p:cNvPr id="4" name="Slide Number Placeholder 3"/>
          <p:cNvSpPr>
            <a:spLocks noGrp="1"/>
          </p:cNvSpPr>
          <p:nvPr>
            <p:ph type="sldNum" sz="quarter" idx="15"/>
          </p:nvPr>
        </p:nvSpPr>
        <p:spPr/>
        <p:txBody>
          <a:bodyPr/>
          <a:lstStyle/>
          <a:p>
            <a:fld id="{605E8093-D946-4067-BBE1-EEE98D839B7E}" type="slidenum">
              <a:rPr lang="en-US" smtClean="0"/>
              <a:pPr/>
              <a:t>98</a:t>
            </a:fld>
            <a:endParaRPr lang="en-US"/>
          </a:p>
        </p:txBody>
      </p:sp>
    </p:spTree>
    <p:extLst>
      <p:ext uri="{BB962C8B-B14F-4D97-AF65-F5344CB8AC3E}">
        <p14:creationId xmlns="" xmlns:p14="http://schemas.microsoft.com/office/powerpoint/2010/main" val="372217507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7.5. Các thuật toán tìm kiếm trên đồ thị (57/62)</a:t>
            </a:r>
            <a:endParaRPr lang="en-US"/>
          </a:p>
        </p:txBody>
      </p:sp>
      <p:sp>
        <p:nvSpPr>
          <p:cNvPr id="3" name="Content Placeholder 2"/>
          <p:cNvSpPr>
            <a:spLocks noGrp="1"/>
          </p:cNvSpPr>
          <p:nvPr>
            <p:ph sz="quarter" idx="1"/>
          </p:nvPr>
        </p:nvSpPr>
        <p:spPr/>
        <p:txBody>
          <a:bodyPr>
            <a:normAutofit lnSpcReduction="10000"/>
          </a:bodyPr>
          <a:lstStyle/>
          <a:p>
            <a:r>
              <a:rPr lang="en-US" smtClean="0"/>
              <a:t>7.5.6. Đường đi và chu trình HAMILTON (7/12)</a:t>
            </a:r>
          </a:p>
          <a:p>
            <a:r>
              <a:rPr lang="en-US" smtClean="0"/>
              <a:t>Chứng minh định lý 7.5.6: </a:t>
            </a:r>
          </a:p>
          <a:p>
            <a:pPr lvl="1"/>
            <a:r>
              <a:rPr lang="vi-VN" smtClean="0"/>
              <a:t>Thêm vào G các đỉnh mới và nối chúng với tất cả các đỉnh của G. </a:t>
            </a:r>
            <a:endParaRPr lang="en-US" smtClean="0"/>
          </a:p>
          <a:p>
            <a:pPr lvl="1"/>
            <a:r>
              <a:rPr lang="vi-VN" smtClean="0"/>
              <a:t>Gọi k là số ít nhất các đỉnh cần thêm vào để cho đồ thị thu được G’ là đồ thị Hamilton.</a:t>
            </a:r>
            <a:r>
              <a:rPr lang="en-US" smtClean="0"/>
              <a:t> Ta sẽ chứng minh k=0. </a:t>
            </a:r>
          </a:p>
          <a:p>
            <a:pPr lvl="1"/>
            <a:r>
              <a:rPr lang="en-US" smtClean="0"/>
              <a:t>Thực vậy, giả sử k&gt;0.</a:t>
            </a:r>
          </a:p>
          <a:p>
            <a:pPr lvl="1"/>
            <a:r>
              <a:rPr lang="vi-VN" smtClean="0"/>
              <a:t>Ký hiệu v, p, w, …, v là một chu trình Hamilton trong G’ trong đó v, w là các đỉnh của G, còn p là một trong số các đỉnh mới thêm vào. </a:t>
            </a:r>
            <a:endParaRPr lang="en-US" smtClean="0"/>
          </a:p>
          <a:p>
            <a:pPr lvl="1"/>
            <a:r>
              <a:rPr lang="vi-VN" smtClean="0"/>
              <a:t>Rõ ràng v và w không kề nhau, vì nếu chúng kề nhau ta có thể nối trực tiếp v với w và bớt được đỉnh p, điều này mâu thuẫn với k là số nhỏ nhất. </a:t>
            </a:r>
            <a:endParaRPr lang="en-US" smtClean="0"/>
          </a:p>
        </p:txBody>
      </p:sp>
      <p:sp>
        <p:nvSpPr>
          <p:cNvPr id="4" name="Slide Number Placeholder 3"/>
          <p:cNvSpPr>
            <a:spLocks noGrp="1"/>
          </p:cNvSpPr>
          <p:nvPr>
            <p:ph type="sldNum" sz="quarter" idx="15"/>
          </p:nvPr>
        </p:nvSpPr>
        <p:spPr/>
        <p:txBody>
          <a:bodyPr/>
          <a:lstStyle/>
          <a:p>
            <a:fld id="{605E8093-D946-4067-BBE1-EEE98D839B7E}" type="slidenum">
              <a:rPr lang="en-US" smtClean="0"/>
              <a:pPr/>
              <a:t>99</a:t>
            </a:fld>
            <a:endParaRPr lang="en-US"/>
          </a:p>
        </p:txBody>
      </p:sp>
    </p:spTree>
    <p:extLst>
      <p:ext uri="{BB962C8B-B14F-4D97-AF65-F5344CB8AC3E}">
        <p14:creationId xmlns="" xmlns:p14="http://schemas.microsoft.com/office/powerpoint/2010/main" val="102036440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Ngô Hữu Phúc">
      <a:majorFont>
        <a:latin typeface="Arial"/>
        <a:ea typeface=""/>
        <a:cs typeface=""/>
      </a:majorFont>
      <a:minorFont>
        <a:latin typeface="Arial"/>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6048</TotalTime>
  <Words>17262</Words>
  <Application>Microsoft Office PowerPoint</Application>
  <PresentationFormat>On-screen Show (4:3)</PresentationFormat>
  <Paragraphs>2267</Paragraphs>
  <Slides>162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162</vt:i4>
      </vt:variant>
    </vt:vector>
  </HeadingPairs>
  <TitlesOfParts>
    <vt:vector size="164" baseType="lpstr">
      <vt:lpstr>Oriel</vt:lpstr>
      <vt:lpstr>Equation</vt:lpstr>
      <vt:lpstr>Chương 7. Đồ thị và cây</vt:lpstr>
      <vt:lpstr>7.1. Một số khái niệm (1/17)</vt:lpstr>
      <vt:lpstr>7.1. Một số khái niệm(2/17)</vt:lpstr>
      <vt:lpstr>7.1. Một số khái niệm</vt:lpstr>
      <vt:lpstr>7.1. Một số khái niệm</vt:lpstr>
      <vt:lpstr>7.1. Một số khái niệm</vt:lpstr>
      <vt:lpstr>7.1. Một số khái niệm</vt:lpstr>
      <vt:lpstr>7.1. Một số khái niệm</vt:lpstr>
      <vt:lpstr>7.1. Một số khái niệm</vt:lpstr>
      <vt:lpstr>7.1. Một số khái niệm (12/17)</vt:lpstr>
      <vt:lpstr>7.1. Một số khái niệm (13/17)</vt:lpstr>
      <vt:lpstr>7.1. Một số khái niệm (15/17)</vt:lpstr>
      <vt:lpstr>7.1. Một số khái niệm (16/17)</vt:lpstr>
      <vt:lpstr>7.1. Một số khái niệm </vt:lpstr>
      <vt:lpstr>7.2. Đường đi. Chu trình. Đồ thị liên thông (1/6)</vt:lpstr>
      <vt:lpstr>7.2. Đường đi. Chu trình. Đồ thị liên thông (2/6)</vt:lpstr>
      <vt:lpstr>7.2. Đường đi. Chu trình. Đồ thị liên thông (3/6)</vt:lpstr>
      <vt:lpstr>7.2. Đường đi. Chu trình. Đồ thị liên thông (4/6)</vt:lpstr>
      <vt:lpstr>7.2. Đường đi. Chu trình. Đồ thị liên thông (5/6)</vt:lpstr>
      <vt:lpstr>7.2. Đường đi. Chu trình. Đồ thị liên thông (6/6)</vt:lpstr>
      <vt:lpstr>7.3. Một số dạng đồ thị đơn đặc biệt (1/6)</vt:lpstr>
      <vt:lpstr>7.3. Một số dạng đồ thị đơn đặc biệt (2/6)</vt:lpstr>
      <vt:lpstr>7.3. Một số dạng đồ thị đơn đặc biệt (3/6)</vt:lpstr>
      <vt:lpstr>7.3. Một số dạng đồ thị đơn đặc biệt (4/6)</vt:lpstr>
      <vt:lpstr>7.3. Một số dạng đồ thị đơn đặc biệt (5/6)</vt:lpstr>
      <vt:lpstr>7.3. Một số dạng đồ thị đơn đặc biệt (6/6)</vt:lpstr>
      <vt:lpstr>7.4. Biểu diễn đồ thị trên máy tính (1/16)</vt:lpstr>
      <vt:lpstr>7.4. Biểu diễn đồ thị trên máy tính (2/16)</vt:lpstr>
      <vt:lpstr>7.4. Biểu diễn đồ thị trên máy tính (3/16)</vt:lpstr>
      <vt:lpstr>7.4. Biểu diễn đồ thị trên máy tính (4/16)</vt:lpstr>
      <vt:lpstr>7.4. Biểu diễn đồ thị trên máy tính (4/16)</vt:lpstr>
      <vt:lpstr>7.4. Biểu diễn đồ thị trên máy tính (6/16)</vt:lpstr>
      <vt:lpstr>7.4. Biểu diễn đồ thị trên máy tính (7/16)</vt:lpstr>
      <vt:lpstr>7.4. Biểu diễn đồ thị trên máy tính (8/16)</vt:lpstr>
      <vt:lpstr>7.4. Biểu diễn đồ thị trên máy tính (9/16)</vt:lpstr>
      <vt:lpstr>7.4. Biểu diễn đồ thị trên máy tính (10/16)</vt:lpstr>
      <vt:lpstr>7.4. Biểu diễn đồ thị trên máy tính (11/16)</vt:lpstr>
      <vt:lpstr>7.4. Biểu diễn đồ thị trên máy tính (12/16)</vt:lpstr>
      <vt:lpstr>7.4. Biểu diễn đồ thị trên máy tính (13/16)</vt:lpstr>
      <vt:lpstr>7.4. Biểu diễn đồ thị trên máy tính (14/16)</vt:lpstr>
      <vt:lpstr>7.4. Biểu diễn đồ thị trên máy tính (15/16)</vt:lpstr>
      <vt:lpstr>7.4. Biểu diễn đồ thị trên máy tính (16/16)</vt:lpstr>
      <vt:lpstr>7.5. Các thuật toán tìm kiếm trên đồ thị (1/62)</vt:lpstr>
      <vt:lpstr>7.5. Các thuật toán tìm kiếm trên đồ thị (2/62)</vt:lpstr>
      <vt:lpstr>7.5. Các thuật toán tìm kiếm trên đồ thị (3/62)</vt:lpstr>
      <vt:lpstr>7.5. Các thuật toán tìm kiếm trên đồ thị (4/62)</vt:lpstr>
      <vt:lpstr>7.5. Các thuật toán tìm kiếm trên đồ thị (5/62)</vt:lpstr>
      <vt:lpstr>7.5. Các thuật toán tìm kiếm trên đồ thị (6/62)</vt:lpstr>
      <vt:lpstr>7.5. Các thuật toán tìm kiếm trên đồ thị (7/62)</vt:lpstr>
      <vt:lpstr>7.5. Các thuật toán tìm kiếm trên đồ thị (8/62)</vt:lpstr>
      <vt:lpstr>7.5. Các thuật toán tìm kiếm trên đồ thị (9/62)</vt:lpstr>
      <vt:lpstr>7.5. Các thuật toán tìm kiếm trên đồ thị (10/62)</vt:lpstr>
      <vt:lpstr>7.5. Các thuật toán tìm kiếm trên đồ thị (11/62)</vt:lpstr>
      <vt:lpstr>7.5. Các thuật toán tìm kiếm trên đồ thị (12/62)</vt:lpstr>
      <vt:lpstr>7.5. Các thuật toán tìm kiếm trên đồ thị (13/62)</vt:lpstr>
      <vt:lpstr>7.5. Các thuật toán tìm kiếm trên đồ thị (14/62)</vt:lpstr>
      <vt:lpstr>7.5. Các thuật toán tìm kiếm trên đồ thị (15/62)</vt:lpstr>
      <vt:lpstr>7.5. Các thuật toán tìm kiếm trên đồ thị (16/62)</vt:lpstr>
      <vt:lpstr>7.5. Các thuật toán tìm kiếm trên đồ thị (17/62)</vt:lpstr>
      <vt:lpstr>7.5. Các thuật toán tìm kiếm trên đồ thị (18/62)</vt:lpstr>
      <vt:lpstr>7.5. Các thuật toán tìm kiếm trên đồ thị (19/62)</vt:lpstr>
      <vt:lpstr>7.5. Các thuật toán tìm kiếm trên đồ thị (20/62)</vt:lpstr>
      <vt:lpstr>7.5. Các thuật toán tìm kiếm trên đồ thị (21/62)</vt:lpstr>
      <vt:lpstr>7.5. Các thuật toán tìm kiếm trên đồ thị (22/62)</vt:lpstr>
      <vt:lpstr>7.5. Các thuật toán tìm kiếm trên đồ thị (23/62)</vt:lpstr>
      <vt:lpstr>7.5. Các thuật toán tìm kiếm trên đồ thị (24/62)</vt:lpstr>
      <vt:lpstr>7.5. Các thuật toán tìm kiếm trên đồ thị (25/62)</vt:lpstr>
      <vt:lpstr>7.5. Các thuật toán tìm kiếm trên đồ thị (26/62)</vt:lpstr>
      <vt:lpstr>7.5. Các thuật toán tìm kiếm trên đồ thị (27/62)</vt:lpstr>
      <vt:lpstr>7.5. Các thuật toán tìm kiếm trên đồ thị (28/62)</vt:lpstr>
      <vt:lpstr>7.5. Các thuật toán tìm kiếm trên đồ thị (29/62)</vt:lpstr>
      <vt:lpstr>7.5. Các thuật toán tìm kiếm trên đồ thị (30/62)</vt:lpstr>
      <vt:lpstr>7.5. Các thuật toán tìm kiếm trên đồ thị (31/62)</vt:lpstr>
      <vt:lpstr>7.5. Các thuật toán tìm kiếm trên đồ thị (32/62)</vt:lpstr>
      <vt:lpstr>7.5. Các thuật toán tìm kiếm trên đồ thị (33/62)</vt:lpstr>
      <vt:lpstr>7.5. Các thuật toán tìm kiếm trên đồ thị (34/62)</vt:lpstr>
      <vt:lpstr>7.5. Các thuật toán tìm kiếm trên đồ thị (35/62)</vt:lpstr>
      <vt:lpstr>7.5. Các thuật toán tìm kiếm trên đồ thị (36/62)</vt:lpstr>
      <vt:lpstr>7.5. Các thuật toán tìm kiếm trên đồ thị (37/62)</vt:lpstr>
      <vt:lpstr>7.5. Các thuật toán tìm kiếm trên đồ thị (38/62)</vt:lpstr>
      <vt:lpstr>7.5. Các thuật toán tìm kiếm trên đồ thị (39/62)</vt:lpstr>
      <vt:lpstr>7.5. Các thuật toán tìm kiếm trên đồ thị (40/62)</vt:lpstr>
      <vt:lpstr>7.5. Các thuật toán tìm kiếm trên đồ thị (41/62)</vt:lpstr>
      <vt:lpstr>7.5. Các thuật toán tìm kiếm trên đồ thị (42/62)</vt:lpstr>
      <vt:lpstr>7.5. Các thuật toán tìm kiếm trên đồ thị (43/62)</vt:lpstr>
      <vt:lpstr>7.5. Các thuật toán tìm kiếm trên đồ thị (44/62)</vt:lpstr>
      <vt:lpstr>7.5. Các thuật toán tìm kiếm trên đồ thị (45/62)</vt:lpstr>
      <vt:lpstr>7.5. Các thuật toán tìm kiếm trên đồ thị (46/62)</vt:lpstr>
      <vt:lpstr>7.5. Các thuật toán tìm kiếm trên đồ thị (47/62)</vt:lpstr>
      <vt:lpstr>7.5. Các thuật toán tìm kiếm trên đồ thị (48/62)</vt:lpstr>
      <vt:lpstr>7.5. Các thuật toán tìm kiếm trên đồ thị (49/62)</vt:lpstr>
      <vt:lpstr>7.5. Các thuật toán tìm kiếm trên đồ thị (50/62)</vt:lpstr>
      <vt:lpstr>7.5. Các thuật toán tìm kiếm trên đồ thị (51/62)</vt:lpstr>
      <vt:lpstr>7.5. Các thuật toán tìm kiếm trên đồ thị (52/62)</vt:lpstr>
      <vt:lpstr>7.5. Các thuật toán tìm kiếm trên đồ thị (53/62)</vt:lpstr>
      <vt:lpstr>7.5. Các thuật toán tìm kiếm trên đồ thị (54/62)</vt:lpstr>
      <vt:lpstr>7.5. Các thuật toán tìm kiếm trên đồ thị (55/62)</vt:lpstr>
      <vt:lpstr>7.5. Các thuật toán tìm kiếm trên đồ thị (56/62)</vt:lpstr>
      <vt:lpstr>7.5. Các thuật toán tìm kiếm trên đồ thị (57/62)</vt:lpstr>
      <vt:lpstr>7.5. Các thuật toán tìm kiếm trên đồ thị (58/62)</vt:lpstr>
      <vt:lpstr>7.5. Các thuật toán tìm kiếm trên đồ thị (59/62)</vt:lpstr>
      <vt:lpstr>7.5. Các thuật toán tìm kiếm trên đồ thị (60/62)</vt:lpstr>
      <vt:lpstr>7.5. Các thuật toán tìm kiếm trên đồ thị (61/62)</vt:lpstr>
      <vt:lpstr>7.5. Các thuật toán tìm kiếm trên đồ thị (62/62)</vt:lpstr>
      <vt:lpstr>7.6. Tìm đường đi ngắn nhất (1/12)</vt:lpstr>
      <vt:lpstr>7.6. Tìm đường đi ngắn nhất (2/12)</vt:lpstr>
      <vt:lpstr>7.6. Tìm đường đi ngắn nhất (3/12)</vt:lpstr>
      <vt:lpstr>7.6. Tìm đường đi ngắn nhất (4/12)</vt:lpstr>
      <vt:lpstr>7.6. Tìm đường đi ngắn nhất (5/12)</vt:lpstr>
      <vt:lpstr>7.6. Tìm đường đi ngắn nhất (6/12)</vt:lpstr>
      <vt:lpstr>7.6. Tìm đường đi ngắn nhất (7/12)</vt:lpstr>
      <vt:lpstr>7.6. Tìm đường đi ngắn nhất (8/12)</vt:lpstr>
      <vt:lpstr>7.6. Tìm đường đi ngắn nhất (9/12)</vt:lpstr>
      <vt:lpstr>7.6. Tìm đường đi ngắn nhất (10/12)</vt:lpstr>
      <vt:lpstr>7.6. Tìm đường đi ngắn nhất (11/12)</vt:lpstr>
      <vt:lpstr>7.6. Tìm đường đi ngắn nhất (12/12)</vt:lpstr>
      <vt:lpstr>7.7. Cây và ứng dụng (2/43)</vt:lpstr>
      <vt:lpstr>7.7. Cây và ứng dụng (3/43)</vt:lpstr>
      <vt:lpstr>7.7. Cây và ứng dụng (4/43)</vt:lpstr>
      <vt:lpstr>7.7. Cây và ứng dụng (5/43)</vt:lpstr>
      <vt:lpstr>7.7. Cây và ứng dụng (6/43)</vt:lpstr>
      <vt:lpstr>7.7. Cây và ứng dụng (7/43)</vt:lpstr>
      <vt:lpstr>7.7. Cây và ứng dụng (8/43)</vt:lpstr>
      <vt:lpstr>7.7. Cây và ứng dụng (9/43) </vt:lpstr>
      <vt:lpstr>7.7. Cây và ứng dụng (10/41)</vt:lpstr>
      <vt:lpstr>7.7. Cây và ứng dụng (11/43)</vt:lpstr>
      <vt:lpstr>7.7. Cây và ứng dụng (12/43)</vt:lpstr>
      <vt:lpstr>7.7. Cây và ứng dụng (13/43)</vt:lpstr>
      <vt:lpstr>7.7. Cây và ứng dụng (14/43)</vt:lpstr>
      <vt:lpstr>7.7. Cây và ứng dụng (15/43)</vt:lpstr>
      <vt:lpstr>7.7. Cây và ứng dụng (16/43)</vt:lpstr>
      <vt:lpstr>7.7. Cây và ứng dụng (17/43)</vt:lpstr>
      <vt:lpstr>7.7. Cây và ứng dụng (18/43)</vt:lpstr>
      <vt:lpstr>7.7. Cây và ứng dụng (19/43)</vt:lpstr>
      <vt:lpstr>7.7. Cây và ứng dụng (20/43)</vt:lpstr>
      <vt:lpstr>7.7. Cây và ứng dụng (21/43)</vt:lpstr>
      <vt:lpstr>7.7. Cây và ứng dụng (22/43)</vt:lpstr>
      <vt:lpstr>7.7. Cây và ứng dụng (23/43)</vt:lpstr>
      <vt:lpstr>7.7. Cây và ứng dụng (24/43)</vt:lpstr>
      <vt:lpstr>7.7. Cây và ứng dụng (25/43)</vt:lpstr>
      <vt:lpstr>7.7. Cây và ứng dụng (26/43)</vt:lpstr>
      <vt:lpstr>7.7. Cây và ứng dụng (27/43)</vt:lpstr>
      <vt:lpstr>7.7. Cây và ứng dụng (28/43)</vt:lpstr>
      <vt:lpstr>7.7. Cây và ứng dụng (29/43)</vt:lpstr>
      <vt:lpstr>7.7. Cây và ứng dụng (30/43)</vt:lpstr>
      <vt:lpstr>7.7. Cây và ứng dụng (31/43)</vt:lpstr>
      <vt:lpstr>7.7. Cây và ứng dụng (32/43)</vt:lpstr>
      <vt:lpstr>7.7. Cây và ứng dụng (33/43)</vt:lpstr>
      <vt:lpstr>7.7. Cây và ứng dụng (34/43)</vt:lpstr>
      <vt:lpstr>7.7. Cây và ứng dụng (35/43)</vt:lpstr>
      <vt:lpstr>7.7. Cây và ứng dụng (36/43)</vt:lpstr>
      <vt:lpstr>7.7. Cây và ứng dụng (37/43)</vt:lpstr>
      <vt:lpstr>7.7. Cây và ứng dụng (38/43)</vt:lpstr>
      <vt:lpstr>7.7. Cây và ứng dụng (39/43)</vt:lpstr>
      <vt:lpstr>7.7. Cây và ứng dụng (40/43)</vt:lpstr>
      <vt:lpstr>7.7. Cây và ứng dụng (41/43)</vt:lpstr>
      <vt:lpstr>7.7. Cây và ứng dụng (42/43)</vt:lpstr>
      <vt:lpstr>7.7. Cây và ứng dụng (43/43)</vt:lpstr>
      <vt:lpstr>Bài tập</vt:lpstr>
      <vt:lpstr>Bài tập</vt:lpstr>
      <vt:lpstr>Bài tập</vt:lpstr>
      <vt:lpstr>Bài tập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Anh Duy</dc:creator>
  <cp:lastModifiedBy>notebook</cp:lastModifiedBy>
  <cp:revision>466</cp:revision>
  <dcterms:created xsi:type="dcterms:W3CDTF">2010-06-15T06:43:03Z</dcterms:created>
  <dcterms:modified xsi:type="dcterms:W3CDTF">2012-11-19T12:43:22Z</dcterms:modified>
</cp:coreProperties>
</file>