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301" r:id="rId3"/>
    <p:sldId id="256" r:id="rId4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80" r:id="rId19"/>
    <p:sldId id="279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9" r:id="rId32"/>
    <p:sldId id="2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ải" id="{4d88354d-d14b-4df6-a0d8-50f7bb34367f}">
          <p14:sldIdLst>
            <p14:sldId id="256"/>
            <p14:sldId id="262"/>
            <p14:sldId id="263"/>
            <p14:sldId id="301"/>
          </p14:sldIdLst>
        </p14:section>
        <p14:section name="Thắng" id="{67d51bba-b173-47e1-aac5-866b5b33ce6d}">
          <p14:sldIdLst>
            <p14:sldId id="264"/>
            <p14:sldId id="265"/>
            <p14:sldId id="266"/>
            <p14:sldId id="267"/>
            <p14:sldId id="268"/>
          </p14:sldIdLst>
        </p14:section>
        <p14:section name="Duy" id="{3cc02f43-35e2-42d2-b4ec-07462e971122}">
          <p14:sldIdLst>
            <p14:sldId id="269"/>
            <p14:sldId id="270"/>
            <p14:sldId id="271"/>
            <p14:sldId id="275"/>
            <p14:sldId id="276"/>
          </p14:sldIdLst>
        </p14:section>
        <p14:section name="Anh" id="{9daaad5f-a8dc-429e-aedd-342cc712f15c}">
          <p14:sldIdLst>
            <p14:sldId id="277"/>
            <p14:sldId id="280"/>
            <p14:sldId id="279"/>
            <p14:sldId id="285"/>
            <p14:sldId id="286"/>
            <p14:sldId id="287"/>
            <p14:sldId id="288"/>
          </p14:sldIdLst>
        </p14:section>
        <p14:section name="Hải" id="{b2d27d75-7a47-451d-b62d-4a2120afeae4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9"/>
          </p14:sldIdLst>
        </p14:section>
        <p14:section name="Vận dụng" id="{4514f49a-f108-48a7-891d-2266f503a735}">
          <p14:sldIdLst/>
        </p14:section>
        <p14:section name="End" id="{021c8f35-7140-4949-b507-181f03032462}">
          <p14:sldIdLst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44.pn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4.png"/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6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0215" y="49149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50215" y="59436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51000" y="53975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50215" y="29718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50215" y="38862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5"/>
          <a:stretch>
            <a:fillRect/>
          </a:stretch>
        </p:blipFill>
        <p:spPr>
          <a:xfrm>
            <a:off x="1651000" y="174117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2851785" y="11430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1651000" y="696595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7"/>
          <a:stretch>
            <a:fillRect/>
          </a:stretch>
        </p:blipFill>
        <p:spPr>
          <a:xfrm>
            <a:off x="10883900" y="148209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8"/>
          <a:stretch>
            <a:fillRect/>
          </a:stretch>
        </p:blipFill>
        <p:spPr>
          <a:xfrm>
            <a:off x="10883900" y="239649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/>
          <p:nvPr/>
        </p:nvPicPr>
        <p:blipFill>
          <a:blip r:embed="rId8"/>
          <a:stretch>
            <a:fillRect/>
          </a:stretch>
        </p:blipFill>
        <p:spPr>
          <a:xfrm>
            <a:off x="9751060" y="1936115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9"/>
          <a:stretch>
            <a:fillRect/>
          </a:stretch>
        </p:blipFill>
        <p:spPr>
          <a:xfrm>
            <a:off x="10883900" y="356997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10"/>
          <a:stretch>
            <a:fillRect/>
          </a:stretch>
        </p:blipFill>
        <p:spPr>
          <a:xfrm>
            <a:off x="10883900" y="448437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9751060" y="408178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10"/>
          <a:stretch>
            <a:fillRect/>
          </a:stretch>
        </p:blipFill>
        <p:spPr>
          <a:xfrm>
            <a:off x="8115935" y="29718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51000" y="343027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1785" y="434467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18965" y="2971800"/>
            <a:ext cx="914400" cy="914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Group 21"/>
          <p:cNvGrpSpPr/>
          <p:nvPr/>
        </p:nvGrpSpPr>
        <p:grpSpPr>
          <a:xfrm>
            <a:off x="5810250" y="2514600"/>
            <a:ext cx="1828800" cy="1828800"/>
            <a:chOff x="9564" y="3847"/>
            <a:chExt cx="2880" cy="2880"/>
          </a:xfrm>
        </p:grpSpPr>
        <p:pic>
          <p:nvPicPr>
            <p:cNvPr id="14" name="Picture 13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0284" y="4567"/>
              <a:ext cx="1440" cy="144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1" name="Group 20"/>
            <p:cNvGrpSpPr/>
            <p:nvPr/>
          </p:nvGrpSpPr>
          <p:grpSpPr>
            <a:xfrm>
              <a:off x="9564" y="3847"/>
              <a:ext cx="2880" cy="2880"/>
              <a:chOff x="9564" y="3847"/>
              <a:chExt cx="2880" cy="288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863" y="4146"/>
                <a:ext cx="2282" cy="228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564" y="3847"/>
                <a:ext cx="2880" cy="288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068" y="4351"/>
                <a:ext cx="1872" cy="1872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5" name="Rectangles 24"/>
          <p:cNvSpPr/>
          <p:nvPr/>
        </p:nvSpPr>
        <p:spPr>
          <a:xfrm>
            <a:off x="450215" y="185420"/>
            <a:ext cx="1141031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Prediction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average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1721509" cy="3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2191951" y="3785469"/>
            <a:ext cx="9745484" cy="5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1587085"/>
            <a:ext cx="5664833" cy="2867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92" y="4706035"/>
            <a:ext cx="7994181" cy="131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Variance &amp; Standard Deviation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181820" y="1052536"/>
            <a:ext cx="6820641" cy="31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65245"/>
            <a:ext cx="991806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2200499"/>
            <a:ext cx="5664833" cy="11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01" y="4457845"/>
            <a:ext cx="7994181" cy="1116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skewness &amp; kurtosis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19810"/>
            <a:ext cx="444182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208020"/>
            <a:ext cx="991806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874520"/>
            <a:ext cx="7456170" cy="8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57370" y="3813810"/>
            <a:ext cx="6742430" cy="196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Covariance &amp; Correlation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19175"/>
            <a:ext cx="57524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80485"/>
            <a:ext cx="99174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2468245"/>
            <a:ext cx="7634605" cy="91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05166" y="4427670"/>
            <a:ext cx="7994181" cy="1033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Aggregating to Complex Types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6005"/>
            <a:ext cx="676338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80485"/>
            <a:ext cx="99174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2496185"/>
            <a:ext cx="7634605" cy="854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16575" y="4455795"/>
            <a:ext cx="5556250" cy="151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83578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597275"/>
            <a:ext cx="97777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3403283"/>
            <a:ext cx="5037455" cy="4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09068" y="2159635"/>
            <a:ext cx="4450080" cy="330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with Expressions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576135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042035" y="1757045"/>
            <a:ext cx="10130155" cy="3300730"/>
            <a:chOff x="1861" y="3213"/>
            <a:chExt cx="15953" cy="5198"/>
          </a:xfrm>
        </p:grpSpPr>
        <p:sp>
          <p:nvSpPr>
            <p:cNvPr id="10" name="Hình chữ nhật 9"/>
            <p:cNvSpPr/>
            <p:nvPr/>
          </p:nvSpPr>
          <p:spPr>
            <a:xfrm>
              <a:off x="1861" y="6111"/>
              <a:ext cx="15618" cy="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61" y="4611"/>
              <a:ext cx="7933" cy="27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30" y="3213"/>
              <a:ext cx="7685" cy="51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with Maps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21259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042035" y="1939925"/>
            <a:ext cx="10130790" cy="3244850"/>
            <a:chOff x="1861" y="3501"/>
            <a:chExt cx="15954" cy="5110"/>
          </a:xfrm>
        </p:grpSpPr>
        <p:sp>
          <p:nvSpPr>
            <p:cNvPr id="10" name="Hình chữ nhật 9"/>
            <p:cNvSpPr/>
            <p:nvPr/>
          </p:nvSpPr>
          <p:spPr>
            <a:xfrm>
              <a:off x="1861" y="6111"/>
              <a:ext cx="15618" cy="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61" y="4651"/>
              <a:ext cx="7933" cy="2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30" y="3501"/>
              <a:ext cx="7685" cy="5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459105"/>
            <a:ext cx="11278870" cy="624205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rows &amp; window frames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501205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312545" y="3597275"/>
            <a:ext cx="964692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2850" y="1939925"/>
            <a:ext cx="4458335" cy="324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1100" y="1577975"/>
            <a:ext cx="9777730" cy="440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rows &amp; window frames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96951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181735" y="1740535"/>
            <a:ext cx="9777730" cy="4070985"/>
            <a:chOff x="2081" y="3187"/>
            <a:chExt cx="15398" cy="6411"/>
          </a:xfrm>
        </p:grpSpPr>
        <p:sp>
          <p:nvSpPr>
            <p:cNvPr id="10" name="Hình chữ nhật 9"/>
            <p:cNvSpPr/>
            <p:nvPr/>
          </p:nvSpPr>
          <p:spPr>
            <a:xfrm>
              <a:off x="2081" y="6111"/>
              <a:ext cx="15398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81" y="3187"/>
              <a:ext cx="7933" cy="2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24" y="6745"/>
              <a:ext cx="14255" cy="28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-4107386" y="4613997"/>
            <a:ext cx="5113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Phạm Ngọc Hải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Lương Đức Anh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Hoàng Đình Duy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Nguyễn Văn Thắng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109932" y="-1168879"/>
            <a:ext cx="86264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ình chữ nhật 10"/>
          <p:cNvSpPr/>
          <p:nvPr/>
        </p:nvSpPr>
        <p:spPr>
          <a:xfrm flipV="1">
            <a:off x="12640574" y="1088366"/>
            <a:ext cx="1854678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1708978" y="4428067"/>
            <a:ext cx="11260667" cy="19624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Create frames with window functions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84829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rot="5400000">
            <a:off x="7420610" y="3743960"/>
            <a:ext cx="444246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1905" y="1606550"/>
            <a:ext cx="75374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52350" y="3970020"/>
            <a:ext cx="9051925" cy="1811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Create frames with window functions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84829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rot="5400000">
            <a:off x="-1016635" y="3743960"/>
            <a:ext cx="444246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797800" y="1619250"/>
            <a:ext cx="75374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35455" y="1536065"/>
            <a:ext cx="9189085" cy="447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 BY compare to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Grouping Sets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7759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1181735" y="1336040"/>
            <a:ext cx="9637395" cy="4820285"/>
            <a:chOff x="1933" y="3380"/>
            <a:chExt cx="15177" cy="7591"/>
          </a:xfrm>
        </p:grpSpPr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10" y="7528"/>
              <a:ext cx="8268" cy="22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Group 12"/>
            <p:cNvGrpSpPr/>
            <p:nvPr/>
          </p:nvGrpSpPr>
          <p:grpSpPr>
            <a:xfrm>
              <a:off x="1933" y="3380"/>
              <a:ext cx="15177" cy="3752"/>
              <a:chOff x="1933" y="3380"/>
              <a:chExt cx="15177" cy="3752"/>
            </a:xfrm>
          </p:grpSpPr>
          <p:sp>
            <p:nvSpPr>
              <p:cNvPr id="10" name="Hình chữ nhật 9"/>
              <p:cNvSpPr/>
              <p:nvPr/>
            </p:nvSpPr>
            <p:spPr>
              <a:xfrm>
                <a:off x="2010" y="7060"/>
                <a:ext cx="15100" cy="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pic>
            <p:nvPicPr>
              <p:cNvPr id="9" name="Hình ảnh 10" descr="C:\Users\PC\Downloads\Capture.PNGCapture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1474" y="3380"/>
                <a:ext cx="5598" cy="32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Hình ảnh 8" descr="C:\Users\PC\Downloads\Capture1.PNGCapture1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1933" y="3689"/>
                <a:ext cx="8268" cy="301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2" name="Hình ảnh 10" descr="C:\Users\PC\Downloads\Capture.PNGCapture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51" y="7528"/>
              <a:ext cx="5559" cy="34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Rollups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64719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30668"/>
            <a:ext cx="7537450" cy="126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2875" y="3181350"/>
            <a:ext cx="572071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Cube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91694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615123"/>
            <a:ext cx="7537450" cy="109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86388" y="3234055"/>
            <a:ext cx="5557520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Grouping Metadata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20497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11935"/>
            <a:ext cx="4659630" cy="1287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49725" y="3141345"/>
            <a:ext cx="6802755" cy="304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Pivot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02933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709420"/>
            <a:ext cx="7537450" cy="90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9821" y="32372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181735" y="2052955"/>
            <a:ext cx="10125710" cy="4154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inputSchemarepresents input arguments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bufferSchemarepresents intermediate UDAF results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dataTyperepresents the return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deterministicis a Boolean value that specifies whether this UDAF will return the same result for a given 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initializeallows you to initialize values of an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updatedescribes how you should update the internal buffer based on a given row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mergedescribes how two aggregation buffers should be merged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evaluatewill generate the 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241046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797800" y="1826895"/>
            <a:ext cx="7537450" cy="90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eg 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7131050" y="1750060"/>
            <a:ext cx="4373245" cy="378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 DataOfInput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internal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aggregation buffers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 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3060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D:\Projects\Spark _ Study\UDAF.PNG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487805"/>
            <a:ext cx="5949315" cy="430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D:\Projects\Spark _ Study\useUDAF.PNGuseUDA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52350" y="1544955"/>
            <a:ext cx="6031865" cy="18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/>
          <p:cNvSpPr txBox="1"/>
          <p:nvPr/>
        </p:nvSpPr>
        <p:spPr>
          <a:xfrm>
            <a:off x="12452350" y="1927860"/>
            <a:ext cx="10125710" cy="4154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inputSchemarepresents input arguments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bufferSchemarepresents intermediate UDAF results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dataTyperepresents the return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deterministicis a Boolean value that specifies whether this UDAF will return the same result for a given 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initializeallows you to initialize values of an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updatedescribes how you should update the internal buffer based on a given row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mergedescribes how two aggregation buffers should be merged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evaluatewill generate the 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eg 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3060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D:\Projects\Spark _ Study\useUDAF.PNGuse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89405"/>
            <a:ext cx="5857875" cy="180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D:\Projects\Spark _ Study\useUDAF.PNGuse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52350" y="1544955"/>
            <a:ext cx="6031865" cy="18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D:\Projects\Spark _ Study\resultUDAF.PNGresultUDA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3630930"/>
            <a:ext cx="4594225" cy="231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292242" y="4503632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4511508"/>
            <a:ext cx="10866354" cy="1961444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484" y="4788726"/>
            <a:ext cx="3028493" cy="895244"/>
          </a:xfrm>
          <a:noFill/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6350" y="5682375"/>
            <a:ext cx="2784075" cy="571085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82199" y="4700261"/>
            <a:ext cx="5113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Phạm Ngọc Hải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Lương Đức Anh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Hoàng Đình Duy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Nguyễn Văn Thắng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6" name="Hình chữ nhật 5"/>
          <p:cNvSpPr/>
          <p:nvPr/>
        </p:nvSpPr>
        <p:spPr>
          <a:xfrm flipV="1">
            <a:off x="12640574" y="1088366"/>
            <a:ext cx="1854678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/>
          <p:cNvSpPr/>
          <p:nvPr/>
        </p:nvSpPr>
        <p:spPr>
          <a:xfrm>
            <a:off x="1109932" y="-1168879"/>
            <a:ext cx="86264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2985" y="3166110"/>
            <a:ext cx="2539365" cy="765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contact us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42985" y="3931920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harito9703@gmail.com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1126" y="489896"/>
            <a:ext cx="4293700" cy="895244"/>
          </a:xfrm>
          <a:noFill/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Contents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5217" y="1498564"/>
            <a:ext cx="2784075" cy="571085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427897" y="2198601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7622877" y="1289649"/>
            <a:ext cx="3723734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282461" y="2296065"/>
            <a:ext cx="86264" cy="303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088" y="446763"/>
            <a:ext cx="3071625" cy="63645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Import data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842" y="1174674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83885"/>
            <a:ext cx="2443367" cy="3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4107815"/>
            <a:ext cx="978471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498600"/>
            <a:ext cx="4799965" cy="2545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92" y="4247966"/>
            <a:ext cx="6604052" cy="214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:\Projects\Spark _ Study\dataModelFormat.PNGdataModelFormat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08645" y="1472565"/>
            <a:ext cx="2757805" cy="254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61125"/>
            <a:ext cx="10866354" cy="613087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556656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COUNT &amp; count Distinct</a:t>
            </a:r>
            <a:endParaRPr lang="vi-VN" dirty="0" err="1">
              <a:solidFill>
                <a:schemeClr val="bg1"/>
              </a:solidFill>
              <a:latin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507180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Nhóm 13"/>
          <p:cNvGrpSpPr/>
          <p:nvPr/>
        </p:nvGrpSpPr>
        <p:grpSpPr>
          <a:xfrm>
            <a:off x="1182793" y="1820995"/>
            <a:ext cx="9790832" cy="3579910"/>
            <a:chOff x="1182793" y="2324202"/>
            <a:chExt cx="9790832" cy="3680552"/>
          </a:xfrm>
        </p:grpSpPr>
        <p:sp>
          <p:nvSpPr>
            <p:cNvPr id="10" name="Hình chữ nhật 9"/>
            <p:cNvSpPr/>
            <p:nvPr/>
          </p:nvSpPr>
          <p:spPr>
            <a:xfrm>
              <a:off x="1182793" y="3407063"/>
              <a:ext cx="9745484" cy="5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107" y="2324202"/>
              <a:ext cx="4301520" cy="577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193" y="3859530"/>
              <a:ext cx="3597041" cy="2145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912" y="2328527"/>
              <a:ext cx="4928326" cy="568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7994" y="3859530"/>
              <a:ext cx="5545631" cy="2145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Approx count distinct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181820" y="1046684"/>
            <a:ext cx="489037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23196" y="2935698"/>
            <a:ext cx="9745484" cy="5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, màu cam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20" y="1716512"/>
            <a:ext cx="9733490" cy="999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06" y="3204420"/>
            <a:ext cx="9747469" cy="2916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346" y="1494523"/>
            <a:ext cx="4928326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2900" y="5154643"/>
            <a:ext cx="5545631" cy="208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first &amp; last - min &amp; max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5076984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Nhóm 12"/>
          <p:cNvGrpSpPr/>
          <p:nvPr/>
        </p:nvGrpSpPr>
        <p:grpSpPr>
          <a:xfrm>
            <a:off x="1118946" y="2035804"/>
            <a:ext cx="9749734" cy="3245676"/>
            <a:chOff x="1118946" y="1767693"/>
            <a:chExt cx="9749734" cy="3245676"/>
          </a:xfrm>
        </p:grpSpPr>
        <p:sp>
          <p:nvSpPr>
            <p:cNvPr id="10" name="Hình chữ nhật 9"/>
            <p:cNvSpPr/>
            <p:nvPr/>
          </p:nvSpPr>
          <p:spPr>
            <a:xfrm>
              <a:off x="1123196" y="2935698"/>
              <a:ext cx="9745484" cy="5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946" y="1770529"/>
              <a:ext cx="4520613" cy="553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874" y="3563854"/>
              <a:ext cx="4507351" cy="14495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 descr="Ảnh có chứa văn bản, màu cam, tối, đóng&#10;&#10;Mô tả được tự động tạ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7276" y="1767693"/>
              <a:ext cx="4111529" cy="55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4776" y="3565136"/>
              <a:ext cx="4032795" cy="1444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sum &amp; sum Distinct</a:t>
            </a:r>
            <a:endParaRPr lang="vi-VN" sz="3200" dirty="0" err="1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405555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Nhóm 12"/>
          <p:cNvGrpSpPr/>
          <p:nvPr/>
        </p:nvGrpSpPr>
        <p:grpSpPr>
          <a:xfrm>
            <a:off x="1597541" y="2035804"/>
            <a:ext cx="9147175" cy="3718560"/>
            <a:chOff x="1597541" y="1767693"/>
            <a:chExt cx="9147175" cy="3718560"/>
          </a:xfrm>
        </p:grpSpPr>
        <p:sp>
          <p:nvSpPr>
            <p:cNvPr id="10" name="Hình chữ nhật 9"/>
            <p:cNvSpPr/>
            <p:nvPr/>
          </p:nvSpPr>
          <p:spPr>
            <a:xfrm>
              <a:off x="1597541" y="2935458"/>
              <a:ext cx="91471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644" y="1770529"/>
              <a:ext cx="3563217" cy="553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541" y="3564108"/>
              <a:ext cx="2840990" cy="19221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 descr="Ảnh có chứa văn bản, màu cam, tối, đóng&#10;&#10;Mô tả được tự động tạ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1636" y="1767693"/>
              <a:ext cx="3882808" cy="55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311" y="3565378"/>
              <a:ext cx="3367405" cy="1920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4987</Words>
  <Application>WPS Presentation</Application>
  <PresentationFormat>Màn hình rộng</PresentationFormat>
  <Paragraphs>350</Paragraphs>
  <Slides>30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Wingdings 2</vt:lpstr>
      <vt:lpstr>Times New Roman</vt:lpstr>
      <vt:lpstr>Tahoma</vt:lpstr>
      <vt:lpstr>Gill Sans MT</vt:lpstr>
      <vt:lpstr>Microsoft YaHei</vt:lpstr>
      <vt:lpstr>Arial Unicode MS</vt:lpstr>
      <vt:lpstr>Calibri</vt:lpstr>
      <vt:lpstr>Times New Roman</vt:lpstr>
      <vt:lpstr>Dividend</vt:lpstr>
      <vt:lpstr>PowerPoint 演示文稿</vt:lpstr>
      <vt:lpstr>SPARK</vt:lpstr>
      <vt:lpstr>SPARK</vt:lpstr>
      <vt:lpstr>Contents</vt:lpstr>
      <vt:lpstr>Import data</vt:lpstr>
      <vt:lpstr>COUNT &amp; count Distinct</vt:lpstr>
      <vt:lpstr>Approx count distinct</vt:lpstr>
      <vt:lpstr>first &amp; last - min &amp; max</vt:lpstr>
      <vt:lpstr>sum &amp; sum Distinct</vt:lpstr>
      <vt:lpstr>average</vt:lpstr>
      <vt:lpstr>Variance &amp; Standard Deviation</vt:lpstr>
      <vt:lpstr>skewness &amp; kurtosis</vt:lpstr>
      <vt:lpstr>Covariance &amp; Correlation</vt:lpstr>
      <vt:lpstr>Aggregating to Complex Types</vt:lpstr>
      <vt:lpstr>group by </vt:lpstr>
      <vt:lpstr>group by with Expressions</vt:lpstr>
      <vt:lpstr>group by with Maps</vt:lpstr>
      <vt:lpstr>rows &amp; window frames</vt:lpstr>
      <vt:lpstr>rows &amp; window frames</vt:lpstr>
      <vt:lpstr>Create frames with window functions</vt:lpstr>
      <vt:lpstr>Create frames with window functions</vt:lpstr>
      <vt:lpstr>GROUP BY compare to Grouping Sets</vt:lpstr>
      <vt:lpstr>Rollups</vt:lpstr>
      <vt:lpstr>Cube</vt:lpstr>
      <vt:lpstr>Grouping Metadata</vt:lpstr>
      <vt:lpstr>Pivot</vt:lpstr>
      <vt:lpstr>about UDAF</vt:lpstr>
      <vt:lpstr>eg about UDAF</vt:lpstr>
      <vt:lpstr>eg about UDAF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PC</cp:lastModifiedBy>
  <cp:revision>436</cp:revision>
  <dcterms:created xsi:type="dcterms:W3CDTF">2022-11-08T12:07:00Z</dcterms:created>
  <dcterms:modified xsi:type="dcterms:W3CDTF">2022-12-06T03:37:52Z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F78C6E0456554E4AB9514F7E0802FA4F</vt:lpwstr>
  </property>
  <property fmtid="{D5CDD505-2E9C-101B-9397-08002B2CF9AE}" pid="3" name="KSOProductBuildVer">
    <vt:lpwstr>1033-11.2.0.11417</vt:lpwstr>
  </property>
</Properties>
</file>