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Poppins Bold" charset="1" panose="00000800000000000000"/>
      <p:regular r:id="rId41"/>
    </p:embeddedFont>
    <p:embeddedFont>
      <p:font typeface="Poppins" charset="1" panose="00000500000000000000"/>
      <p:regular r:id="rId42"/>
    </p:embeddedFont>
    <p:embeddedFont>
      <p:font typeface="Open Sans Extra Bold" charset="1" panose="020B0906030804020204"/>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2717">
            <a:off x="7776809" y="-1140405"/>
            <a:ext cx="1987590" cy="7378305"/>
            <a:chOff x="0" y="0"/>
            <a:chExt cx="523480" cy="1943257"/>
          </a:xfrm>
        </p:grpSpPr>
        <p:sp>
          <p:nvSpPr>
            <p:cNvPr name="Freeform 3" id="3"/>
            <p:cNvSpPr/>
            <p:nvPr/>
          </p:nvSpPr>
          <p:spPr>
            <a:xfrm flipH="false" flipV="false" rot="0">
              <a:off x="0" y="0"/>
              <a:ext cx="523480" cy="1943257"/>
            </a:xfrm>
            <a:custGeom>
              <a:avLst/>
              <a:gdLst/>
              <a:ahLst/>
              <a:cxnLst/>
              <a:rect r="r" b="b" t="t" l="l"/>
              <a:pathLst>
                <a:path h="1943257" w="523480">
                  <a:moveTo>
                    <a:pt x="0" y="0"/>
                  </a:moveTo>
                  <a:lnTo>
                    <a:pt x="523480" y="0"/>
                  </a:lnTo>
                  <a:lnTo>
                    <a:pt x="523480" y="1943257"/>
                  </a:lnTo>
                  <a:lnTo>
                    <a:pt x="0" y="1943257"/>
                  </a:lnTo>
                  <a:close/>
                </a:path>
              </a:pathLst>
            </a:custGeom>
            <a:solidFill>
              <a:srgbClr val="2B4A9D"/>
            </a:solidFill>
          </p:spPr>
        </p:sp>
        <p:sp>
          <p:nvSpPr>
            <p:cNvPr name="TextBox 4" id="4"/>
            <p:cNvSpPr txBox="true"/>
            <p:nvPr/>
          </p:nvSpPr>
          <p:spPr>
            <a:xfrm>
              <a:off x="0" y="-57150"/>
              <a:ext cx="523480" cy="200040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832717">
            <a:off x="16513326" y="2803127"/>
            <a:ext cx="1987590" cy="7819086"/>
            <a:chOff x="0" y="0"/>
            <a:chExt cx="523480" cy="2059348"/>
          </a:xfrm>
        </p:grpSpPr>
        <p:sp>
          <p:nvSpPr>
            <p:cNvPr name="Freeform 6" id="6"/>
            <p:cNvSpPr/>
            <p:nvPr/>
          </p:nvSpPr>
          <p:spPr>
            <a:xfrm flipH="false" flipV="false" rot="0">
              <a:off x="0" y="0"/>
              <a:ext cx="523480" cy="2059348"/>
            </a:xfrm>
            <a:custGeom>
              <a:avLst/>
              <a:gdLst/>
              <a:ahLst/>
              <a:cxnLst/>
              <a:rect r="r" b="b" t="t" l="l"/>
              <a:pathLst>
                <a:path h="2059348" w="523480">
                  <a:moveTo>
                    <a:pt x="0" y="0"/>
                  </a:moveTo>
                  <a:lnTo>
                    <a:pt x="523480" y="0"/>
                  </a:lnTo>
                  <a:lnTo>
                    <a:pt x="523480" y="2059348"/>
                  </a:lnTo>
                  <a:lnTo>
                    <a:pt x="0" y="2059348"/>
                  </a:lnTo>
                  <a:close/>
                </a:path>
              </a:pathLst>
            </a:custGeom>
            <a:solidFill>
              <a:srgbClr val="2B4A9D"/>
            </a:solidFill>
          </p:spPr>
        </p:sp>
        <p:sp>
          <p:nvSpPr>
            <p:cNvPr name="TextBox 7" id="7"/>
            <p:cNvSpPr txBox="true"/>
            <p:nvPr/>
          </p:nvSpPr>
          <p:spPr>
            <a:xfrm>
              <a:off x="0" y="-57150"/>
              <a:ext cx="523480" cy="211649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368502" y="802224"/>
            <a:ext cx="7409104" cy="740910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4A9D"/>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680756" y="1114479"/>
            <a:ext cx="6784595" cy="678459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93010" y="1426733"/>
            <a:ext cx="6160087" cy="616008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7071" t="0" r="-27071" b="0"/>
              </a:stretch>
            </a:blipFill>
          </p:spPr>
        </p:sp>
      </p:grpSp>
      <p:grpSp>
        <p:nvGrpSpPr>
          <p:cNvPr name="Group 16" id="16"/>
          <p:cNvGrpSpPr/>
          <p:nvPr/>
        </p:nvGrpSpPr>
        <p:grpSpPr>
          <a:xfrm rot="0">
            <a:off x="13948703" y="707414"/>
            <a:ext cx="1909980" cy="190998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388112" y="7400679"/>
            <a:ext cx="11820182" cy="1583198"/>
            <a:chOff x="0" y="0"/>
            <a:chExt cx="15760243" cy="2110931"/>
          </a:xfrm>
        </p:grpSpPr>
        <p:grpSp>
          <p:nvGrpSpPr>
            <p:cNvPr name="Group 20" id="20"/>
            <p:cNvGrpSpPr/>
            <p:nvPr/>
          </p:nvGrpSpPr>
          <p:grpSpPr>
            <a:xfrm rot="-5400000">
              <a:off x="6824656" y="-4745346"/>
              <a:ext cx="2110931" cy="11601622"/>
              <a:chOff x="0" y="0"/>
              <a:chExt cx="416974" cy="2291678"/>
            </a:xfrm>
          </p:grpSpPr>
          <p:sp>
            <p:nvSpPr>
              <p:cNvPr name="Freeform 21" id="21"/>
              <p:cNvSpPr/>
              <p:nvPr/>
            </p:nvSpPr>
            <p:spPr>
              <a:xfrm flipH="false" flipV="false" rot="0">
                <a:off x="0" y="0"/>
                <a:ext cx="416974" cy="2291678"/>
              </a:xfrm>
              <a:custGeom>
                <a:avLst/>
                <a:gdLst/>
                <a:ahLst/>
                <a:cxnLst/>
                <a:rect r="r" b="b" t="t" l="l"/>
                <a:pathLst>
                  <a:path h="2291678" w="416974">
                    <a:moveTo>
                      <a:pt x="208487" y="0"/>
                    </a:moveTo>
                    <a:lnTo>
                      <a:pt x="208487" y="0"/>
                    </a:lnTo>
                    <a:cubicBezTo>
                      <a:pt x="263781" y="0"/>
                      <a:pt x="316811" y="21966"/>
                      <a:pt x="355910" y="61064"/>
                    </a:cubicBezTo>
                    <a:cubicBezTo>
                      <a:pt x="395008" y="100163"/>
                      <a:pt x="416974" y="153193"/>
                      <a:pt x="416974" y="208487"/>
                    </a:cubicBezTo>
                    <a:lnTo>
                      <a:pt x="416974" y="2083191"/>
                    </a:lnTo>
                    <a:cubicBezTo>
                      <a:pt x="416974" y="2138486"/>
                      <a:pt x="395008" y="2191515"/>
                      <a:pt x="355910" y="2230614"/>
                    </a:cubicBezTo>
                    <a:cubicBezTo>
                      <a:pt x="316811" y="2269713"/>
                      <a:pt x="263781" y="2291678"/>
                      <a:pt x="208487" y="2291678"/>
                    </a:cubicBezTo>
                    <a:lnTo>
                      <a:pt x="208487" y="2291678"/>
                    </a:lnTo>
                    <a:cubicBezTo>
                      <a:pt x="153193" y="2291678"/>
                      <a:pt x="100163" y="2269713"/>
                      <a:pt x="61064" y="2230614"/>
                    </a:cubicBezTo>
                    <a:cubicBezTo>
                      <a:pt x="21966" y="2191515"/>
                      <a:pt x="0" y="2138486"/>
                      <a:pt x="0" y="2083191"/>
                    </a:cubicBezTo>
                    <a:lnTo>
                      <a:pt x="0" y="208487"/>
                    </a:lnTo>
                    <a:cubicBezTo>
                      <a:pt x="0" y="153193"/>
                      <a:pt x="21966" y="100163"/>
                      <a:pt x="61064" y="61064"/>
                    </a:cubicBezTo>
                    <a:cubicBezTo>
                      <a:pt x="100163" y="21966"/>
                      <a:pt x="153193" y="0"/>
                      <a:pt x="208487" y="0"/>
                    </a:cubicBezTo>
                    <a:close/>
                  </a:path>
                </a:pathLst>
              </a:custGeom>
              <a:solidFill>
                <a:srgbClr val="2B4A9D"/>
              </a:solidFill>
            </p:spPr>
          </p:sp>
          <p:sp>
            <p:nvSpPr>
              <p:cNvPr name="TextBox 22" id="22"/>
              <p:cNvSpPr txBox="true"/>
              <p:nvPr/>
            </p:nvSpPr>
            <p:spPr>
              <a:xfrm>
                <a:off x="0" y="-57150"/>
                <a:ext cx="416974" cy="2348828"/>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0" y="132658"/>
              <a:ext cx="15760243" cy="1637241"/>
            </a:xfrm>
            <a:prstGeom prst="rect">
              <a:avLst/>
            </a:prstGeom>
          </p:spPr>
          <p:txBody>
            <a:bodyPr anchor="t" rtlCol="false" tIns="0" lIns="0" bIns="0" rIns="0">
              <a:spAutoFit/>
            </a:bodyPr>
            <a:lstStyle/>
            <a:p>
              <a:pPr algn="ctr">
                <a:lnSpc>
                  <a:spcPts val="4900"/>
                </a:lnSpc>
              </a:pPr>
              <a:r>
                <a:rPr lang="en-US" sz="3500">
                  <a:solidFill>
                    <a:srgbClr val="FFFFFF"/>
                  </a:solidFill>
                  <a:latin typeface="Poppins Bold"/>
                  <a:ea typeface="Poppins Bold"/>
                  <a:cs typeface="Poppins Bold"/>
                  <a:sym typeface="Poppins Bold"/>
                </a:rPr>
                <a:t>BY :</a:t>
              </a:r>
            </a:p>
            <a:p>
              <a:pPr algn="ctr">
                <a:lnSpc>
                  <a:spcPts val="4900"/>
                </a:lnSpc>
              </a:pPr>
              <a:r>
                <a:rPr lang="en-US" sz="3500">
                  <a:solidFill>
                    <a:srgbClr val="FFFFFF"/>
                  </a:solidFill>
                  <a:latin typeface="Poppins Bold"/>
                  <a:ea typeface="Poppins Bold"/>
                  <a:cs typeface="Poppins Bold"/>
                  <a:sym typeface="Poppins Bold"/>
                </a:rPr>
                <a:t>HARITS MUGHNI ZAKINU</a:t>
              </a:r>
            </a:p>
          </p:txBody>
        </p:sp>
      </p:grpSp>
      <p:grpSp>
        <p:nvGrpSpPr>
          <p:cNvPr name="Group 24" id="24"/>
          <p:cNvGrpSpPr/>
          <p:nvPr/>
        </p:nvGrpSpPr>
        <p:grpSpPr>
          <a:xfrm rot="0">
            <a:off x="469757" y="2432319"/>
            <a:ext cx="8898744" cy="4280351"/>
            <a:chOff x="0" y="0"/>
            <a:chExt cx="11864993" cy="5707134"/>
          </a:xfrm>
        </p:grpSpPr>
        <p:sp>
          <p:nvSpPr>
            <p:cNvPr name="TextBox 25" id="25"/>
            <p:cNvSpPr txBox="true"/>
            <p:nvPr/>
          </p:nvSpPr>
          <p:spPr>
            <a:xfrm rot="0">
              <a:off x="0" y="1454234"/>
              <a:ext cx="11864993" cy="2436719"/>
            </a:xfrm>
            <a:prstGeom prst="rect">
              <a:avLst/>
            </a:prstGeom>
          </p:spPr>
          <p:txBody>
            <a:bodyPr anchor="t" rtlCol="false" tIns="0" lIns="0" bIns="0" rIns="0">
              <a:spAutoFit/>
            </a:bodyPr>
            <a:lstStyle/>
            <a:p>
              <a:pPr algn="just">
                <a:lnSpc>
                  <a:spcPts val="14769"/>
                </a:lnSpc>
              </a:pPr>
              <a:r>
                <a:rPr lang="en-US" sz="10549">
                  <a:solidFill>
                    <a:srgbClr val="2B4A9D"/>
                  </a:solidFill>
                  <a:latin typeface="Poppins Bold"/>
                  <a:ea typeface="Poppins Bold"/>
                  <a:cs typeface="Poppins Bold"/>
                  <a:sym typeface="Poppins Bold"/>
                </a:rPr>
                <a:t>SURVIVAL </a:t>
              </a:r>
            </a:p>
          </p:txBody>
        </p:sp>
        <p:sp>
          <p:nvSpPr>
            <p:cNvPr name="TextBox 26" id="26"/>
            <p:cNvSpPr txBox="true"/>
            <p:nvPr/>
          </p:nvSpPr>
          <p:spPr>
            <a:xfrm rot="0">
              <a:off x="0" y="-304800"/>
              <a:ext cx="11864993" cy="2436719"/>
            </a:xfrm>
            <a:prstGeom prst="rect">
              <a:avLst/>
            </a:prstGeom>
          </p:spPr>
          <p:txBody>
            <a:bodyPr anchor="t" rtlCol="false" tIns="0" lIns="0" bIns="0" rIns="0">
              <a:spAutoFit/>
            </a:bodyPr>
            <a:lstStyle/>
            <a:p>
              <a:pPr algn="l">
                <a:lnSpc>
                  <a:spcPts val="14769"/>
                </a:lnSpc>
              </a:pPr>
              <a:r>
                <a:rPr lang="en-US" sz="10549">
                  <a:solidFill>
                    <a:srgbClr val="2B4A9D"/>
                  </a:solidFill>
                  <a:latin typeface="Poppins Bold"/>
                  <a:ea typeface="Poppins Bold"/>
                  <a:cs typeface="Poppins Bold"/>
                  <a:sym typeface="Poppins Bold"/>
                </a:rPr>
                <a:t>TITANIC</a:t>
              </a:r>
              <a:r>
                <a:rPr lang="en-US" sz="10549">
                  <a:solidFill>
                    <a:srgbClr val="2B4A9D"/>
                  </a:solidFill>
                  <a:latin typeface="Poppins Bold"/>
                  <a:ea typeface="Poppins Bold"/>
                  <a:cs typeface="Poppins Bold"/>
                  <a:sym typeface="Poppins Bold"/>
                </a:rPr>
                <a:t> </a:t>
              </a:r>
            </a:p>
          </p:txBody>
        </p:sp>
        <p:sp>
          <p:nvSpPr>
            <p:cNvPr name="TextBox 27" id="27"/>
            <p:cNvSpPr txBox="true"/>
            <p:nvPr/>
          </p:nvSpPr>
          <p:spPr>
            <a:xfrm rot="0">
              <a:off x="0" y="3270416"/>
              <a:ext cx="11864993" cy="2436719"/>
            </a:xfrm>
            <a:prstGeom prst="rect">
              <a:avLst/>
            </a:prstGeom>
          </p:spPr>
          <p:txBody>
            <a:bodyPr anchor="t" rtlCol="false" tIns="0" lIns="0" bIns="0" rIns="0">
              <a:spAutoFit/>
            </a:bodyPr>
            <a:lstStyle/>
            <a:p>
              <a:pPr algn="just">
                <a:lnSpc>
                  <a:spcPts val="14769"/>
                </a:lnSpc>
              </a:pPr>
              <a:r>
                <a:rPr lang="en-US" sz="10549">
                  <a:solidFill>
                    <a:srgbClr val="2B4A9D"/>
                  </a:solidFill>
                  <a:latin typeface="Poppins Bold"/>
                  <a:ea typeface="Poppins Bold"/>
                  <a:cs typeface="Poppins Bold"/>
                  <a:sym typeface="Poppins Bold"/>
                </a:rPr>
                <a:t>PREDICTION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6166" y="2069225"/>
            <a:ext cx="14895668" cy="4593378"/>
          </a:xfrm>
          <a:custGeom>
            <a:avLst/>
            <a:gdLst/>
            <a:ahLst/>
            <a:cxnLst/>
            <a:rect r="r" b="b" t="t" l="l"/>
            <a:pathLst>
              <a:path h="4593378" w="14895668">
                <a:moveTo>
                  <a:pt x="0" y="0"/>
                </a:moveTo>
                <a:lnTo>
                  <a:pt x="14895668" y="0"/>
                </a:lnTo>
                <a:lnTo>
                  <a:pt x="14895668" y="4593378"/>
                </a:lnTo>
                <a:lnTo>
                  <a:pt x="0" y="4593378"/>
                </a:lnTo>
                <a:lnTo>
                  <a:pt x="0" y="0"/>
                </a:lnTo>
                <a:close/>
              </a:path>
            </a:pathLst>
          </a:custGeom>
          <a:blipFill>
            <a:blip r:embed="rId2"/>
            <a:stretch>
              <a:fillRect l="0" t="0" r="0" b="0"/>
            </a:stretch>
          </a:blipFill>
        </p:spPr>
      </p:sp>
      <p:sp>
        <p:nvSpPr>
          <p:cNvPr name="TextBox 3" id="3"/>
          <p:cNvSpPr txBox="true"/>
          <p:nvPr/>
        </p:nvSpPr>
        <p:spPr>
          <a:xfrm rot="0">
            <a:off x="1264335" y="7148378"/>
            <a:ext cx="15563134" cy="2916555"/>
          </a:xfrm>
          <a:prstGeom prst="rect">
            <a:avLst/>
          </a:prstGeom>
        </p:spPr>
        <p:txBody>
          <a:bodyPr anchor="t" rtlCol="false" tIns="0" lIns="0" bIns="0" rIns="0">
            <a:spAutoFit/>
          </a:bodyPr>
          <a:lstStyle/>
          <a:p>
            <a:pPr algn="l" marL="712470" indent="-356235" lvl="1">
              <a:lnSpc>
                <a:spcPts val="4620"/>
              </a:lnSpc>
              <a:buFont typeface="Arial"/>
              <a:buChar char="•"/>
            </a:pPr>
            <a:r>
              <a:rPr lang="en-US" sz="3300">
                <a:solidFill>
                  <a:srgbClr val="000000"/>
                </a:solidFill>
                <a:latin typeface="Poppins"/>
                <a:ea typeface="Poppins"/>
                <a:cs typeface="Poppins"/>
                <a:sym typeface="Poppins"/>
              </a:rPr>
              <a:t>Age was </a:t>
            </a:r>
            <a:r>
              <a:rPr lang="en-US" sz="3300">
                <a:solidFill>
                  <a:srgbClr val="000000"/>
                </a:solidFill>
                <a:latin typeface="Poppins Bold"/>
                <a:ea typeface="Poppins Bold"/>
                <a:cs typeface="Poppins Bold"/>
                <a:sym typeface="Poppins Bold"/>
              </a:rPr>
              <a:t>normally distributed</a:t>
            </a:r>
            <a:r>
              <a:rPr lang="en-US" sz="3300">
                <a:solidFill>
                  <a:srgbClr val="000000"/>
                </a:solidFill>
                <a:latin typeface="Poppins"/>
                <a:ea typeface="Poppins"/>
                <a:cs typeface="Poppins"/>
                <a:sym typeface="Poppins"/>
              </a:rPr>
              <a:t> with a peak around the 30-years.</a:t>
            </a:r>
          </a:p>
          <a:p>
            <a:pPr algn="l" marL="712470" indent="-356235" lvl="1">
              <a:lnSpc>
                <a:spcPts val="4620"/>
              </a:lnSpc>
              <a:buFont typeface="Arial"/>
              <a:buChar char="•"/>
            </a:pPr>
            <a:r>
              <a:rPr lang="en-US" sz="3300">
                <a:solidFill>
                  <a:srgbClr val="000000"/>
                </a:solidFill>
                <a:latin typeface="Poppins"/>
                <a:ea typeface="Poppins"/>
                <a:cs typeface="Poppins"/>
                <a:sym typeface="Poppins"/>
              </a:rPr>
              <a:t>Fare distribution is </a:t>
            </a:r>
            <a:r>
              <a:rPr lang="en-US" sz="3300">
                <a:solidFill>
                  <a:srgbClr val="000000"/>
                </a:solidFill>
                <a:latin typeface="Poppins Bold"/>
                <a:ea typeface="Poppins Bold"/>
                <a:cs typeface="Poppins Bold"/>
                <a:sym typeface="Poppins Bold"/>
              </a:rPr>
              <a:t>heavily right-skewed</a:t>
            </a:r>
            <a:r>
              <a:rPr lang="en-US" sz="3300">
                <a:solidFill>
                  <a:srgbClr val="000000"/>
                </a:solidFill>
                <a:latin typeface="Poppins"/>
                <a:ea typeface="Poppins"/>
                <a:cs typeface="Poppins"/>
                <a:sym typeface="Poppins"/>
              </a:rPr>
              <a:t>, indicating that most passengers paid lower fares, with a few paying substantially higher amounts.</a:t>
            </a:r>
          </a:p>
          <a:p>
            <a:pPr algn="l">
              <a:lnSpc>
                <a:spcPts val="4620"/>
              </a:lnSpc>
            </a:pPr>
          </a:p>
        </p:txBody>
      </p:sp>
      <p:sp>
        <p:nvSpPr>
          <p:cNvPr name="TextBox 4" id="4"/>
          <p:cNvSpPr txBox="true"/>
          <p:nvPr/>
        </p:nvSpPr>
        <p:spPr>
          <a:xfrm rot="0">
            <a:off x="1264335" y="390525"/>
            <a:ext cx="15759330" cy="1095374"/>
          </a:xfrm>
          <a:prstGeom prst="rect">
            <a:avLst/>
          </a:prstGeom>
        </p:spPr>
        <p:txBody>
          <a:bodyPr anchor="t" rtlCol="false" tIns="0" lIns="0" bIns="0" rIns="0">
            <a:spAutoFit/>
          </a:bodyPr>
          <a:lstStyle/>
          <a:p>
            <a:pPr algn="l">
              <a:lnSpc>
                <a:spcPts val="8400"/>
              </a:lnSpc>
            </a:pPr>
            <a:r>
              <a:rPr lang="en-US" sz="6000">
                <a:solidFill>
                  <a:srgbClr val="2B4A9D"/>
                </a:solidFill>
                <a:latin typeface="Poppins Bold"/>
                <a:ea typeface="Poppins Bold"/>
                <a:cs typeface="Poppins Bold"/>
                <a:sym typeface="Poppins Bold"/>
              </a:rPr>
              <a:t>DISTRIBUTION FOR AGE &amp; FARE COLUMNS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5017" y="2190359"/>
            <a:ext cx="15217965" cy="4272863"/>
          </a:xfrm>
          <a:custGeom>
            <a:avLst/>
            <a:gdLst/>
            <a:ahLst/>
            <a:cxnLst/>
            <a:rect r="r" b="b" t="t" l="l"/>
            <a:pathLst>
              <a:path h="4272863" w="15217965">
                <a:moveTo>
                  <a:pt x="0" y="0"/>
                </a:moveTo>
                <a:lnTo>
                  <a:pt x="15217966" y="0"/>
                </a:lnTo>
                <a:lnTo>
                  <a:pt x="15217966" y="4272862"/>
                </a:lnTo>
                <a:lnTo>
                  <a:pt x="0" y="4272862"/>
                </a:lnTo>
                <a:lnTo>
                  <a:pt x="0" y="0"/>
                </a:lnTo>
                <a:close/>
              </a:path>
            </a:pathLst>
          </a:custGeom>
          <a:blipFill>
            <a:blip r:embed="rId2"/>
            <a:stretch>
              <a:fillRect l="0" t="0" r="0" b="0"/>
            </a:stretch>
          </a:blipFill>
        </p:spPr>
      </p:sp>
      <p:sp>
        <p:nvSpPr>
          <p:cNvPr name="TextBox 3" id="3"/>
          <p:cNvSpPr txBox="true"/>
          <p:nvPr/>
        </p:nvSpPr>
        <p:spPr>
          <a:xfrm rot="0">
            <a:off x="1031542" y="466525"/>
            <a:ext cx="16227758" cy="1095374"/>
          </a:xfrm>
          <a:prstGeom prst="rect">
            <a:avLst/>
          </a:prstGeom>
        </p:spPr>
        <p:txBody>
          <a:bodyPr anchor="t" rtlCol="false" tIns="0" lIns="0" bIns="0" rIns="0">
            <a:spAutoFit/>
          </a:bodyPr>
          <a:lstStyle/>
          <a:p>
            <a:pPr algn="ctr">
              <a:lnSpc>
                <a:spcPts val="8400"/>
              </a:lnSpc>
            </a:pPr>
            <a:r>
              <a:rPr lang="en-US" sz="6000">
                <a:solidFill>
                  <a:srgbClr val="2B4A9D"/>
                </a:solidFill>
                <a:latin typeface="Poppins Bold"/>
                <a:ea typeface="Poppins Bold"/>
                <a:cs typeface="Poppins Bold"/>
                <a:sym typeface="Poppins Bold"/>
              </a:rPr>
              <a:t>DISTRIBUTION FOR CATEGORICAL COLUMN</a:t>
            </a:r>
          </a:p>
        </p:txBody>
      </p:sp>
      <p:sp>
        <p:nvSpPr>
          <p:cNvPr name="TextBox 4" id="4"/>
          <p:cNvSpPr txBox="true"/>
          <p:nvPr/>
        </p:nvSpPr>
        <p:spPr>
          <a:xfrm rot="0">
            <a:off x="1362433" y="6996621"/>
            <a:ext cx="15563134" cy="2916555"/>
          </a:xfrm>
          <a:prstGeom prst="rect">
            <a:avLst/>
          </a:prstGeom>
        </p:spPr>
        <p:txBody>
          <a:bodyPr anchor="t" rtlCol="false" tIns="0" lIns="0" bIns="0" rIns="0">
            <a:spAutoFit/>
          </a:bodyPr>
          <a:lstStyle/>
          <a:p>
            <a:pPr algn="l" marL="712470" indent="-356235" lvl="1">
              <a:lnSpc>
                <a:spcPts val="4620"/>
              </a:lnSpc>
              <a:buFont typeface="Arial"/>
              <a:buChar char="•"/>
            </a:pPr>
            <a:r>
              <a:rPr lang="en-US" sz="3300">
                <a:solidFill>
                  <a:srgbClr val="000000"/>
                </a:solidFill>
                <a:latin typeface="Poppins"/>
                <a:ea typeface="Poppins"/>
                <a:cs typeface="Poppins"/>
                <a:sym typeface="Poppins"/>
              </a:rPr>
              <a:t>The majority of passengers are in the third class (Pclass 3)</a:t>
            </a:r>
          </a:p>
          <a:p>
            <a:pPr algn="l" marL="712470" indent="-356235" lvl="1">
              <a:lnSpc>
                <a:spcPts val="4620"/>
              </a:lnSpc>
              <a:buFont typeface="Arial"/>
              <a:buChar char="•"/>
            </a:pPr>
            <a:r>
              <a:rPr lang="en-US" sz="3300">
                <a:solidFill>
                  <a:srgbClr val="000000"/>
                </a:solidFill>
                <a:latin typeface="Poppins"/>
                <a:ea typeface="Poppins"/>
                <a:cs typeface="Poppins"/>
                <a:sym typeface="Poppins"/>
              </a:rPr>
              <a:t>Male passengers are more dominant compared to female passengers.</a:t>
            </a:r>
          </a:p>
          <a:p>
            <a:pPr algn="l" marL="712470" indent="-356235" lvl="1">
              <a:lnSpc>
                <a:spcPts val="4620"/>
              </a:lnSpc>
              <a:buFont typeface="Arial"/>
              <a:buChar char="•"/>
            </a:pPr>
            <a:r>
              <a:rPr lang="en-US" sz="3300">
                <a:solidFill>
                  <a:srgbClr val="000000"/>
                </a:solidFill>
                <a:latin typeface="Poppins"/>
                <a:ea typeface="Poppins"/>
                <a:cs typeface="Poppins"/>
                <a:sym typeface="Poppins"/>
              </a:rPr>
              <a:t>Most passengers embarked from the port of Southampton (S)</a:t>
            </a:r>
          </a:p>
          <a:p>
            <a:pPr algn="l">
              <a:lnSpc>
                <a:spcPts val="462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400000">
            <a:off x="8990215" y="810330"/>
            <a:ext cx="8541900" cy="8666340"/>
          </a:xfrm>
          <a:custGeom>
            <a:avLst/>
            <a:gdLst/>
            <a:ahLst/>
            <a:cxnLst/>
            <a:rect r="r" b="b" t="t" l="l"/>
            <a:pathLst>
              <a:path h="8666340" w="8541900">
                <a:moveTo>
                  <a:pt x="0" y="0"/>
                </a:moveTo>
                <a:lnTo>
                  <a:pt x="8541901" y="0"/>
                </a:lnTo>
                <a:lnTo>
                  <a:pt x="8541901"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2832861" y="810330"/>
            <a:ext cx="8541900" cy="8666340"/>
          </a:xfrm>
          <a:custGeom>
            <a:avLst/>
            <a:gdLst/>
            <a:ahLst/>
            <a:cxnLst/>
            <a:rect r="r" b="b" t="t" l="l"/>
            <a:pathLst>
              <a:path h="8666340" w="8541900">
                <a:moveTo>
                  <a:pt x="0" y="0"/>
                </a:moveTo>
                <a:lnTo>
                  <a:pt x="8541900" y="0"/>
                </a:lnTo>
                <a:lnTo>
                  <a:pt x="8541900"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061529" y="2937389"/>
            <a:ext cx="12164941" cy="4412223"/>
            <a:chOff x="0" y="0"/>
            <a:chExt cx="3203935" cy="1162067"/>
          </a:xfrm>
        </p:grpSpPr>
        <p:sp>
          <p:nvSpPr>
            <p:cNvPr name="Freeform 6" id="6"/>
            <p:cNvSpPr/>
            <p:nvPr/>
          </p:nvSpPr>
          <p:spPr>
            <a:xfrm flipH="false" flipV="false" rot="0">
              <a:off x="0" y="0"/>
              <a:ext cx="3203935" cy="1162067"/>
            </a:xfrm>
            <a:custGeom>
              <a:avLst/>
              <a:gdLst/>
              <a:ahLst/>
              <a:cxnLst/>
              <a:rect r="r" b="b" t="t" l="l"/>
              <a:pathLst>
                <a:path h="1162067" w="3203935">
                  <a:moveTo>
                    <a:pt x="0" y="0"/>
                  </a:moveTo>
                  <a:lnTo>
                    <a:pt x="3203935" y="0"/>
                  </a:lnTo>
                  <a:lnTo>
                    <a:pt x="3203935" y="1162067"/>
                  </a:lnTo>
                  <a:lnTo>
                    <a:pt x="0" y="1162067"/>
                  </a:lnTo>
                  <a:close/>
                </a:path>
              </a:pathLst>
            </a:custGeom>
            <a:solidFill>
              <a:srgbClr val="145DA0"/>
            </a:solidFill>
            <a:ln w="38100" cap="sq">
              <a:solidFill>
                <a:srgbClr val="FFFFFF"/>
              </a:solidFill>
              <a:prstDash val="solid"/>
              <a:miter/>
            </a:ln>
          </p:spPr>
        </p:sp>
        <p:sp>
          <p:nvSpPr>
            <p:cNvPr name="TextBox 7" id="7"/>
            <p:cNvSpPr txBox="true"/>
            <p:nvPr/>
          </p:nvSpPr>
          <p:spPr>
            <a:xfrm>
              <a:off x="0" y="-38100"/>
              <a:ext cx="3203935" cy="12001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332775" y="4100195"/>
            <a:ext cx="11622449" cy="2033905"/>
          </a:xfrm>
          <a:prstGeom prst="rect">
            <a:avLst/>
          </a:prstGeom>
        </p:spPr>
        <p:txBody>
          <a:bodyPr anchor="t" rtlCol="false" tIns="0" lIns="0" bIns="0" rIns="0">
            <a:spAutoFit/>
          </a:bodyPr>
          <a:lstStyle/>
          <a:p>
            <a:pPr algn="ctr" marL="0" indent="0" lvl="0">
              <a:lnSpc>
                <a:spcPts val="8119"/>
              </a:lnSpc>
              <a:spcBef>
                <a:spcPct val="0"/>
              </a:spcBef>
            </a:pPr>
            <a:r>
              <a:rPr lang="en-US" sz="5799">
                <a:solidFill>
                  <a:srgbClr val="FFFFFF"/>
                </a:solidFill>
                <a:latin typeface="Open Sans Extra Bold"/>
                <a:ea typeface="Open Sans Extra Bold"/>
                <a:cs typeface="Open Sans Extra Bold"/>
                <a:sym typeface="Open Sans Extra Bold"/>
              </a:rPr>
              <a:t>EXPLORATORY DATA ANALYSIS (BIVARIATE ANALYSIS)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4078" y="2388643"/>
            <a:ext cx="10289155" cy="6621374"/>
          </a:xfrm>
          <a:custGeom>
            <a:avLst/>
            <a:gdLst/>
            <a:ahLst/>
            <a:cxnLst/>
            <a:rect r="r" b="b" t="t" l="l"/>
            <a:pathLst>
              <a:path h="6621374" w="10289155">
                <a:moveTo>
                  <a:pt x="0" y="0"/>
                </a:moveTo>
                <a:lnTo>
                  <a:pt x="10289155" y="0"/>
                </a:lnTo>
                <a:lnTo>
                  <a:pt x="10289155" y="6621374"/>
                </a:lnTo>
                <a:lnTo>
                  <a:pt x="0" y="6621374"/>
                </a:lnTo>
                <a:lnTo>
                  <a:pt x="0" y="0"/>
                </a:lnTo>
                <a:close/>
              </a:path>
            </a:pathLst>
          </a:custGeom>
          <a:blipFill>
            <a:blip r:embed="rId2"/>
            <a:stretch>
              <a:fillRect l="0" t="0" r="0" b="0"/>
            </a:stretch>
          </a:blipFill>
        </p:spPr>
      </p:sp>
      <p:sp>
        <p:nvSpPr>
          <p:cNvPr name="TextBox 3" id="3"/>
          <p:cNvSpPr txBox="true"/>
          <p:nvPr/>
        </p:nvSpPr>
        <p:spPr>
          <a:xfrm rot="0">
            <a:off x="11344822" y="3166833"/>
            <a:ext cx="6662950" cy="5240655"/>
          </a:xfrm>
          <a:prstGeom prst="rect">
            <a:avLst/>
          </a:prstGeom>
        </p:spPr>
        <p:txBody>
          <a:bodyPr anchor="t" rtlCol="false" tIns="0" lIns="0" bIns="0" rIns="0">
            <a:spAutoFit/>
          </a:bodyPr>
          <a:lstStyle/>
          <a:p>
            <a:pPr algn="ctr">
              <a:lnSpc>
                <a:spcPts val="4620"/>
              </a:lnSpc>
            </a:pPr>
            <a:r>
              <a:rPr lang="en-US" sz="3300">
                <a:solidFill>
                  <a:srgbClr val="000000"/>
                </a:solidFill>
                <a:latin typeface="Poppins"/>
                <a:ea typeface="Poppins"/>
                <a:cs typeface="Poppins"/>
                <a:sym typeface="Poppins"/>
              </a:rPr>
              <a:t>Age significantly influenced survival chances on the Titanic. Children </a:t>
            </a:r>
            <a:r>
              <a:rPr lang="en-US" sz="3300">
                <a:solidFill>
                  <a:srgbClr val="000000"/>
                </a:solidFill>
                <a:latin typeface="Poppins Bold"/>
                <a:ea typeface="Poppins Bold"/>
                <a:cs typeface="Poppins Bold"/>
                <a:sym typeface="Poppins Bold"/>
              </a:rPr>
              <a:t>under 10 years</a:t>
            </a:r>
            <a:r>
              <a:rPr lang="en-US" sz="3300">
                <a:solidFill>
                  <a:srgbClr val="000000"/>
                </a:solidFill>
                <a:latin typeface="Poppins"/>
                <a:ea typeface="Poppins"/>
                <a:cs typeface="Poppins"/>
                <a:sym typeface="Poppins"/>
              </a:rPr>
              <a:t> have a better chance of surviving, perhaps because they are prioritized for rescue using lifeboats. While older passengers faced lower survival chances.</a:t>
            </a:r>
          </a:p>
        </p:txBody>
      </p:sp>
      <p:sp>
        <p:nvSpPr>
          <p:cNvPr name="TextBox 4" id="4"/>
          <p:cNvSpPr txBox="true"/>
          <p:nvPr/>
        </p:nvSpPr>
        <p:spPr>
          <a:xfrm rot="0">
            <a:off x="624078" y="421640"/>
            <a:ext cx="15563134" cy="1128395"/>
          </a:xfrm>
          <a:prstGeom prst="rect">
            <a:avLst/>
          </a:prstGeom>
        </p:spPr>
        <p:txBody>
          <a:bodyPr anchor="t" rtlCol="false" tIns="0" lIns="0" bIns="0" rIns="0">
            <a:spAutoFit/>
          </a:bodyPr>
          <a:lstStyle/>
          <a:p>
            <a:pPr algn="l">
              <a:lnSpc>
                <a:spcPts val="4480"/>
              </a:lnSpc>
            </a:pPr>
            <a:r>
              <a:rPr lang="en-US" sz="3200">
                <a:solidFill>
                  <a:srgbClr val="000000"/>
                </a:solidFill>
                <a:latin typeface="Poppins Bold"/>
                <a:ea typeface="Poppins Bold"/>
                <a:cs typeface="Poppins Bold"/>
                <a:sym typeface="Poppins Bold"/>
              </a:rPr>
              <a:t>Question 1:</a:t>
            </a:r>
          </a:p>
          <a:p>
            <a:pPr algn="l">
              <a:lnSpc>
                <a:spcPts val="4480"/>
              </a:lnSpc>
            </a:pPr>
            <a:r>
              <a:rPr lang="en-US" sz="3200">
                <a:solidFill>
                  <a:srgbClr val="000000"/>
                </a:solidFill>
                <a:latin typeface="Poppins Bold"/>
                <a:ea typeface="Poppins Bold"/>
                <a:cs typeface="Poppins Bold"/>
                <a:sym typeface="Poppins Bold"/>
              </a:rPr>
              <a:t>Does the age of passengers affect their chances of survival?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3043" y="2475333"/>
            <a:ext cx="10116594" cy="6510326"/>
          </a:xfrm>
          <a:custGeom>
            <a:avLst/>
            <a:gdLst/>
            <a:ahLst/>
            <a:cxnLst/>
            <a:rect r="r" b="b" t="t" l="l"/>
            <a:pathLst>
              <a:path h="6510326" w="10116594">
                <a:moveTo>
                  <a:pt x="0" y="0"/>
                </a:moveTo>
                <a:lnTo>
                  <a:pt x="10116594" y="0"/>
                </a:lnTo>
                <a:lnTo>
                  <a:pt x="10116594" y="6510326"/>
                </a:lnTo>
                <a:lnTo>
                  <a:pt x="0" y="6510326"/>
                </a:lnTo>
                <a:lnTo>
                  <a:pt x="0" y="0"/>
                </a:lnTo>
                <a:close/>
              </a:path>
            </a:pathLst>
          </a:custGeom>
          <a:blipFill>
            <a:blip r:embed="rId2"/>
            <a:stretch>
              <a:fillRect l="0" t="0" r="0" b="0"/>
            </a:stretch>
          </a:blipFill>
        </p:spPr>
      </p:sp>
      <p:sp>
        <p:nvSpPr>
          <p:cNvPr name="TextBox 3" id="3"/>
          <p:cNvSpPr txBox="true"/>
          <p:nvPr/>
        </p:nvSpPr>
        <p:spPr>
          <a:xfrm rot="0">
            <a:off x="11223055" y="3324254"/>
            <a:ext cx="6669131" cy="4078602"/>
          </a:xfrm>
          <a:prstGeom prst="rect">
            <a:avLst/>
          </a:prstGeom>
        </p:spPr>
        <p:txBody>
          <a:bodyPr anchor="t" rtlCol="false" tIns="0" lIns="0" bIns="0" rIns="0">
            <a:spAutoFit/>
          </a:bodyPr>
          <a:lstStyle/>
          <a:p>
            <a:pPr algn="ctr">
              <a:lnSpc>
                <a:spcPts val="4620"/>
              </a:lnSpc>
            </a:pPr>
            <a:r>
              <a:rPr lang="en-US" sz="3300">
                <a:solidFill>
                  <a:srgbClr val="000000"/>
                </a:solidFill>
                <a:latin typeface="Poppins"/>
                <a:ea typeface="Poppins"/>
                <a:cs typeface="Poppins"/>
                <a:sym typeface="Poppins"/>
              </a:rPr>
              <a:t>Gender significantly influenced survival on the Titanic. </a:t>
            </a:r>
            <a:r>
              <a:rPr lang="en-US" sz="3300">
                <a:solidFill>
                  <a:srgbClr val="000000"/>
                </a:solidFill>
                <a:latin typeface="Poppins Bold"/>
                <a:ea typeface="Poppins Bold"/>
                <a:cs typeface="Poppins Bold"/>
                <a:sym typeface="Poppins Bold"/>
              </a:rPr>
              <a:t>Females </a:t>
            </a:r>
            <a:r>
              <a:rPr lang="en-US" sz="3300">
                <a:solidFill>
                  <a:srgbClr val="000000"/>
                </a:solidFill>
                <a:latin typeface="Poppins"/>
                <a:ea typeface="Poppins"/>
                <a:cs typeface="Poppins"/>
                <a:sym typeface="Poppins"/>
              </a:rPr>
              <a:t>had a much </a:t>
            </a:r>
            <a:r>
              <a:rPr lang="en-US" sz="3300">
                <a:solidFill>
                  <a:srgbClr val="000000"/>
                </a:solidFill>
                <a:latin typeface="Poppins Bold"/>
                <a:ea typeface="Poppins Bold"/>
                <a:cs typeface="Poppins Bold"/>
                <a:sym typeface="Poppins Bold"/>
              </a:rPr>
              <a:t>higher </a:t>
            </a:r>
            <a:r>
              <a:rPr lang="en-US" sz="3300">
                <a:solidFill>
                  <a:srgbClr val="000000"/>
                </a:solidFill>
                <a:latin typeface="Poppins"/>
                <a:ea typeface="Poppins"/>
                <a:cs typeface="Poppins"/>
                <a:sym typeface="Poppins"/>
              </a:rPr>
              <a:t>survival rate compared to males. This </a:t>
            </a:r>
            <a:r>
              <a:rPr lang="en-US" sz="3300">
                <a:solidFill>
                  <a:srgbClr val="000000"/>
                </a:solidFill>
                <a:latin typeface="Poppins Bold"/>
                <a:ea typeface="Poppins Bold"/>
                <a:cs typeface="Poppins Bold"/>
                <a:sym typeface="Poppins Bold"/>
              </a:rPr>
              <a:t>indicates </a:t>
            </a:r>
            <a:r>
              <a:rPr lang="en-US" sz="3300">
                <a:solidFill>
                  <a:srgbClr val="000000"/>
                </a:solidFill>
                <a:latin typeface="Poppins"/>
                <a:ea typeface="Poppins"/>
                <a:cs typeface="Poppins"/>
                <a:sym typeface="Poppins"/>
              </a:rPr>
              <a:t>that female passengers were given priority for survival.</a:t>
            </a:r>
          </a:p>
        </p:txBody>
      </p:sp>
      <p:sp>
        <p:nvSpPr>
          <p:cNvPr name="TextBox 4" id="4"/>
          <p:cNvSpPr txBox="true"/>
          <p:nvPr/>
        </p:nvSpPr>
        <p:spPr>
          <a:xfrm rot="0">
            <a:off x="653043" y="421640"/>
            <a:ext cx="15563134" cy="1128395"/>
          </a:xfrm>
          <a:prstGeom prst="rect">
            <a:avLst/>
          </a:prstGeom>
        </p:spPr>
        <p:txBody>
          <a:bodyPr anchor="t" rtlCol="false" tIns="0" lIns="0" bIns="0" rIns="0">
            <a:spAutoFit/>
          </a:bodyPr>
          <a:lstStyle/>
          <a:p>
            <a:pPr algn="l">
              <a:lnSpc>
                <a:spcPts val="4480"/>
              </a:lnSpc>
            </a:pPr>
            <a:r>
              <a:rPr lang="en-US" sz="3200">
                <a:solidFill>
                  <a:srgbClr val="000000"/>
                </a:solidFill>
                <a:latin typeface="Poppins Bold"/>
                <a:ea typeface="Poppins Bold"/>
                <a:cs typeface="Poppins Bold"/>
                <a:sym typeface="Poppins Bold"/>
              </a:rPr>
              <a:t>Question 2:</a:t>
            </a:r>
          </a:p>
          <a:p>
            <a:pPr algn="l">
              <a:lnSpc>
                <a:spcPts val="4480"/>
              </a:lnSpc>
            </a:pPr>
            <a:r>
              <a:rPr lang="en-US" sz="3200">
                <a:solidFill>
                  <a:srgbClr val="000000"/>
                </a:solidFill>
                <a:latin typeface="Poppins Bold"/>
                <a:ea typeface="Poppins Bold"/>
                <a:cs typeface="Poppins Bold"/>
                <a:sym typeface="Poppins Bold"/>
              </a:rPr>
              <a:t>Does gender have a significant impact on survival rates?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4078" y="2541106"/>
            <a:ext cx="10236363" cy="6587400"/>
          </a:xfrm>
          <a:custGeom>
            <a:avLst/>
            <a:gdLst/>
            <a:ahLst/>
            <a:cxnLst/>
            <a:rect r="r" b="b" t="t" l="l"/>
            <a:pathLst>
              <a:path h="6587400" w="10236363">
                <a:moveTo>
                  <a:pt x="0" y="0"/>
                </a:moveTo>
                <a:lnTo>
                  <a:pt x="10236362" y="0"/>
                </a:lnTo>
                <a:lnTo>
                  <a:pt x="10236362" y="6587400"/>
                </a:lnTo>
                <a:lnTo>
                  <a:pt x="0" y="6587400"/>
                </a:lnTo>
                <a:lnTo>
                  <a:pt x="0" y="0"/>
                </a:lnTo>
                <a:close/>
              </a:path>
            </a:pathLst>
          </a:custGeom>
          <a:blipFill>
            <a:blip r:embed="rId2"/>
            <a:stretch>
              <a:fillRect l="0" t="0" r="0" b="0"/>
            </a:stretch>
          </a:blipFill>
        </p:spPr>
      </p:sp>
      <p:sp>
        <p:nvSpPr>
          <p:cNvPr name="TextBox 3" id="3"/>
          <p:cNvSpPr txBox="true"/>
          <p:nvPr/>
        </p:nvSpPr>
        <p:spPr>
          <a:xfrm rot="0">
            <a:off x="11193535" y="4227710"/>
            <a:ext cx="6814238" cy="2335530"/>
          </a:xfrm>
          <a:prstGeom prst="rect">
            <a:avLst/>
          </a:prstGeom>
        </p:spPr>
        <p:txBody>
          <a:bodyPr anchor="t" rtlCol="false" tIns="0" lIns="0" bIns="0" rIns="0">
            <a:spAutoFit/>
          </a:bodyPr>
          <a:lstStyle/>
          <a:p>
            <a:pPr algn="ctr">
              <a:lnSpc>
                <a:spcPts val="4620"/>
              </a:lnSpc>
            </a:pPr>
            <a:r>
              <a:rPr lang="en-US" sz="3300">
                <a:solidFill>
                  <a:srgbClr val="000000"/>
                </a:solidFill>
                <a:latin typeface="Poppins"/>
                <a:ea typeface="Poppins"/>
                <a:cs typeface="Poppins"/>
                <a:sym typeface="Poppins"/>
              </a:rPr>
              <a:t>Passengers with </a:t>
            </a:r>
            <a:r>
              <a:rPr lang="en-US" sz="3300">
                <a:solidFill>
                  <a:srgbClr val="000000"/>
                </a:solidFill>
                <a:latin typeface="Poppins Bold"/>
                <a:ea typeface="Poppins Bold"/>
                <a:cs typeface="Poppins Bold"/>
                <a:sym typeface="Poppins Bold"/>
              </a:rPr>
              <a:t>high fares</a:t>
            </a:r>
            <a:r>
              <a:rPr lang="en-US" sz="3300">
                <a:solidFill>
                  <a:srgbClr val="000000"/>
                </a:solidFill>
                <a:latin typeface="Poppins"/>
                <a:ea typeface="Poppins"/>
                <a:cs typeface="Poppins"/>
                <a:sym typeface="Poppins"/>
              </a:rPr>
              <a:t> have a </a:t>
            </a:r>
            <a:r>
              <a:rPr lang="en-US" sz="3300">
                <a:solidFill>
                  <a:srgbClr val="000000"/>
                </a:solidFill>
                <a:latin typeface="Poppins Bold"/>
                <a:ea typeface="Poppins Bold"/>
                <a:cs typeface="Poppins Bold"/>
                <a:sym typeface="Poppins Bold"/>
              </a:rPr>
              <a:t>better chance</a:t>
            </a:r>
            <a:r>
              <a:rPr lang="en-US" sz="3300">
                <a:solidFill>
                  <a:srgbClr val="000000"/>
                </a:solidFill>
                <a:latin typeface="Poppins"/>
                <a:ea typeface="Poppins"/>
                <a:cs typeface="Poppins"/>
                <a:sym typeface="Poppins"/>
              </a:rPr>
              <a:t> of surviving than those with low fares.</a:t>
            </a:r>
          </a:p>
        </p:txBody>
      </p:sp>
      <p:sp>
        <p:nvSpPr>
          <p:cNvPr name="TextBox 4" id="4"/>
          <p:cNvSpPr txBox="true"/>
          <p:nvPr/>
        </p:nvSpPr>
        <p:spPr>
          <a:xfrm rot="0">
            <a:off x="624078" y="421640"/>
            <a:ext cx="15563134" cy="1128395"/>
          </a:xfrm>
          <a:prstGeom prst="rect">
            <a:avLst/>
          </a:prstGeom>
        </p:spPr>
        <p:txBody>
          <a:bodyPr anchor="t" rtlCol="false" tIns="0" lIns="0" bIns="0" rIns="0">
            <a:spAutoFit/>
          </a:bodyPr>
          <a:lstStyle/>
          <a:p>
            <a:pPr algn="l">
              <a:lnSpc>
                <a:spcPts val="4480"/>
              </a:lnSpc>
            </a:pPr>
            <a:r>
              <a:rPr lang="en-US" sz="3200">
                <a:solidFill>
                  <a:srgbClr val="000000"/>
                </a:solidFill>
                <a:latin typeface="Poppins Bold"/>
                <a:ea typeface="Poppins Bold"/>
                <a:cs typeface="Poppins Bold"/>
                <a:sym typeface="Poppins Bold"/>
              </a:rPr>
              <a:t>Question 3:</a:t>
            </a:r>
          </a:p>
          <a:p>
            <a:pPr algn="l">
              <a:lnSpc>
                <a:spcPts val="4480"/>
              </a:lnSpc>
            </a:pPr>
            <a:r>
              <a:rPr lang="en-US" sz="3200">
                <a:solidFill>
                  <a:srgbClr val="000000"/>
                </a:solidFill>
                <a:latin typeface="Poppins Bold"/>
                <a:ea typeface="Poppins Bold"/>
                <a:cs typeface="Poppins Bold"/>
                <a:sym typeface="Poppins Bold"/>
              </a:rPr>
              <a:t>Does the fare paid affect survival rate?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3043" y="2590920"/>
            <a:ext cx="10091225" cy="6494000"/>
          </a:xfrm>
          <a:custGeom>
            <a:avLst/>
            <a:gdLst/>
            <a:ahLst/>
            <a:cxnLst/>
            <a:rect r="r" b="b" t="t" l="l"/>
            <a:pathLst>
              <a:path h="6494000" w="10091225">
                <a:moveTo>
                  <a:pt x="0" y="0"/>
                </a:moveTo>
                <a:lnTo>
                  <a:pt x="10091225" y="0"/>
                </a:lnTo>
                <a:lnTo>
                  <a:pt x="10091225" y="6494000"/>
                </a:lnTo>
                <a:lnTo>
                  <a:pt x="0" y="6494000"/>
                </a:lnTo>
                <a:lnTo>
                  <a:pt x="0" y="0"/>
                </a:lnTo>
                <a:close/>
              </a:path>
            </a:pathLst>
          </a:custGeom>
          <a:blipFill>
            <a:blip r:embed="rId2"/>
            <a:stretch>
              <a:fillRect l="0" t="0" r="0" b="0"/>
            </a:stretch>
          </a:blipFill>
        </p:spPr>
      </p:sp>
      <p:sp>
        <p:nvSpPr>
          <p:cNvPr name="TextBox 3" id="3"/>
          <p:cNvSpPr txBox="true"/>
          <p:nvPr/>
        </p:nvSpPr>
        <p:spPr>
          <a:xfrm rot="0">
            <a:off x="11165262" y="3347086"/>
            <a:ext cx="6669131" cy="3497577"/>
          </a:xfrm>
          <a:prstGeom prst="rect">
            <a:avLst/>
          </a:prstGeom>
        </p:spPr>
        <p:txBody>
          <a:bodyPr anchor="t" rtlCol="false" tIns="0" lIns="0" bIns="0" rIns="0">
            <a:spAutoFit/>
          </a:bodyPr>
          <a:lstStyle/>
          <a:p>
            <a:pPr algn="ctr">
              <a:lnSpc>
                <a:spcPts val="4620"/>
              </a:lnSpc>
            </a:pPr>
            <a:r>
              <a:rPr lang="en-US" sz="3300">
                <a:solidFill>
                  <a:srgbClr val="000000"/>
                </a:solidFill>
                <a:latin typeface="Poppins"/>
                <a:ea typeface="Poppins"/>
                <a:cs typeface="Poppins"/>
                <a:sym typeface="Poppins"/>
              </a:rPr>
              <a:t>Passengers in </a:t>
            </a:r>
            <a:r>
              <a:rPr lang="en-US" sz="3300">
                <a:solidFill>
                  <a:srgbClr val="000000"/>
                </a:solidFill>
                <a:latin typeface="Poppins Bold"/>
                <a:ea typeface="Poppins Bold"/>
                <a:cs typeface="Poppins Bold"/>
                <a:sym typeface="Poppins Bold"/>
              </a:rPr>
              <a:t>First Class</a:t>
            </a:r>
            <a:r>
              <a:rPr lang="en-US" sz="3300">
                <a:solidFill>
                  <a:srgbClr val="000000"/>
                </a:solidFill>
                <a:latin typeface="Poppins"/>
                <a:ea typeface="Poppins"/>
                <a:cs typeface="Poppins"/>
                <a:sym typeface="Poppins"/>
              </a:rPr>
              <a:t> had the </a:t>
            </a:r>
            <a:r>
              <a:rPr lang="en-US" sz="3300">
                <a:solidFill>
                  <a:srgbClr val="000000"/>
                </a:solidFill>
                <a:latin typeface="Poppins Bold"/>
                <a:ea typeface="Poppins Bold"/>
                <a:cs typeface="Poppins Bold"/>
                <a:sym typeface="Poppins Bold"/>
              </a:rPr>
              <a:t>highest survival rate.</a:t>
            </a:r>
            <a:r>
              <a:rPr lang="en-US" sz="3300">
                <a:solidFill>
                  <a:srgbClr val="000000"/>
                </a:solidFill>
                <a:latin typeface="Poppins"/>
                <a:ea typeface="Poppins"/>
                <a:cs typeface="Poppins"/>
                <a:sym typeface="Poppins"/>
              </a:rPr>
              <a:t> This suggests that </a:t>
            </a:r>
            <a:r>
              <a:rPr lang="en-US" sz="3300">
                <a:solidFill>
                  <a:srgbClr val="000000"/>
                </a:solidFill>
                <a:latin typeface="Poppins Bold"/>
                <a:ea typeface="Poppins Bold"/>
                <a:cs typeface="Poppins Bold"/>
                <a:sym typeface="Poppins Bold"/>
              </a:rPr>
              <a:t>First Class</a:t>
            </a:r>
            <a:r>
              <a:rPr lang="en-US" sz="3300">
                <a:solidFill>
                  <a:srgbClr val="000000"/>
                </a:solidFill>
                <a:latin typeface="Poppins"/>
                <a:ea typeface="Poppins"/>
                <a:cs typeface="Poppins"/>
                <a:sym typeface="Poppins"/>
              </a:rPr>
              <a:t> passengers had </a:t>
            </a:r>
            <a:r>
              <a:rPr lang="en-US" sz="3300">
                <a:solidFill>
                  <a:srgbClr val="000000"/>
                </a:solidFill>
                <a:latin typeface="Poppins Bold"/>
                <a:ea typeface="Poppins Bold"/>
                <a:cs typeface="Poppins Bold"/>
                <a:sym typeface="Poppins Bold"/>
              </a:rPr>
              <a:t>priority access</a:t>
            </a:r>
            <a:r>
              <a:rPr lang="en-US" sz="3300">
                <a:solidFill>
                  <a:srgbClr val="000000"/>
                </a:solidFill>
                <a:latin typeface="Poppins"/>
                <a:ea typeface="Poppins"/>
                <a:cs typeface="Poppins"/>
                <a:sym typeface="Poppins"/>
              </a:rPr>
              <a:t> to lifeboats or other rescue measures.</a:t>
            </a:r>
          </a:p>
        </p:txBody>
      </p:sp>
      <p:sp>
        <p:nvSpPr>
          <p:cNvPr name="TextBox 4" id="4"/>
          <p:cNvSpPr txBox="true"/>
          <p:nvPr/>
        </p:nvSpPr>
        <p:spPr>
          <a:xfrm rot="0">
            <a:off x="653043" y="421640"/>
            <a:ext cx="15563134" cy="1128395"/>
          </a:xfrm>
          <a:prstGeom prst="rect">
            <a:avLst/>
          </a:prstGeom>
        </p:spPr>
        <p:txBody>
          <a:bodyPr anchor="t" rtlCol="false" tIns="0" lIns="0" bIns="0" rIns="0">
            <a:spAutoFit/>
          </a:bodyPr>
          <a:lstStyle/>
          <a:p>
            <a:pPr algn="l">
              <a:lnSpc>
                <a:spcPts val="4480"/>
              </a:lnSpc>
            </a:pPr>
            <a:r>
              <a:rPr lang="en-US" sz="3200">
                <a:solidFill>
                  <a:srgbClr val="000000"/>
                </a:solidFill>
                <a:latin typeface="Poppins Bold"/>
                <a:ea typeface="Poppins Bold"/>
                <a:cs typeface="Poppins Bold"/>
                <a:sym typeface="Poppins Bold"/>
              </a:rPr>
              <a:t>Question 4:</a:t>
            </a:r>
          </a:p>
          <a:p>
            <a:pPr algn="l">
              <a:lnSpc>
                <a:spcPts val="4480"/>
              </a:lnSpc>
            </a:pPr>
            <a:r>
              <a:rPr lang="en-US" sz="3200">
                <a:solidFill>
                  <a:srgbClr val="000000"/>
                </a:solidFill>
                <a:latin typeface="Poppins Bold"/>
                <a:ea typeface="Poppins Bold"/>
                <a:cs typeface="Poppins Bold"/>
                <a:sym typeface="Poppins Bold"/>
              </a:rPr>
              <a:t>Which passenger classes had the highest survival rates?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2404" y="2112010"/>
            <a:ext cx="15783191" cy="5015336"/>
            <a:chOff x="0" y="0"/>
            <a:chExt cx="21044255" cy="6687114"/>
          </a:xfrm>
        </p:grpSpPr>
        <p:sp>
          <p:nvSpPr>
            <p:cNvPr name="Freeform 3" id="3"/>
            <p:cNvSpPr/>
            <p:nvPr/>
          </p:nvSpPr>
          <p:spPr>
            <a:xfrm flipH="false" flipV="false" rot="0">
              <a:off x="0" y="0"/>
              <a:ext cx="10391311" cy="6687114"/>
            </a:xfrm>
            <a:custGeom>
              <a:avLst/>
              <a:gdLst/>
              <a:ahLst/>
              <a:cxnLst/>
              <a:rect r="r" b="b" t="t" l="l"/>
              <a:pathLst>
                <a:path h="6687114" w="10391311">
                  <a:moveTo>
                    <a:pt x="0" y="0"/>
                  </a:moveTo>
                  <a:lnTo>
                    <a:pt x="10391311" y="0"/>
                  </a:lnTo>
                  <a:lnTo>
                    <a:pt x="10391311" y="6687114"/>
                  </a:lnTo>
                  <a:lnTo>
                    <a:pt x="0" y="6687114"/>
                  </a:lnTo>
                  <a:lnTo>
                    <a:pt x="0" y="0"/>
                  </a:lnTo>
                  <a:close/>
                </a:path>
              </a:pathLst>
            </a:custGeom>
            <a:blipFill>
              <a:blip r:embed="rId2"/>
              <a:stretch>
                <a:fillRect l="0" t="0" r="0" b="0"/>
              </a:stretch>
            </a:blipFill>
          </p:spPr>
        </p:sp>
        <p:sp>
          <p:nvSpPr>
            <p:cNvPr name="Freeform 4" id="4"/>
            <p:cNvSpPr/>
            <p:nvPr/>
          </p:nvSpPr>
          <p:spPr>
            <a:xfrm flipH="false" flipV="false" rot="0">
              <a:off x="10652944" y="0"/>
              <a:ext cx="10391311" cy="6687114"/>
            </a:xfrm>
            <a:custGeom>
              <a:avLst/>
              <a:gdLst/>
              <a:ahLst/>
              <a:cxnLst/>
              <a:rect r="r" b="b" t="t" l="l"/>
              <a:pathLst>
                <a:path h="6687114" w="10391311">
                  <a:moveTo>
                    <a:pt x="0" y="0"/>
                  </a:moveTo>
                  <a:lnTo>
                    <a:pt x="10391311" y="0"/>
                  </a:lnTo>
                  <a:lnTo>
                    <a:pt x="10391311" y="6687114"/>
                  </a:lnTo>
                  <a:lnTo>
                    <a:pt x="0" y="6687114"/>
                  </a:lnTo>
                  <a:lnTo>
                    <a:pt x="0" y="0"/>
                  </a:lnTo>
                  <a:close/>
                </a:path>
              </a:pathLst>
            </a:custGeom>
            <a:blipFill>
              <a:blip r:embed="rId3"/>
              <a:stretch>
                <a:fillRect l="0" t="0" r="0" b="0"/>
              </a:stretch>
            </a:blipFill>
          </p:spPr>
        </p:sp>
      </p:grpSp>
      <p:sp>
        <p:nvSpPr>
          <p:cNvPr name="TextBox 5" id="5"/>
          <p:cNvSpPr txBox="true"/>
          <p:nvPr/>
        </p:nvSpPr>
        <p:spPr>
          <a:xfrm rot="0">
            <a:off x="1476109" y="7410332"/>
            <a:ext cx="15335782" cy="2335527"/>
          </a:xfrm>
          <a:prstGeom prst="rect">
            <a:avLst/>
          </a:prstGeom>
        </p:spPr>
        <p:txBody>
          <a:bodyPr anchor="t" rtlCol="false" tIns="0" lIns="0" bIns="0" rIns="0">
            <a:spAutoFit/>
          </a:bodyPr>
          <a:lstStyle/>
          <a:p>
            <a:pPr algn="ctr">
              <a:lnSpc>
                <a:spcPts val="4620"/>
              </a:lnSpc>
            </a:pPr>
            <a:r>
              <a:rPr lang="en-US" sz="3300">
                <a:solidFill>
                  <a:srgbClr val="000000"/>
                </a:solidFill>
                <a:latin typeface="Poppins"/>
                <a:ea typeface="Poppins"/>
                <a:cs typeface="Poppins"/>
                <a:sym typeface="Poppins"/>
              </a:rPr>
              <a:t>The </a:t>
            </a:r>
            <a:r>
              <a:rPr lang="en-US" sz="3300">
                <a:solidFill>
                  <a:srgbClr val="000000"/>
                </a:solidFill>
                <a:latin typeface="Poppins Bold"/>
                <a:ea typeface="Poppins Bold"/>
                <a:cs typeface="Poppins Bold"/>
                <a:sym typeface="Poppins Bold"/>
              </a:rPr>
              <a:t>highest </a:t>
            </a:r>
            <a:r>
              <a:rPr lang="en-US" sz="3300">
                <a:solidFill>
                  <a:srgbClr val="000000"/>
                </a:solidFill>
                <a:latin typeface="Poppins"/>
                <a:ea typeface="Poppins"/>
                <a:cs typeface="Poppins"/>
                <a:sym typeface="Poppins"/>
              </a:rPr>
              <a:t>survival rate was observed among passengers who embarked from </a:t>
            </a:r>
            <a:r>
              <a:rPr lang="en-US" sz="3300">
                <a:solidFill>
                  <a:srgbClr val="000000"/>
                </a:solidFill>
                <a:latin typeface="Poppins Bold"/>
                <a:ea typeface="Poppins Bold"/>
                <a:cs typeface="Poppins Bold"/>
                <a:sym typeface="Poppins Bold"/>
              </a:rPr>
              <a:t>Cherbourg (C)</a:t>
            </a:r>
            <a:r>
              <a:rPr lang="en-US" sz="3300">
                <a:solidFill>
                  <a:srgbClr val="000000"/>
                </a:solidFill>
                <a:latin typeface="Poppins"/>
                <a:ea typeface="Poppins"/>
                <a:cs typeface="Poppins"/>
                <a:sym typeface="Poppins"/>
              </a:rPr>
              <a:t>. This suggests that passengers who embarked from Cherbourg were </a:t>
            </a:r>
            <a:r>
              <a:rPr lang="en-US" sz="3300">
                <a:solidFill>
                  <a:srgbClr val="000000"/>
                </a:solidFill>
                <a:latin typeface="Poppins Bold"/>
                <a:ea typeface="Poppins Bold"/>
                <a:cs typeface="Poppins Bold"/>
                <a:sym typeface="Poppins Bold"/>
              </a:rPr>
              <a:t>predominantly </a:t>
            </a:r>
            <a:r>
              <a:rPr lang="en-US" sz="3300">
                <a:solidFill>
                  <a:srgbClr val="000000"/>
                </a:solidFill>
                <a:latin typeface="Poppins"/>
                <a:ea typeface="Poppins"/>
                <a:cs typeface="Poppins"/>
                <a:sym typeface="Poppins"/>
              </a:rPr>
              <a:t>first class passengers (Pclass = 1).</a:t>
            </a:r>
          </a:p>
        </p:txBody>
      </p:sp>
      <p:sp>
        <p:nvSpPr>
          <p:cNvPr name="TextBox 6" id="6"/>
          <p:cNvSpPr txBox="true"/>
          <p:nvPr/>
        </p:nvSpPr>
        <p:spPr>
          <a:xfrm rot="0">
            <a:off x="653043" y="421640"/>
            <a:ext cx="15563134" cy="1690370"/>
          </a:xfrm>
          <a:prstGeom prst="rect">
            <a:avLst/>
          </a:prstGeom>
        </p:spPr>
        <p:txBody>
          <a:bodyPr anchor="t" rtlCol="false" tIns="0" lIns="0" bIns="0" rIns="0">
            <a:spAutoFit/>
          </a:bodyPr>
          <a:lstStyle/>
          <a:p>
            <a:pPr algn="l">
              <a:lnSpc>
                <a:spcPts val="4480"/>
              </a:lnSpc>
            </a:pPr>
            <a:r>
              <a:rPr lang="en-US" sz="3200">
                <a:solidFill>
                  <a:srgbClr val="000000"/>
                </a:solidFill>
                <a:latin typeface="Poppins Bold"/>
                <a:ea typeface="Poppins Bold"/>
                <a:cs typeface="Poppins Bold"/>
                <a:sym typeface="Poppins Bold"/>
              </a:rPr>
              <a:t>Question 5:</a:t>
            </a:r>
          </a:p>
          <a:p>
            <a:pPr algn="l">
              <a:lnSpc>
                <a:spcPts val="4480"/>
              </a:lnSpc>
            </a:pPr>
            <a:r>
              <a:rPr lang="en-US" sz="3200">
                <a:solidFill>
                  <a:srgbClr val="000000"/>
                </a:solidFill>
                <a:latin typeface="Poppins Bold"/>
                <a:ea typeface="Poppins Bold"/>
                <a:cs typeface="Poppins Bold"/>
                <a:sym typeface="Poppins Bold"/>
              </a:rPr>
              <a:t>Does Port of Embarkation affect Survival rate?</a:t>
            </a:r>
          </a:p>
          <a:p>
            <a:pPr algn="l">
              <a:lnSpc>
                <a:spcPts val="448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3043" y="3055893"/>
            <a:ext cx="10157462" cy="6536626"/>
          </a:xfrm>
          <a:custGeom>
            <a:avLst/>
            <a:gdLst/>
            <a:ahLst/>
            <a:cxnLst/>
            <a:rect r="r" b="b" t="t" l="l"/>
            <a:pathLst>
              <a:path h="6536626" w="10157462">
                <a:moveTo>
                  <a:pt x="0" y="0"/>
                </a:moveTo>
                <a:lnTo>
                  <a:pt x="10157462" y="0"/>
                </a:lnTo>
                <a:lnTo>
                  <a:pt x="10157462" y="6536626"/>
                </a:lnTo>
                <a:lnTo>
                  <a:pt x="0" y="6536626"/>
                </a:lnTo>
                <a:lnTo>
                  <a:pt x="0" y="0"/>
                </a:lnTo>
                <a:close/>
              </a:path>
            </a:pathLst>
          </a:custGeom>
          <a:blipFill>
            <a:blip r:embed="rId2"/>
            <a:stretch>
              <a:fillRect l="0" t="0" r="0" b="0"/>
            </a:stretch>
          </a:blipFill>
        </p:spPr>
      </p:sp>
      <p:sp>
        <p:nvSpPr>
          <p:cNvPr name="TextBox 3" id="3"/>
          <p:cNvSpPr txBox="true"/>
          <p:nvPr/>
        </p:nvSpPr>
        <p:spPr>
          <a:xfrm rot="0">
            <a:off x="11223055" y="3254424"/>
            <a:ext cx="6669131" cy="5821677"/>
          </a:xfrm>
          <a:prstGeom prst="rect">
            <a:avLst/>
          </a:prstGeom>
        </p:spPr>
        <p:txBody>
          <a:bodyPr anchor="t" rtlCol="false" tIns="0" lIns="0" bIns="0" rIns="0">
            <a:spAutoFit/>
          </a:bodyPr>
          <a:lstStyle/>
          <a:p>
            <a:pPr algn="ctr">
              <a:lnSpc>
                <a:spcPts val="4620"/>
              </a:lnSpc>
            </a:pPr>
            <a:r>
              <a:rPr lang="en-US" sz="3300">
                <a:solidFill>
                  <a:srgbClr val="000000"/>
                </a:solidFill>
                <a:latin typeface="Poppins"/>
                <a:ea typeface="Poppins"/>
                <a:cs typeface="Poppins"/>
                <a:sym typeface="Poppins"/>
              </a:rPr>
              <a:t>Overall, the graph shows that the number of family members had an influence on the survival rate of Titanic passengers. </a:t>
            </a:r>
            <a:r>
              <a:rPr lang="en-US" sz="3300">
                <a:solidFill>
                  <a:srgbClr val="000000"/>
                </a:solidFill>
                <a:latin typeface="Poppins Bold"/>
                <a:ea typeface="Poppins Bold"/>
                <a:cs typeface="Poppins Bold"/>
                <a:sym typeface="Poppins Bold"/>
              </a:rPr>
              <a:t>Having one to three family members</a:t>
            </a:r>
            <a:r>
              <a:rPr lang="en-US" sz="3300">
                <a:solidFill>
                  <a:srgbClr val="000000"/>
                </a:solidFill>
                <a:latin typeface="Poppins"/>
                <a:ea typeface="Poppins"/>
                <a:cs typeface="Poppins"/>
                <a:sym typeface="Poppins"/>
              </a:rPr>
              <a:t> tends to increase the chances of survival, but having too many family members can actually decrease those chances.</a:t>
            </a:r>
          </a:p>
        </p:txBody>
      </p:sp>
      <p:sp>
        <p:nvSpPr>
          <p:cNvPr name="TextBox 4" id="4"/>
          <p:cNvSpPr txBox="true"/>
          <p:nvPr/>
        </p:nvSpPr>
        <p:spPr>
          <a:xfrm rot="0">
            <a:off x="653043" y="421640"/>
            <a:ext cx="15563134" cy="2252345"/>
          </a:xfrm>
          <a:prstGeom prst="rect">
            <a:avLst/>
          </a:prstGeom>
        </p:spPr>
        <p:txBody>
          <a:bodyPr anchor="t" rtlCol="false" tIns="0" lIns="0" bIns="0" rIns="0">
            <a:spAutoFit/>
          </a:bodyPr>
          <a:lstStyle/>
          <a:p>
            <a:pPr algn="l">
              <a:lnSpc>
                <a:spcPts val="4480"/>
              </a:lnSpc>
            </a:pPr>
            <a:r>
              <a:rPr lang="en-US" sz="3200">
                <a:solidFill>
                  <a:srgbClr val="000000"/>
                </a:solidFill>
                <a:latin typeface="Poppins Bold"/>
                <a:ea typeface="Poppins Bold"/>
                <a:cs typeface="Poppins Bold"/>
                <a:sym typeface="Poppins Bold"/>
              </a:rPr>
              <a:t>Question 6:</a:t>
            </a:r>
          </a:p>
          <a:p>
            <a:pPr algn="l">
              <a:lnSpc>
                <a:spcPts val="4480"/>
              </a:lnSpc>
            </a:pPr>
            <a:r>
              <a:rPr lang="en-US" sz="3200">
                <a:solidFill>
                  <a:srgbClr val="000000"/>
                </a:solidFill>
                <a:latin typeface="Poppins Bold"/>
                <a:ea typeface="Poppins Bold"/>
                <a:cs typeface="Poppins Bold"/>
                <a:sym typeface="Poppins Bold"/>
              </a:rPr>
              <a:t>How does the number of family members aboard the Titanic (SibSp and Parch) influence a passenger's likelihood of survival?</a:t>
            </a:r>
          </a:p>
          <a:p>
            <a:pPr algn="l">
              <a:lnSpc>
                <a:spcPts val="448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1839" y="1879686"/>
            <a:ext cx="9525999" cy="8071526"/>
          </a:xfrm>
          <a:custGeom>
            <a:avLst/>
            <a:gdLst/>
            <a:ahLst/>
            <a:cxnLst/>
            <a:rect r="r" b="b" t="t" l="l"/>
            <a:pathLst>
              <a:path h="8071526" w="9525999">
                <a:moveTo>
                  <a:pt x="0" y="0"/>
                </a:moveTo>
                <a:lnTo>
                  <a:pt x="9525999" y="0"/>
                </a:lnTo>
                <a:lnTo>
                  <a:pt x="9525999" y="8071526"/>
                </a:lnTo>
                <a:lnTo>
                  <a:pt x="0" y="8071526"/>
                </a:lnTo>
                <a:lnTo>
                  <a:pt x="0" y="0"/>
                </a:lnTo>
                <a:close/>
              </a:path>
            </a:pathLst>
          </a:custGeom>
          <a:blipFill>
            <a:blip r:embed="rId2"/>
            <a:stretch>
              <a:fillRect l="0" t="0" r="0" b="0"/>
            </a:stretch>
          </a:blipFill>
        </p:spPr>
      </p:sp>
      <p:sp>
        <p:nvSpPr>
          <p:cNvPr name="TextBox 3" id="3"/>
          <p:cNvSpPr txBox="true"/>
          <p:nvPr/>
        </p:nvSpPr>
        <p:spPr>
          <a:xfrm rot="0">
            <a:off x="1031542" y="466525"/>
            <a:ext cx="16227758" cy="1095374"/>
          </a:xfrm>
          <a:prstGeom prst="rect">
            <a:avLst/>
          </a:prstGeom>
        </p:spPr>
        <p:txBody>
          <a:bodyPr anchor="t" rtlCol="false" tIns="0" lIns="0" bIns="0" rIns="0">
            <a:spAutoFit/>
          </a:bodyPr>
          <a:lstStyle/>
          <a:p>
            <a:pPr algn="ctr">
              <a:lnSpc>
                <a:spcPts val="8400"/>
              </a:lnSpc>
            </a:pPr>
            <a:r>
              <a:rPr lang="en-US" sz="6000">
                <a:solidFill>
                  <a:srgbClr val="2B4A9D"/>
                </a:solidFill>
                <a:latin typeface="Poppins Bold"/>
                <a:ea typeface="Poppins Bold"/>
                <a:cs typeface="Poppins Bold"/>
                <a:sym typeface="Poppins Bold"/>
              </a:rPr>
              <a:t>CORRELATION MATRIX</a:t>
            </a:r>
          </a:p>
        </p:txBody>
      </p:sp>
      <p:sp>
        <p:nvSpPr>
          <p:cNvPr name="TextBox 4" id="4"/>
          <p:cNvSpPr txBox="true"/>
          <p:nvPr/>
        </p:nvSpPr>
        <p:spPr>
          <a:xfrm rot="0">
            <a:off x="9867838" y="3121978"/>
            <a:ext cx="7680429" cy="4078605"/>
          </a:xfrm>
          <a:prstGeom prst="rect">
            <a:avLst/>
          </a:prstGeom>
        </p:spPr>
        <p:txBody>
          <a:bodyPr anchor="t" rtlCol="false" tIns="0" lIns="0" bIns="0" rIns="0">
            <a:spAutoFit/>
          </a:bodyPr>
          <a:lstStyle/>
          <a:p>
            <a:pPr algn="l" marL="712470" indent="-356235" lvl="1">
              <a:lnSpc>
                <a:spcPts val="4620"/>
              </a:lnSpc>
              <a:buFont typeface="Arial"/>
              <a:buChar char="•"/>
            </a:pPr>
            <a:r>
              <a:rPr lang="en-US" sz="3300">
                <a:solidFill>
                  <a:srgbClr val="000000"/>
                </a:solidFill>
                <a:latin typeface="Poppins"/>
                <a:ea typeface="Poppins"/>
                <a:cs typeface="Poppins"/>
                <a:sym typeface="Poppins"/>
              </a:rPr>
              <a:t>Pclass and Fare have a </a:t>
            </a:r>
            <a:r>
              <a:rPr lang="en-US" sz="3300">
                <a:solidFill>
                  <a:srgbClr val="000000"/>
                </a:solidFill>
                <a:latin typeface="Poppins Bold"/>
                <a:ea typeface="Poppins Bold"/>
                <a:cs typeface="Poppins Bold"/>
                <a:sym typeface="Poppins Bold"/>
              </a:rPr>
              <a:t>negative correlation</a:t>
            </a:r>
            <a:r>
              <a:rPr lang="en-US" sz="3300">
                <a:solidFill>
                  <a:srgbClr val="000000"/>
                </a:solidFill>
                <a:latin typeface="Poppins"/>
                <a:ea typeface="Poppins"/>
                <a:cs typeface="Poppins"/>
                <a:sym typeface="Poppins"/>
              </a:rPr>
              <a:t>; the lower the Pclass, the higher the Fare.</a:t>
            </a:r>
          </a:p>
          <a:p>
            <a:pPr algn="l" marL="712470" indent="-356235" lvl="1">
              <a:lnSpc>
                <a:spcPts val="4620"/>
              </a:lnSpc>
              <a:buFont typeface="Arial"/>
              <a:buChar char="•"/>
            </a:pPr>
            <a:r>
              <a:rPr lang="en-US" sz="3300">
                <a:solidFill>
                  <a:srgbClr val="000000"/>
                </a:solidFill>
                <a:latin typeface="Poppins"/>
                <a:ea typeface="Poppins"/>
                <a:cs typeface="Poppins"/>
                <a:sym typeface="Poppins"/>
              </a:rPr>
              <a:t>The most influential feature on Survived is Pclass.</a:t>
            </a:r>
          </a:p>
          <a:p>
            <a:pPr algn="l">
              <a:lnSpc>
                <a:spcPts val="4620"/>
              </a:lnSpc>
            </a:pPr>
          </a:p>
          <a:p>
            <a:pPr algn="l">
              <a:lnSpc>
                <a:spcPts val="4620"/>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549246">
            <a:off x="3823888" y="-1836038"/>
            <a:ext cx="1156392" cy="12187444"/>
            <a:chOff x="0" y="0"/>
            <a:chExt cx="304564" cy="3209862"/>
          </a:xfrm>
        </p:grpSpPr>
        <p:sp>
          <p:nvSpPr>
            <p:cNvPr name="Freeform 3" id="3"/>
            <p:cNvSpPr/>
            <p:nvPr/>
          </p:nvSpPr>
          <p:spPr>
            <a:xfrm flipH="false" flipV="false" rot="0">
              <a:off x="0" y="0"/>
              <a:ext cx="304564" cy="3209862"/>
            </a:xfrm>
            <a:custGeom>
              <a:avLst/>
              <a:gdLst/>
              <a:ahLst/>
              <a:cxnLst/>
              <a:rect r="r" b="b" t="t" l="l"/>
              <a:pathLst>
                <a:path h="3209862" w="304564">
                  <a:moveTo>
                    <a:pt x="152282" y="0"/>
                  </a:moveTo>
                  <a:lnTo>
                    <a:pt x="152282" y="0"/>
                  </a:lnTo>
                  <a:cubicBezTo>
                    <a:pt x="192670" y="0"/>
                    <a:pt x="231403" y="16044"/>
                    <a:pt x="259962" y="44602"/>
                  </a:cubicBezTo>
                  <a:cubicBezTo>
                    <a:pt x="288520" y="73161"/>
                    <a:pt x="304564" y="111894"/>
                    <a:pt x="304564" y="152282"/>
                  </a:cubicBezTo>
                  <a:lnTo>
                    <a:pt x="304564" y="3057580"/>
                  </a:lnTo>
                  <a:cubicBezTo>
                    <a:pt x="304564" y="3097967"/>
                    <a:pt x="288520" y="3136701"/>
                    <a:pt x="259962" y="3165259"/>
                  </a:cubicBezTo>
                  <a:cubicBezTo>
                    <a:pt x="231403" y="3193818"/>
                    <a:pt x="192670" y="3209862"/>
                    <a:pt x="152282" y="3209862"/>
                  </a:cubicBezTo>
                  <a:lnTo>
                    <a:pt x="152282" y="3209862"/>
                  </a:lnTo>
                  <a:cubicBezTo>
                    <a:pt x="68179" y="3209862"/>
                    <a:pt x="0" y="3141683"/>
                    <a:pt x="0" y="3057580"/>
                  </a:cubicBezTo>
                  <a:lnTo>
                    <a:pt x="0" y="152282"/>
                  </a:lnTo>
                  <a:cubicBezTo>
                    <a:pt x="0" y="68179"/>
                    <a:pt x="68179" y="0"/>
                    <a:pt x="152282" y="0"/>
                  </a:cubicBezTo>
                  <a:close/>
                </a:path>
              </a:pathLst>
            </a:custGeom>
            <a:solidFill>
              <a:srgbClr val="5271FF"/>
            </a:solidFill>
          </p:spPr>
        </p:sp>
        <p:sp>
          <p:nvSpPr>
            <p:cNvPr name="TextBox 4" id="4"/>
            <p:cNvSpPr txBox="true"/>
            <p:nvPr/>
          </p:nvSpPr>
          <p:spPr>
            <a:xfrm>
              <a:off x="0" y="-57150"/>
              <a:ext cx="304564" cy="326701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549246">
            <a:off x="6767380" y="-109269"/>
            <a:ext cx="1156392" cy="12187444"/>
            <a:chOff x="0" y="0"/>
            <a:chExt cx="304564" cy="3209862"/>
          </a:xfrm>
        </p:grpSpPr>
        <p:sp>
          <p:nvSpPr>
            <p:cNvPr name="Freeform 6" id="6"/>
            <p:cNvSpPr/>
            <p:nvPr/>
          </p:nvSpPr>
          <p:spPr>
            <a:xfrm flipH="false" flipV="false" rot="0">
              <a:off x="0" y="0"/>
              <a:ext cx="304564" cy="3209862"/>
            </a:xfrm>
            <a:custGeom>
              <a:avLst/>
              <a:gdLst/>
              <a:ahLst/>
              <a:cxnLst/>
              <a:rect r="r" b="b" t="t" l="l"/>
              <a:pathLst>
                <a:path h="3209862" w="304564">
                  <a:moveTo>
                    <a:pt x="152282" y="0"/>
                  </a:moveTo>
                  <a:lnTo>
                    <a:pt x="152282" y="0"/>
                  </a:lnTo>
                  <a:cubicBezTo>
                    <a:pt x="192670" y="0"/>
                    <a:pt x="231403" y="16044"/>
                    <a:pt x="259962" y="44602"/>
                  </a:cubicBezTo>
                  <a:cubicBezTo>
                    <a:pt x="288520" y="73161"/>
                    <a:pt x="304564" y="111894"/>
                    <a:pt x="304564" y="152282"/>
                  </a:cubicBezTo>
                  <a:lnTo>
                    <a:pt x="304564" y="3057580"/>
                  </a:lnTo>
                  <a:cubicBezTo>
                    <a:pt x="304564" y="3097967"/>
                    <a:pt x="288520" y="3136701"/>
                    <a:pt x="259962" y="3165259"/>
                  </a:cubicBezTo>
                  <a:cubicBezTo>
                    <a:pt x="231403" y="3193818"/>
                    <a:pt x="192670" y="3209862"/>
                    <a:pt x="152282" y="3209862"/>
                  </a:cubicBezTo>
                  <a:lnTo>
                    <a:pt x="152282" y="3209862"/>
                  </a:lnTo>
                  <a:cubicBezTo>
                    <a:pt x="68179" y="3209862"/>
                    <a:pt x="0" y="3141683"/>
                    <a:pt x="0" y="3057580"/>
                  </a:cubicBezTo>
                  <a:lnTo>
                    <a:pt x="0" y="152282"/>
                  </a:lnTo>
                  <a:cubicBezTo>
                    <a:pt x="0" y="68179"/>
                    <a:pt x="68179" y="0"/>
                    <a:pt x="152282" y="0"/>
                  </a:cubicBezTo>
                  <a:close/>
                </a:path>
              </a:pathLst>
            </a:custGeom>
            <a:solidFill>
              <a:srgbClr val="5271FF"/>
            </a:solidFill>
          </p:spPr>
        </p:sp>
        <p:sp>
          <p:nvSpPr>
            <p:cNvPr name="TextBox 7" id="7"/>
            <p:cNvSpPr txBox="true"/>
            <p:nvPr/>
          </p:nvSpPr>
          <p:spPr>
            <a:xfrm>
              <a:off x="0" y="-57150"/>
              <a:ext cx="304564" cy="326701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28700" y="1861801"/>
            <a:ext cx="15274330" cy="7197190"/>
            <a:chOff x="0" y="0"/>
            <a:chExt cx="4022869" cy="1895556"/>
          </a:xfrm>
        </p:grpSpPr>
        <p:sp>
          <p:nvSpPr>
            <p:cNvPr name="Freeform 9" id="9"/>
            <p:cNvSpPr/>
            <p:nvPr/>
          </p:nvSpPr>
          <p:spPr>
            <a:xfrm flipH="false" flipV="false" rot="0">
              <a:off x="0" y="0"/>
              <a:ext cx="4022869" cy="1895556"/>
            </a:xfrm>
            <a:custGeom>
              <a:avLst/>
              <a:gdLst/>
              <a:ahLst/>
              <a:cxnLst/>
              <a:rect r="r" b="b" t="t" l="l"/>
              <a:pathLst>
                <a:path h="1895556" w="4022869">
                  <a:moveTo>
                    <a:pt x="50686" y="0"/>
                  </a:moveTo>
                  <a:lnTo>
                    <a:pt x="3972183" y="0"/>
                  </a:lnTo>
                  <a:cubicBezTo>
                    <a:pt x="3985626" y="0"/>
                    <a:pt x="3998518" y="5340"/>
                    <a:pt x="4008023" y="14846"/>
                  </a:cubicBezTo>
                  <a:cubicBezTo>
                    <a:pt x="4017529" y="24351"/>
                    <a:pt x="4022869" y="37243"/>
                    <a:pt x="4022869" y="50686"/>
                  </a:cubicBezTo>
                  <a:lnTo>
                    <a:pt x="4022869" y="1844870"/>
                  </a:lnTo>
                  <a:cubicBezTo>
                    <a:pt x="4022869" y="1858313"/>
                    <a:pt x="4017529" y="1871205"/>
                    <a:pt x="4008023" y="1880711"/>
                  </a:cubicBezTo>
                  <a:cubicBezTo>
                    <a:pt x="3998518" y="1890216"/>
                    <a:pt x="3985626" y="1895556"/>
                    <a:pt x="3972183" y="1895556"/>
                  </a:cubicBezTo>
                  <a:lnTo>
                    <a:pt x="50686" y="1895556"/>
                  </a:lnTo>
                  <a:cubicBezTo>
                    <a:pt x="37243" y="1895556"/>
                    <a:pt x="24351" y="1890216"/>
                    <a:pt x="14846" y="1880711"/>
                  </a:cubicBezTo>
                  <a:cubicBezTo>
                    <a:pt x="5340" y="1871205"/>
                    <a:pt x="0" y="1858313"/>
                    <a:pt x="0" y="1844870"/>
                  </a:cubicBezTo>
                  <a:lnTo>
                    <a:pt x="0" y="50686"/>
                  </a:lnTo>
                  <a:cubicBezTo>
                    <a:pt x="0" y="37243"/>
                    <a:pt x="5340" y="24351"/>
                    <a:pt x="14846" y="14846"/>
                  </a:cubicBezTo>
                  <a:cubicBezTo>
                    <a:pt x="24351" y="5340"/>
                    <a:pt x="37243" y="0"/>
                    <a:pt x="50686" y="0"/>
                  </a:cubicBezTo>
                  <a:close/>
                </a:path>
              </a:pathLst>
            </a:custGeom>
            <a:solidFill>
              <a:srgbClr val="E2E2E2"/>
            </a:solidFill>
          </p:spPr>
        </p:sp>
        <p:sp>
          <p:nvSpPr>
            <p:cNvPr name="TextBox 10" id="10"/>
            <p:cNvSpPr txBox="true"/>
            <p:nvPr/>
          </p:nvSpPr>
          <p:spPr>
            <a:xfrm>
              <a:off x="0" y="-57150"/>
              <a:ext cx="4022869" cy="195270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06835" y="1544905"/>
            <a:ext cx="15274330" cy="7197190"/>
            <a:chOff x="0" y="0"/>
            <a:chExt cx="4022869" cy="1895556"/>
          </a:xfrm>
        </p:grpSpPr>
        <p:sp>
          <p:nvSpPr>
            <p:cNvPr name="Freeform 12" id="12"/>
            <p:cNvSpPr/>
            <p:nvPr/>
          </p:nvSpPr>
          <p:spPr>
            <a:xfrm flipH="false" flipV="false" rot="0">
              <a:off x="0" y="0"/>
              <a:ext cx="4022869" cy="1895556"/>
            </a:xfrm>
            <a:custGeom>
              <a:avLst/>
              <a:gdLst/>
              <a:ahLst/>
              <a:cxnLst/>
              <a:rect r="r" b="b" t="t" l="l"/>
              <a:pathLst>
                <a:path h="1895556" w="4022869">
                  <a:moveTo>
                    <a:pt x="50686" y="0"/>
                  </a:moveTo>
                  <a:lnTo>
                    <a:pt x="3972183" y="0"/>
                  </a:lnTo>
                  <a:cubicBezTo>
                    <a:pt x="3985626" y="0"/>
                    <a:pt x="3998518" y="5340"/>
                    <a:pt x="4008023" y="14846"/>
                  </a:cubicBezTo>
                  <a:cubicBezTo>
                    <a:pt x="4017529" y="24351"/>
                    <a:pt x="4022869" y="37243"/>
                    <a:pt x="4022869" y="50686"/>
                  </a:cubicBezTo>
                  <a:lnTo>
                    <a:pt x="4022869" y="1844870"/>
                  </a:lnTo>
                  <a:cubicBezTo>
                    <a:pt x="4022869" y="1858313"/>
                    <a:pt x="4017529" y="1871205"/>
                    <a:pt x="4008023" y="1880711"/>
                  </a:cubicBezTo>
                  <a:cubicBezTo>
                    <a:pt x="3998518" y="1890216"/>
                    <a:pt x="3985626" y="1895556"/>
                    <a:pt x="3972183" y="1895556"/>
                  </a:cubicBezTo>
                  <a:lnTo>
                    <a:pt x="50686" y="1895556"/>
                  </a:lnTo>
                  <a:cubicBezTo>
                    <a:pt x="37243" y="1895556"/>
                    <a:pt x="24351" y="1890216"/>
                    <a:pt x="14846" y="1880711"/>
                  </a:cubicBezTo>
                  <a:cubicBezTo>
                    <a:pt x="5340" y="1871205"/>
                    <a:pt x="0" y="1858313"/>
                    <a:pt x="0" y="1844870"/>
                  </a:cubicBezTo>
                  <a:lnTo>
                    <a:pt x="0" y="50686"/>
                  </a:lnTo>
                  <a:cubicBezTo>
                    <a:pt x="0" y="37243"/>
                    <a:pt x="5340" y="24351"/>
                    <a:pt x="14846" y="14846"/>
                  </a:cubicBezTo>
                  <a:cubicBezTo>
                    <a:pt x="24351" y="5340"/>
                    <a:pt x="37243" y="0"/>
                    <a:pt x="50686" y="0"/>
                  </a:cubicBezTo>
                  <a:close/>
                </a:path>
              </a:pathLst>
            </a:custGeom>
            <a:solidFill>
              <a:srgbClr val="2B4A9D"/>
            </a:solidFill>
          </p:spPr>
        </p:sp>
        <p:sp>
          <p:nvSpPr>
            <p:cNvPr name="TextBox 13" id="13"/>
            <p:cNvSpPr txBox="true"/>
            <p:nvPr/>
          </p:nvSpPr>
          <p:spPr>
            <a:xfrm>
              <a:off x="0" y="-57150"/>
              <a:ext cx="4022869" cy="195270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796311">
            <a:off x="17168010" y="7246436"/>
            <a:ext cx="2239980" cy="8357096"/>
            <a:chOff x="0" y="0"/>
            <a:chExt cx="589953" cy="2201046"/>
          </a:xfrm>
        </p:grpSpPr>
        <p:sp>
          <p:nvSpPr>
            <p:cNvPr name="Freeform 15" id="15"/>
            <p:cNvSpPr/>
            <p:nvPr/>
          </p:nvSpPr>
          <p:spPr>
            <a:xfrm flipH="false" flipV="false" rot="0">
              <a:off x="0" y="0"/>
              <a:ext cx="589953" cy="2201046"/>
            </a:xfrm>
            <a:custGeom>
              <a:avLst/>
              <a:gdLst/>
              <a:ahLst/>
              <a:cxnLst/>
              <a:rect r="r" b="b" t="t" l="l"/>
              <a:pathLst>
                <a:path h="2201046" w="589953">
                  <a:moveTo>
                    <a:pt x="294977" y="0"/>
                  </a:moveTo>
                  <a:lnTo>
                    <a:pt x="294977" y="0"/>
                  </a:lnTo>
                  <a:cubicBezTo>
                    <a:pt x="457888" y="0"/>
                    <a:pt x="589953" y="132066"/>
                    <a:pt x="589953" y="294977"/>
                  </a:cubicBezTo>
                  <a:lnTo>
                    <a:pt x="589953" y="1906069"/>
                  </a:lnTo>
                  <a:cubicBezTo>
                    <a:pt x="589953" y="2068980"/>
                    <a:pt x="457888" y="2201046"/>
                    <a:pt x="294977" y="2201046"/>
                  </a:cubicBezTo>
                  <a:lnTo>
                    <a:pt x="294977" y="2201046"/>
                  </a:lnTo>
                  <a:cubicBezTo>
                    <a:pt x="132066" y="2201046"/>
                    <a:pt x="0" y="2068980"/>
                    <a:pt x="0" y="1906069"/>
                  </a:cubicBezTo>
                  <a:lnTo>
                    <a:pt x="0" y="294977"/>
                  </a:lnTo>
                  <a:cubicBezTo>
                    <a:pt x="0" y="132066"/>
                    <a:pt x="132066" y="0"/>
                    <a:pt x="294977" y="0"/>
                  </a:cubicBezTo>
                  <a:close/>
                </a:path>
              </a:pathLst>
            </a:custGeom>
            <a:solidFill>
              <a:srgbClr val="5271FF"/>
            </a:solidFill>
          </p:spPr>
        </p:sp>
        <p:sp>
          <p:nvSpPr>
            <p:cNvPr name="TextBox 16" id="16"/>
            <p:cNvSpPr txBox="true"/>
            <p:nvPr/>
          </p:nvSpPr>
          <p:spPr>
            <a:xfrm>
              <a:off x="0" y="-57150"/>
              <a:ext cx="589953" cy="225819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1796311">
            <a:off x="15460419" y="-2784700"/>
            <a:ext cx="2239980" cy="4379762"/>
            <a:chOff x="0" y="0"/>
            <a:chExt cx="589953" cy="1153518"/>
          </a:xfrm>
        </p:grpSpPr>
        <p:sp>
          <p:nvSpPr>
            <p:cNvPr name="Freeform 18" id="18"/>
            <p:cNvSpPr/>
            <p:nvPr/>
          </p:nvSpPr>
          <p:spPr>
            <a:xfrm flipH="false" flipV="false" rot="0">
              <a:off x="0" y="0"/>
              <a:ext cx="589953" cy="1153518"/>
            </a:xfrm>
            <a:custGeom>
              <a:avLst/>
              <a:gdLst/>
              <a:ahLst/>
              <a:cxnLst/>
              <a:rect r="r" b="b" t="t" l="l"/>
              <a:pathLst>
                <a:path h="1153518" w="589953">
                  <a:moveTo>
                    <a:pt x="294977" y="0"/>
                  </a:moveTo>
                  <a:lnTo>
                    <a:pt x="294977" y="0"/>
                  </a:lnTo>
                  <a:cubicBezTo>
                    <a:pt x="457888" y="0"/>
                    <a:pt x="589953" y="132066"/>
                    <a:pt x="589953" y="294977"/>
                  </a:cubicBezTo>
                  <a:lnTo>
                    <a:pt x="589953" y="858541"/>
                  </a:lnTo>
                  <a:cubicBezTo>
                    <a:pt x="589953" y="1021452"/>
                    <a:pt x="457888" y="1153518"/>
                    <a:pt x="294977" y="1153518"/>
                  </a:cubicBezTo>
                  <a:lnTo>
                    <a:pt x="294977" y="1153518"/>
                  </a:lnTo>
                  <a:cubicBezTo>
                    <a:pt x="132066" y="1153518"/>
                    <a:pt x="0" y="1021452"/>
                    <a:pt x="0" y="858541"/>
                  </a:cubicBezTo>
                  <a:lnTo>
                    <a:pt x="0" y="294977"/>
                  </a:lnTo>
                  <a:cubicBezTo>
                    <a:pt x="0" y="132066"/>
                    <a:pt x="132066" y="0"/>
                    <a:pt x="294977" y="0"/>
                  </a:cubicBezTo>
                  <a:close/>
                </a:path>
              </a:pathLst>
            </a:custGeom>
            <a:solidFill>
              <a:srgbClr val="2B4A9D"/>
            </a:solidFill>
          </p:spPr>
        </p:sp>
        <p:sp>
          <p:nvSpPr>
            <p:cNvPr name="TextBox 19" id="19"/>
            <p:cNvSpPr txBox="true"/>
            <p:nvPr/>
          </p:nvSpPr>
          <p:spPr>
            <a:xfrm>
              <a:off x="0" y="-57150"/>
              <a:ext cx="589953" cy="1210668"/>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1549246">
            <a:off x="426585" y="8882918"/>
            <a:ext cx="1156392" cy="2223868"/>
            <a:chOff x="0" y="0"/>
            <a:chExt cx="304564" cy="585710"/>
          </a:xfrm>
        </p:grpSpPr>
        <p:sp>
          <p:nvSpPr>
            <p:cNvPr name="Freeform 21" id="21"/>
            <p:cNvSpPr/>
            <p:nvPr/>
          </p:nvSpPr>
          <p:spPr>
            <a:xfrm flipH="false" flipV="false" rot="0">
              <a:off x="0" y="0"/>
              <a:ext cx="304564" cy="585710"/>
            </a:xfrm>
            <a:custGeom>
              <a:avLst/>
              <a:gdLst/>
              <a:ahLst/>
              <a:cxnLst/>
              <a:rect r="r" b="b" t="t" l="l"/>
              <a:pathLst>
                <a:path h="585710" w="304564">
                  <a:moveTo>
                    <a:pt x="152282" y="0"/>
                  </a:moveTo>
                  <a:lnTo>
                    <a:pt x="152282" y="0"/>
                  </a:lnTo>
                  <a:cubicBezTo>
                    <a:pt x="192670" y="0"/>
                    <a:pt x="231403" y="16044"/>
                    <a:pt x="259962" y="44602"/>
                  </a:cubicBezTo>
                  <a:cubicBezTo>
                    <a:pt x="288520" y="73161"/>
                    <a:pt x="304564" y="111894"/>
                    <a:pt x="304564" y="152282"/>
                  </a:cubicBezTo>
                  <a:lnTo>
                    <a:pt x="304564" y="433428"/>
                  </a:lnTo>
                  <a:cubicBezTo>
                    <a:pt x="304564" y="517531"/>
                    <a:pt x="236385" y="585710"/>
                    <a:pt x="152282" y="585710"/>
                  </a:cubicBezTo>
                  <a:lnTo>
                    <a:pt x="152282" y="585710"/>
                  </a:lnTo>
                  <a:cubicBezTo>
                    <a:pt x="111894" y="585710"/>
                    <a:pt x="73161" y="569666"/>
                    <a:pt x="44602" y="541108"/>
                  </a:cubicBezTo>
                  <a:cubicBezTo>
                    <a:pt x="16044" y="512549"/>
                    <a:pt x="0" y="473816"/>
                    <a:pt x="0" y="433428"/>
                  </a:cubicBezTo>
                  <a:lnTo>
                    <a:pt x="0" y="152282"/>
                  </a:lnTo>
                  <a:cubicBezTo>
                    <a:pt x="0" y="68179"/>
                    <a:pt x="68179" y="0"/>
                    <a:pt x="152282" y="0"/>
                  </a:cubicBezTo>
                  <a:close/>
                </a:path>
              </a:pathLst>
            </a:custGeom>
            <a:solidFill>
              <a:srgbClr val="2B4A9D"/>
            </a:solidFill>
          </p:spPr>
        </p:sp>
        <p:sp>
          <p:nvSpPr>
            <p:cNvPr name="TextBox 22" id="22"/>
            <p:cNvSpPr txBox="true"/>
            <p:nvPr/>
          </p:nvSpPr>
          <p:spPr>
            <a:xfrm>
              <a:off x="0" y="-57150"/>
              <a:ext cx="304564" cy="64286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1549246">
            <a:off x="9194643" y="-1111934"/>
            <a:ext cx="1156392" cy="2223868"/>
            <a:chOff x="0" y="0"/>
            <a:chExt cx="304564" cy="585710"/>
          </a:xfrm>
        </p:grpSpPr>
        <p:sp>
          <p:nvSpPr>
            <p:cNvPr name="Freeform 24" id="24"/>
            <p:cNvSpPr/>
            <p:nvPr/>
          </p:nvSpPr>
          <p:spPr>
            <a:xfrm flipH="false" flipV="false" rot="0">
              <a:off x="0" y="0"/>
              <a:ext cx="304564" cy="585710"/>
            </a:xfrm>
            <a:custGeom>
              <a:avLst/>
              <a:gdLst/>
              <a:ahLst/>
              <a:cxnLst/>
              <a:rect r="r" b="b" t="t" l="l"/>
              <a:pathLst>
                <a:path h="585710" w="304564">
                  <a:moveTo>
                    <a:pt x="152282" y="0"/>
                  </a:moveTo>
                  <a:lnTo>
                    <a:pt x="152282" y="0"/>
                  </a:lnTo>
                  <a:cubicBezTo>
                    <a:pt x="192670" y="0"/>
                    <a:pt x="231403" y="16044"/>
                    <a:pt x="259962" y="44602"/>
                  </a:cubicBezTo>
                  <a:cubicBezTo>
                    <a:pt x="288520" y="73161"/>
                    <a:pt x="304564" y="111894"/>
                    <a:pt x="304564" y="152282"/>
                  </a:cubicBezTo>
                  <a:lnTo>
                    <a:pt x="304564" y="433428"/>
                  </a:lnTo>
                  <a:cubicBezTo>
                    <a:pt x="304564" y="517531"/>
                    <a:pt x="236385" y="585710"/>
                    <a:pt x="152282" y="585710"/>
                  </a:cubicBezTo>
                  <a:lnTo>
                    <a:pt x="152282" y="585710"/>
                  </a:lnTo>
                  <a:cubicBezTo>
                    <a:pt x="111894" y="585710"/>
                    <a:pt x="73161" y="569666"/>
                    <a:pt x="44602" y="541108"/>
                  </a:cubicBezTo>
                  <a:cubicBezTo>
                    <a:pt x="16044" y="512549"/>
                    <a:pt x="0" y="473816"/>
                    <a:pt x="0" y="433428"/>
                  </a:cubicBezTo>
                  <a:lnTo>
                    <a:pt x="0" y="152282"/>
                  </a:lnTo>
                  <a:cubicBezTo>
                    <a:pt x="0" y="68179"/>
                    <a:pt x="68179" y="0"/>
                    <a:pt x="152282" y="0"/>
                  </a:cubicBezTo>
                  <a:close/>
                </a:path>
              </a:pathLst>
            </a:custGeom>
            <a:solidFill>
              <a:srgbClr val="2B4A9D"/>
            </a:solidFill>
          </p:spPr>
        </p:sp>
        <p:sp>
          <p:nvSpPr>
            <p:cNvPr name="TextBox 25" id="25"/>
            <p:cNvSpPr txBox="true"/>
            <p:nvPr/>
          </p:nvSpPr>
          <p:spPr>
            <a:xfrm>
              <a:off x="0" y="-57150"/>
              <a:ext cx="304564" cy="64286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3771037" y="1680826"/>
            <a:ext cx="10745927" cy="1095375"/>
          </a:xfrm>
          <a:prstGeom prst="rect">
            <a:avLst/>
          </a:prstGeom>
        </p:spPr>
        <p:txBody>
          <a:bodyPr anchor="t" rtlCol="false" tIns="0" lIns="0" bIns="0" rIns="0">
            <a:spAutoFit/>
          </a:bodyPr>
          <a:lstStyle/>
          <a:p>
            <a:pPr algn="ctr">
              <a:lnSpc>
                <a:spcPts val="8400"/>
              </a:lnSpc>
            </a:pPr>
            <a:r>
              <a:rPr lang="en-US" sz="6000">
                <a:solidFill>
                  <a:srgbClr val="FFFFFF"/>
                </a:solidFill>
                <a:latin typeface="Poppins Bold"/>
                <a:ea typeface="Poppins Bold"/>
                <a:cs typeface="Poppins Bold"/>
                <a:sym typeface="Poppins Bold"/>
              </a:rPr>
              <a:t>OBJECTIVE</a:t>
            </a:r>
          </a:p>
        </p:txBody>
      </p:sp>
      <p:sp>
        <p:nvSpPr>
          <p:cNvPr name="TextBox 27" id="27"/>
          <p:cNvSpPr txBox="true"/>
          <p:nvPr/>
        </p:nvSpPr>
        <p:spPr>
          <a:xfrm rot="0">
            <a:off x="2344607" y="3031521"/>
            <a:ext cx="13598786" cy="4685031"/>
          </a:xfrm>
          <a:prstGeom prst="rect">
            <a:avLst/>
          </a:prstGeom>
        </p:spPr>
        <p:txBody>
          <a:bodyPr anchor="t" rtlCol="false" tIns="0" lIns="0" bIns="0" rIns="0">
            <a:spAutoFit/>
          </a:bodyPr>
          <a:lstStyle/>
          <a:p>
            <a:pPr algn="ctr">
              <a:lnSpc>
                <a:spcPts val="5319"/>
              </a:lnSpc>
            </a:pPr>
            <a:r>
              <a:rPr lang="en-US" sz="3799">
                <a:solidFill>
                  <a:srgbClr val="FFFFFF"/>
                </a:solidFill>
                <a:latin typeface="Poppins"/>
                <a:ea typeface="Poppins"/>
                <a:cs typeface="Poppins"/>
                <a:sym typeface="Poppins"/>
              </a:rPr>
              <a:t>The objective of this analysis is to investigate the factors influencing the survival of Titanic passengers through comprehensive data exploration. Additionally, the goal is to build and evaluate machine learning models to predict passenger survival. Evaluate these models both with and without the application of Synthetic Minority Over-sampling Technique (SMOTE)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400000">
            <a:off x="8990215" y="810330"/>
            <a:ext cx="8541900" cy="8666340"/>
          </a:xfrm>
          <a:custGeom>
            <a:avLst/>
            <a:gdLst/>
            <a:ahLst/>
            <a:cxnLst/>
            <a:rect r="r" b="b" t="t" l="l"/>
            <a:pathLst>
              <a:path h="8666340" w="8541900">
                <a:moveTo>
                  <a:pt x="0" y="0"/>
                </a:moveTo>
                <a:lnTo>
                  <a:pt x="8541901" y="0"/>
                </a:lnTo>
                <a:lnTo>
                  <a:pt x="8541901"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2832861" y="810330"/>
            <a:ext cx="8541900" cy="8666340"/>
          </a:xfrm>
          <a:custGeom>
            <a:avLst/>
            <a:gdLst/>
            <a:ahLst/>
            <a:cxnLst/>
            <a:rect r="r" b="b" t="t" l="l"/>
            <a:pathLst>
              <a:path h="8666340" w="8541900">
                <a:moveTo>
                  <a:pt x="0" y="0"/>
                </a:moveTo>
                <a:lnTo>
                  <a:pt x="8541900" y="0"/>
                </a:lnTo>
                <a:lnTo>
                  <a:pt x="8541900"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061529" y="2937389"/>
            <a:ext cx="12164941" cy="4412223"/>
            <a:chOff x="0" y="0"/>
            <a:chExt cx="3203935" cy="1162067"/>
          </a:xfrm>
        </p:grpSpPr>
        <p:sp>
          <p:nvSpPr>
            <p:cNvPr name="Freeform 6" id="6"/>
            <p:cNvSpPr/>
            <p:nvPr/>
          </p:nvSpPr>
          <p:spPr>
            <a:xfrm flipH="false" flipV="false" rot="0">
              <a:off x="0" y="0"/>
              <a:ext cx="3203935" cy="1162067"/>
            </a:xfrm>
            <a:custGeom>
              <a:avLst/>
              <a:gdLst/>
              <a:ahLst/>
              <a:cxnLst/>
              <a:rect r="r" b="b" t="t" l="l"/>
              <a:pathLst>
                <a:path h="1162067" w="3203935">
                  <a:moveTo>
                    <a:pt x="0" y="0"/>
                  </a:moveTo>
                  <a:lnTo>
                    <a:pt x="3203935" y="0"/>
                  </a:lnTo>
                  <a:lnTo>
                    <a:pt x="3203935" y="1162067"/>
                  </a:lnTo>
                  <a:lnTo>
                    <a:pt x="0" y="1162067"/>
                  </a:lnTo>
                  <a:close/>
                </a:path>
              </a:pathLst>
            </a:custGeom>
            <a:solidFill>
              <a:srgbClr val="145DA0"/>
            </a:solidFill>
            <a:ln w="38100" cap="sq">
              <a:solidFill>
                <a:srgbClr val="FFFFFF"/>
              </a:solidFill>
              <a:prstDash val="solid"/>
              <a:miter/>
            </a:ln>
          </p:spPr>
        </p:sp>
        <p:sp>
          <p:nvSpPr>
            <p:cNvPr name="TextBox 7" id="7"/>
            <p:cNvSpPr txBox="true"/>
            <p:nvPr/>
          </p:nvSpPr>
          <p:spPr>
            <a:xfrm>
              <a:off x="0" y="-38100"/>
              <a:ext cx="3203935" cy="12001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332775" y="4321810"/>
            <a:ext cx="11622449" cy="1368421"/>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FFFFFF"/>
                </a:solidFill>
                <a:latin typeface="Open Sans Extra Bold"/>
                <a:ea typeface="Open Sans Extra Bold"/>
                <a:cs typeface="Open Sans Extra Bold"/>
                <a:sym typeface="Open Sans Extra Bold"/>
              </a:rPr>
              <a:t>DATA PREPROCESSING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4423" y="2260287"/>
            <a:ext cx="9768219" cy="3743658"/>
          </a:xfrm>
          <a:custGeom>
            <a:avLst/>
            <a:gdLst/>
            <a:ahLst/>
            <a:cxnLst/>
            <a:rect r="r" b="b" t="t" l="l"/>
            <a:pathLst>
              <a:path h="3743658" w="9768219">
                <a:moveTo>
                  <a:pt x="0" y="0"/>
                </a:moveTo>
                <a:lnTo>
                  <a:pt x="9768219" y="0"/>
                </a:lnTo>
                <a:lnTo>
                  <a:pt x="9768219" y="3743657"/>
                </a:lnTo>
                <a:lnTo>
                  <a:pt x="0" y="3743657"/>
                </a:lnTo>
                <a:lnTo>
                  <a:pt x="0" y="0"/>
                </a:lnTo>
                <a:close/>
              </a:path>
            </a:pathLst>
          </a:custGeom>
          <a:blipFill>
            <a:blip r:embed="rId2"/>
            <a:stretch>
              <a:fillRect l="0" t="0" r="0" b="0"/>
            </a:stretch>
          </a:blipFill>
        </p:spPr>
      </p:sp>
      <p:sp>
        <p:nvSpPr>
          <p:cNvPr name="Freeform 3" id="3"/>
          <p:cNvSpPr/>
          <p:nvPr/>
        </p:nvSpPr>
        <p:spPr>
          <a:xfrm flipH="false" flipV="false" rot="0">
            <a:off x="10526731" y="2260287"/>
            <a:ext cx="7384042" cy="3743658"/>
          </a:xfrm>
          <a:custGeom>
            <a:avLst/>
            <a:gdLst/>
            <a:ahLst/>
            <a:cxnLst/>
            <a:rect r="r" b="b" t="t" l="l"/>
            <a:pathLst>
              <a:path h="3743658" w="7384042">
                <a:moveTo>
                  <a:pt x="0" y="0"/>
                </a:moveTo>
                <a:lnTo>
                  <a:pt x="7384041" y="0"/>
                </a:lnTo>
                <a:lnTo>
                  <a:pt x="7384041" y="3743657"/>
                </a:lnTo>
                <a:lnTo>
                  <a:pt x="0" y="3743657"/>
                </a:lnTo>
                <a:lnTo>
                  <a:pt x="0" y="0"/>
                </a:lnTo>
                <a:close/>
              </a:path>
            </a:pathLst>
          </a:custGeom>
          <a:blipFill>
            <a:blip r:embed="rId3"/>
            <a:stretch>
              <a:fillRect l="0" t="0" r="0" b="0"/>
            </a:stretch>
          </a:blipFill>
        </p:spPr>
      </p:sp>
      <p:sp>
        <p:nvSpPr>
          <p:cNvPr name="TextBox 4" id="4"/>
          <p:cNvSpPr txBox="true"/>
          <p:nvPr/>
        </p:nvSpPr>
        <p:spPr>
          <a:xfrm rot="0">
            <a:off x="1031542" y="466525"/>
            <a:ext cx="16227758" cy="1095374"/>
          </a:xfrm>
          <a:prstGeom prst="rect">
            <a:avLst/>
          </a:prstGeom>
        </p:spPr>
        <p:txBody>
          <a:bodyPr anchor="t" rtlCol="false" tIns="0" lIns="0" bIns="0" rIns="0">
            <a:spAutoFit/>
          </a:bodyPr>
          <a:lstStyle/>
          <a:p>
            <a:pPr algn="ctr">
              <a:lnSpc>
                <a:spcPts val="8400"/>
              </a:lnSpc>
            </a:pPr>
            <a:r>
              <a:rPr lang="en-US" sz="6000">
                <a:solidFill>
                  <a:srgbClr val="2B4A9D"/>
                </a:solidFill>
                <a:latin typeface="Poppins Bold"/>
                <a:ea typeface="Poppins Bold"/>
                <a:cs typeface="Poppins Bold"/>
                <a:sym typeface="Poppins Bold"/>
              </a:rPr>
              <a:t>LABEL ENCODING AND ONE HOT ENCODING</a:t>
            </a:r>
          </a:p>
        </p:txBody>
      </p:sp>
      <p:grpSp>
        <p:nvGrpSpPr>
          <p:cNvPr name="Group 5" id="5"/>
          <p:cNvGrpSpPr/>
          <p:nvPr/>
        </p:nvGrpSpPr>
        <p:grpSpPr>
          <a:xfrm rot="0">
            <a:off x="2558476" y="7021591"/>
            <a:ext cx="13171049" cy="3086100"/>
            <a:chOff x="0" y="0"/>
            <a:chExt cx="17561398" cy="4114800"/>
          </a:xfrm>
        </p:grpSpPr>
        <p:grpSp>
          <p:nvGrpSpPr>
            <p:cNvPr name="Group 6" id="6"/>
            <p:cNvGrpSpPr/>
            <p:nvPr/>
          </p:nvGrpSpPr>
          <p:grpSpPr>
            <a:xfrm rot="0">
              <a:off x="0" y="0"/>
              <a:ext cx="17561398" cy="4114800"/>
              <a:chOff x="0" y="0"/>
              <a:chExt cx="3468918" cy="812800"/>
            </a:xfrm>
          </p:grpSpPr>
          <p:sp>
            <p:nvSpPr>
              <p:cNvPr name="Freeform 7" id="7"/>
              <p:cNvSpPr/>
              <p:nvPr/>
            </p:nvSpPr>
            <p:spPr>
              <a:xfrm flipH="false" flipV="false" rot="0">
                <a:off x="0" y="0"/>
                <a:ext cx="3468918" cy="812800"/>
              </a:xfrm>
              <a:custGeom>
                <a:avLst/>
                <a:gdLst/>
                <a:ahLst/>
                <a:cxnLst/>
                <a:rect r="r" b="b" t="t" l="l"/>
                <a:pathLst>
                  <a:path h="812800" w="3468918">
                    <a:moveTo>
                      <a:pt x="29978" y="0"/>
                    </a:moveTo>
                    <a:lnTo>
                      <a:pt x="3438940" y="0"/>
                    </a:lnTo>
                    <a:cubicBezTo>
                      <a:pt x="3446891" y="0"/>
                      <a:pt x="3454516" y="3158"/>
                      <a:pt x="3460138" y="8780"/>
                    </a:cubicBezTo>
                    <a:cubicBezTo>
                      <a:pt x="3465760" y="14402"/>
                      <a:pt x="3468918" y="22027"/>
                      <a:pt x="3468918" y="29978"/>
                    </a:cubicBezTo>
                    <a:lnTo>
                      <a:pt x="3468918" y="782822"/>
                    </a:lnTo>
                    <a:cubicBezTo>
                      <a:pt x="3468918" y="799379"/>
                      <a:pt x="3455496" y="812800"/>
                      <a:pt x="3438940" y="812800"/>
                    </a:cubicBezTo>
                    <a:lnTo>
                      <a:pt x="29978" y="812800"/>
                    </a:lnTo>
                    <a:cubicBezTo>
                      <a:pt x="13421" y="812800"/>
                      <a:pt x="0" y="799379"/>
                      <a:pt x="0" y="782822"/>
                    </a:cubicBezTo>
                    <a:lnTo>
                      <a:pt x="0" y="29978"/>
                    </a:lnTo>
                    <a:cubicBezTo>
                      <a:pt x="0" y="13421"/>
                      <a:pt x="13421" y="0"/>
                      <a:pt x="29978" y="0"/>
                    </a:cubicBezTo>
                    <a:close/>
                  </a:path>
                </a:pathLst>
              </a:custGeom>
              <a:solidFill>
                <a:srgbClr val="2B4A9D"/>
              </a:solidFill>
            </p:spPr>
          </p:sp>
          <p:sp>
            <p:nvSpPr>
              <p:cNvPr name="TextBox 8" id="8"/>
              <p:cNvSpPr txBox="true"/>
              <p:nvPr/>
            </p:nvSpPr>
            <p:spPr>
              <a:xfrm>
                <a:off x="0" y="-57150"/>
                <a:ext cx="3468918" cy="86995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25877" y="468630"/>
              <a:ext cx="16829020" cy="3082290"/>
            </a:xfrm>
            <a:prstGeom prst="rect">
              <a:avLst/>
            </a:prstGeom>
          </p:spPr>
          <p:txBody>
            <a:bodyPr anchor="t" rtlCol="false" tIns="0" lIns="0" bIns="0" rIns="0">
              <a:spAutoFit/>
            </a:bodyPr>
            <a:lstStyle/>
            <a:p>
              <a:pPr algn="l">
                <a:lnSpc>
                  <a:spcPts val="4620"/>
                </a:lnSpc>
              </a:pPr>
              <a:r>
                <a:rPr lang="en-US" sz="3300">
                  <a:solidFill>
                    <a:srgbClr val="FFFFFF"/>
                  </a:solidFill>
                  <a:latin typeface="Poppins"/>
                  <a:ea typeface="Poppins"/>
                  <a:cs typeface="Poppins"/>
                  <a:sym typeface="Poppins"/>
                </a:rPr>
                <a:t>All columns have been </a:t>
              </a:r>
              <a:r>
                <a:rPr lang="en-US" sz="3300">
                  <a:solidFill>
                    <a:srgbClr val="FFFFFF"/>
                  </a:solidFill>
                  <a:latin typeface="Poppins Bold"/>
                  <a:ea typeface="Poppins Bold"/>
                  <a:cs typeface="Poppins Bold"/>
                  <a:sym typeface="Poppins Bold"/>
                </a:rPr>
                <a:t>converted </a:t>
              </a:r>
              <a:r>
                <a:rPr lang="en-US" sz="3300">
                  <a:solidFill>
                    <a:srgbClr val="FFFFFF"/>
                  </a:solidFill>
                  <a:latin typeface="Poppins"/>
                  <a:ea typeface="Poppins"/>
                  <a:cs typeface="Poppins"/>
                  <a:sym typeface="Poppins"/>
                </a:rPr>
                <a:t>to </a:t>
              </a:r>
              <a:r>
                <a:rPr lang="en-US" sz="3300">
                  <a:solidFill>
                    <a:srgbClr val="FFFFFF"/>
                  </a:solidFill>
                  <a:latin typeface="Poppins Bold"/>
                  <a:ea typeface="Poppins Bold"/>
                  <a:cs typeface="Poppins Bold"/>
                  <a:sym typeface="Poppins Bold"/>
                </a:rPr>
                <a:t>numeric</a:t>
              </a:r>
              <a:r>
                <a:rPr lang="en-US" sz="3300">
                  <a:solidFill>
                    <a:srgbClr val="FFFFFF"/>
                  </a:solidFill>
                  <a:latin typeface="Poppins"/>
                  <a:ea typeface="Poppins"/>
                  <a:cs typeface="Poppins"/>
                  <a:sym typeface="Poppins"/>
                </a:rPr>
                <a:t>, and we also </a:t>
              </a:r>
              <a:r>
                <a:rPr lang="en-US" sz="3300">
                  <a:solidFill>
                    <a:srgbClr val="FFFFFF"/>
                  </a:solidFill>
                  <a:latin typeface="Poppins Bold"/>
                  <a:ea typeface="Poppins Bold"/>
                  <a:cs typeface="Poppins Bold"/>
                  <a:sym typeface="Poppins Bold"/>
                </a:rPr>
                <a:t>removed </a:t>
              </a:r>
              <a:r>
                <a:rPr lang="en-US" sz="3300">
                  <a:solidFill>
                    <a:srgbClr val="FFFFFF"/>
                  </a:solidFill>
                  <a:latin typeface="Poppins"/>
                  <a:ea typeface="Poppins"/>
                  <a:cs typeface="Poppins"/>
                  <a:sym typeface="Poppins"/>
                </a:rPr>
                <a:t>the last column in </a:t>
              </a:r>
              <a:r>
                <a:rPr lang="en-US" sz="3300">
                  <a:solidFill>
                    <a:srgbClr val="FFFFFF"/>
                  </a:solidFill>
                  <a:latin typeface="Poppins Bold"/>
                  <a:ea typeface="Poppins Bold"/>
                  <a:cs typeface="Poppins Bold"/>
                  <a:sym typeface="Poppins Bold"/>
                </a:rPr>
                <a:t>Pclass</a:t>
              </a:r>
              <a:r>
                <a:rPr lang="en-US" sz="3300">
                  <a:solidFill>
                    <a:srgbClr val="FFFFFF"/>
                  </a:solidFill>
                  <a:latin typeface="Poppins"/>
                  <a:ea typeface="Poppins"/>
                  <a:cs typeface="Poppins"/>
                  <a:sym typeface="Poppins"/>
                </a:rPr>
                <a:t>, and </a:t>
              </a:r>
              <a:r>
                <a:rPr lang="en-US" sz="3300">
                  <a:solidFill>
                    <a:srgbClr val="FFFFFF"/>
                  </a:solidFill>
                  <a:latin typeface="Poppins Bold"/>
                  <a:ea typeface="Poppins Bold"/>
                  <a:cs typeface="Poppins Bold"/>
                  <a:sym typeface="Poppins Bold"/>
                </a:rPr>
                <a:t>Embarked </a:t>
              </a:r>
              <a:r>
                <a:rPr lang="en-US" sz="3300">
                  <a:solidFill>
                    <a:srgbClr val="FFFFFF"/>
                  </a:solidFill>
                  <a:latin typeface="Poppins"/>
                  <a:ea typeface="Poppins"/>
                  <a:cs typeface="Poppins"/>
                  <a:sym typeface="Poppins"/>
                </a:rPr>
                <a:t>because failing to do so would result in a very high </a:t>
              </a:r>
              <a:r>
                <a:rPr lang="en-US" sz="3300">
                  <a:solidFill>
                    <a:srgbClr val="FFFFFF"/>
                  </a:solidFill>
                  <a:latin typeface="Poppins Bold"/>
                  <a:ea typeface="Poppins Bold"/>
                  <a:cs typeface="Poppins Bold"/>
                  <a:sym typeface="Poppins Bold"/>
                </a:rPr>
                <a:t>Variance Inflation Factor (VIF).</a:t>
              </a:r>
            </a:p>
          </p:txBody>
        </p:sp>
      </p:grpSp>
      <p:sp>
        <p:nvSpPr>
          <p:cNvPr name="TextBox 10" id="10"/>
          <p:cNvSpPr txBox="true"/>
          <p:nvPr/>
        </p:nvSpPr>
        <p:spPr>
          <a:xfrm rot="0">
            <a:off x="3757812" y="6084305"/>
            <a:ext cx="3201440" cy="592455"/>
          </a:xfrm>
          <a:prstGeom prst="rect">
            <a:avLst/>
          </a:prstGeom>
        </p:spPr>
        <p:txBody>
          <a:bodyPr anchor="t" rtlCol="false" tIns="0" lIns="0" bIns="0" rIns="0">
            <a:spAutoFit/>
          </a:bodyPr>
          <a:lstStyle/>
          <a:p>
            <a:pPr algn="l">
              <a:lnSpc>
                <a:spcPts val="4620"/>
              </a:lnSpc>
            </a:pPr>
            <a:r>
              <a:rPr lang="en-US" sz="3300">
                <a:solidFill>
                  <a:srgbClr val="000000"/>
                </a:solidFill>
                <a:latin typeface="Poppins"/>
                <a:ea typeface="Poppins"/>
                <a:cs typeface="Poppins"/>
                <a:sym typeface="Poppins"/>
              </a:rPr>
              <a:t>Label Encoding</a:t>
            </a:r>
          </a:p>
        </p:txBody>
      </p:sp>
      <p:sp>
        <p:nvSpPr>
          <p:cNvPr name="TextBox 11" id="11"/>
          <p:cNvSpPr txBox="true"/>
          <p:nvPr/>
        </p:nvSpPr>
        <p:spPr>
          <a:xfrm rot="0">
            <a:off x="12242374" y="6084305"/>
            <a:ext cx="3952754" cy="592455"/>
          </a:xfrm>
          <a:prstGeom prst="rect">
            <a:avLst/>
          </a:prstGeom>
        </p:spPr>
        <p:txBody>
          <a:bodyPr anchor="t" rtlCol="false" tIns="0" lIns="0" bIns="0" rIns="0">
            <a:spAutoFit/>
          </a:bodyPr>
          <a:lstStyle/>
          <a:p>
            <a:pPr algn="l">
              <a:lnSpc>
                <a:spcPts val="4620"/>
              </a:lnSpc>
            </a:pPr>
            <a:r>
              <a:rPr lang="en-US" sz="3300">
                <a:solidFill>
                  <a:srgbClr val="000000"/>
                </a:solidFill>
                <a:latin typeface="Poppins"/>
                <a:ea typeface="Poppins"/>
                <a:cs typeface="Poppins"/>
                <a:sym typeface="Poppins"/>
              </a:rPr>
              <a:t>One Hot Encoding</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38396" y="3056572"/>
            <a:ext cx="13170802" cy="4078605"/>
          </a:xfrm>
          <a:prstGeom prst="rect">
            <a:avLst/>
          </a:prstGeom>
        </p:spPr>
        <p:txBody>
          <a:bodyPr anchor="t" rtlCol="false" tIns="0" lIns="0" bIns="0" rIns="0">
            <a:spAutoFit/>
          </a:bodyPr>
          <a:lstStyle/>
          <a:p>
            <a:pPr algn="l">
              <a:lnSpc>
                <a:spcPts val="4620"/>
              </a:lnSpc>
            </a:pPr>
            <a:r>
              <a:rPr lang="en-US" sz="3300">
                <a:solidFill>
                  <a:srgbClr val="000000"/>
                </a:solidFill>
                <a:latin typeface="Poppins"/>
                <a:ea typeface="Poppins"/>
                <a:cs typeface="Poppins"/>
                <a:sym typeface="Poppins"/>
              </a:rPr>
              <a:t>The </a:t>
            </a:r>
            <a:r>
              <a:rPr lang="en-US" sz="3300">
                <a:solidFill>
                  <a:srgbClr val="000000"/>
                </a:solidFill>
                <a:latin typeface="Poppins Bold"/>
                <a:ea typeface="Poppins Bold"/>
                <a:cs typeface="Poppins Bold"/>
                <a:sym typeface="Poppins Bold"/>
              </a:rPr>
              <a:t>Variance Inflation Factor</a:t>
            </a:r>
            <a:r>
              <a:rPr lang="en-US" sz="3300">
                <a:solidFill>
                  <a:srgbClr val="000000"/>
                </a:solidFill>
                <a:latin typeface="Poppins"/>
                <a:ea typeface="Poppins"/>
                <a:cs typeface="Poppins"/>
                <a:sym typeface="Poppins"/>
              </a:rPr>
              <a:t> was calculated for each predictor variable. </a:t>
            </a:r>
            <a:r>
              <a:rPr lang="en-US" sz="3300">
                <a:solidFill>
                  <a:srgbClr val="000000"/>
                </a:solidFill>
                <a:latin typeface="Poppins Bold"/>
                <a:ea typeface="Poppins Bold"/>
                <a:cs typeface="Poppins Bold"/>
                <a:sym typeface="Poppins Bold"/>
              </a:rPr>
              <a:t>A high VIF indicates high multicollinearity</a:t>
            </a:r>
            <a:r>
              <a:rPr lang="en-US" sz="3300">
                <a:solidFill>
                  <a:srgbClr val="000000"/>
                </a:solidFill>
                <a:latin typeface="Poppins"/>
                <a:ea typeface="Poppins"/>
                <a:cs typeface="Poppins"/>
                <a:sym typeface="Poppins"/>
              </a:rPr>
              <a:t>.</a:t>
            </a:r>
          </a:p>
          <a:p>
            <a:pPr algn="l">
              <a:lnSpc>
                <a:spcPts val="4620"/>
              </a:lnSpc>
            </a:pPr>
          </a:p>
          <a:p>
            <a:pPr algn="l">
              <a:lnSpc>
                <a:spcPts val="4620"/>
              </a:lnSpc>
            </a:pPr>
            <a:r>
              <a:rPr lang="en-US" sz="3300">
                <a:solidFill>
                  <a:srgbClr val="000000"/>
                </a:solidFill>
                <a:latin typeface="Poppins"/>
                <a:ea typeface="Poppins"/>
                <a:cs typeface="Poppins"/>
                <a:sym typeface="Poppins"/>
              </a:rPr>
              <a:t>Variables with high VIF values (typically VIF &gt; 10) were evaluated for potential removal. Redundant features that contributed to high multicollinearity were either removed or combined to reduce multicollinearity.</a:t>
            </a:r>
          </a:p>
        </p:txBody>
      </p:sp>
      <p:sp>
        <p:nvSpPr>
          <p:cNvPr name="Freeform 3" id="3"/>
          <p:cNvSpPr/>
          <p:nvPr/>
        </p:nvSpPr>
        <p:spPr>
          <a:xfrm flipH="false" flipV="false" rot="0">
            <a:off x="14204258" y="2654095"/>
            <a:ext cx="3767947" cy="5640503"/>
          </a:xfrm>
          <a:custGeom>
            <a:avLst/>
            <a:gdLst/>
            <a:ahLst/>
            <a:cxnLst/>
            <a:rect r="r" b="b" t="t" l="l"/>
            <a:pathLst>
              <a:path h="5640503" w="3767947">
                <a:moveTo>
                  <a:pt x="0" y="0"/>
                </a:moveTo>
                <a:lnTo>
                  <a:pt x="3767948" y="0"/>
                </a:lnTo>
                <a:lnTo>
                  <a:pt x="3767948" y="5640503"/>
                </a:lnTo>
                <a:lnTo>
                  <a:pt x="0" y="5640503"/>
                </a:lnTo>
                <a:lnTo>
                  <a:pt x="0" y="0"/>
                </a:lnTo>
                <a:close/>
              </a:path>
            </a:pathLst>
          </a:custGeom>
          <a:blipFill>
            <a:blip r:embed="rId2"/>
            <a:stretch>
              <a:fillRect l="0" t="0" r="0" b="0"/>
            </a:stretch>
          </a:blipFill>
        </p:spPr>
      </p:sp>
      <p:sp>
        <p:nvSpPr>
          <p:cNvPr name="TextBox 4" id="4"/>
          <p:cNvSpPr txBox="true"/>
          <p:nvPr/>
        </p:nvSpPr>
        <p:spPr>
          <a:xfrm rot="0">
            <a:off x="1031542" y="466525"/>
            <a:ext cx="16227758" cy="1095374"/>
          </a:xfrm>
          <a:prstGeom prst="rect">
            <a:avLst/>
          </a:prstGeom>
        </p:spPr>
        <p:txBody>
          <a:bodyPr anchor="t" rtlCol="false" tIns="0" lIns="0" bIns="0" rIns="0">
            <a:spAutoFit/>
          </a:bodyPr>
          <a:lstStyle/>
          <a:p>
            <a:pPr algn="ctr">
              <a:lnSpc>
                <a:spcPts val="8400"/>
              </a:lnSpc>
            </a:pPr>
            <a:r>
              <a:rPr lang="en-US" sz="6000">
                <a:solidFill>
                  <a:srgbClr val="2B4A9D"/>
                </a:solidFill>
                <a:latin typeface="Poppins Bold"/>
                <a:ea typeface="Poppins Bold"/>
                <a:cs typeface="Poppins Bold"/>
                <a:sym typeface="Poppins Bold"/>
              </a:rPr>
              <a:t>MULTICOLINEARITY HANDLING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82929" y="1982105"/>
            <a:ext cx="15524983" cy="5790705"/>
          </a:xfrm>
          <a:custGeom>
            <a:avLst/>
            <a:gdLst/>
            <a:ahLst/>
            <a:cxnLst/>
            <a:rect r="r" b="b" t="t" l="l"/>
            <a:pathLst>
              <a:path h="5790705" w="15524983">
                <a:moveTo>
                  <a:pt x="0" y="0"/>
                </a:moveTo>
                <a:lnTo>
                  <a:pt x="15524983" y="0"/>
                </a:lnTo>
                <a:lnTo>
                  <a:pt x="15524983" y="5790706"/>
                </a:lnTo>
                <a:lnTo>
                  <a:pt x="0" y="5790706"/>
                </a:lnTo>
                <a:lnTo>
                  <a:pt x="0" y="0"/>
                </a:lnTo>
                <a:close/>
              </a:path>
            </a:pathLst>
          </a:custGeom>
          <a:blipFill>
            <a:blip r:embed="rId2"/>
            <a:stretch>
              <a:fillRect l="0" t="0" r="0" b="0"/>
            </a:stretch>
          </a:blipFill>
        </p:spPr>
      </p:sp>
      <p:sp>
        <p:nvSpPr>
          <p:cNvPr name="TextBox 3" id="3"/>
          <p:cNvSpPr txBox="true"/>
          <p:nvPr/>
        </p:nvSpPr>
        <p:spPr>
          <a:xfrm rot="0">
            <a:off x="1031542" y="466525"/>
            <a:ext cx="16227758" cy="1095374"/>
          </a:xfrm>
          <a:prstGeom prst="rect">
            <a:avLst/>
          </a:prstGeom>
        </p:spPr>
        <p:txBody>
          <a:bodyPr anchor="t" rtlCol="false" tIns="0" lIns="0" bIns="0" rIns="0">
            <a:spAutoFit/>
          </a:bodyPr>
          <a:lstStyle/>
          <a:p>
            <a:pPr algn="ctr">
              <a:lnSpc>
                <a:spcPts val="8400"/>
              </a:lnSpc>
            </a:pPr>
            <a:r>
              <a:rPr lang="en-US" sz="6000">
                <a:solidFill>
                  <a:srgbClr val="2B4A9D"/>
                </a:solidFill>
                <a:latin typeface="Poppins Bold"/>
                <a:ea typeface="Poppins Bold"/>
                <a:cs typeface="Poppins Bold"/>
                <a:sym typeface="Poppins Bold"/>
              </a:rPr>
              <a:t>MULTICOLINEARITY HANDLING</a:t>
            </a:r>
          </a:p>
        </p:txBody>
      </p:sp>
      <p:sp>
        <p:nvSpPr>
          <p:cNvPr name="TextBox 4" id="4"/>
          <p:cNvSpPr txBox="true"/>
          <p:nvPr/>
        </p:nvSpPr>
        <p:spPr>
          <a:xfrm rot="0">
            <a:off x="1664222" y="8097766"/>
            <a:ext cx="14962397" cy="1754505"/>
          </a:xfrm>
          <a:prstGeom prst="rect">
            <a:avLst/>
          </a:prstGeom>
        </p:spPr>
        <p:txBody>
          <a:bodyPr anchor="t" rtlCol="false" tIns="0" lIns="0" bIns="0" rIns="0">
            <a:spAutoFit/>
          </a:bodyPr>
          <a:lstStyle/>
          <a:p>
            <a:pPr algn="l">
              <a:lnSpc>
                <a:spcPts val="4620"/>
              </a:lnSpc>
            </a:pPr>
            <a:r>
              <a:rPr lang="en-US" sz="3300">
                <a:solidFill>
                  <a:srgbClr val="000000"/>
                </a:solidFill>
                <a:latin typeface="Poppins"/>
                <a:ea typeface="Poppins"/>
                <a:cs typeface="Poppins"/>
                <a:sym typeface="Poppins"/>
              </a:rPr>
              <a:t>It appears that there are no variables with strong correlations, indicating good VIF values and effectively addressed multicollinearity issues.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400000">
            <a:off x="8990215" y="810330"/>
            <a:ext cx="8541900" cy="8666340"/>
          </a:xfrm>
          <a:custGeom>
            <a:avLst/>
            <a:gdLst/>
            <a:ahLst/>
            <a:cxnLst/>
            <a:rect r="r" b="b" t="t" l="l"/>
            <a:pathLst>
              <a:path h="8666340" w="8541900">
                <a:moveTo>
                  <a:pt x="0" y="0"/>
                </a:moveTo>
                <a:lnTo>
                  <a:pt x="8541901" y="0"/>
                </a:lnTo>
                <a:lnTo>
                  <a:pt x="8541901"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2832861" y="810330"/>
            <a:ext cx="8541900" cy="8666340"/>
          </a:xfrm>
          <a:custGeom>
            <a:avLst/>
            <a:gdLst/>
            <a:ahLst/>
            <a:cxnLst/>
            <a:rect r="r" b="b" t="t" l="l"/>
            <a:pathLst>
              <a:path h="8666340" w="8541900">
                <a:moveTo>
                  <a:pt x="0" y="0"/>
                </a:moveTo>
                <a:lnTo>
                  <a:pt x="8541900" y="0"/>
                </a:lnTo>
                <a:lnTo>
                  <a:pt x="8541900"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061529" y="2937389"/>
            <a:ext cx="12164941" cy="4412223"/>
            <a:chOff x="0" y="0"/>
            <a:chExt cx="3203935" cy="1162067"/>
          </a:xfrm>
        </p:grpSpPr>
        <p:sp>
          <p:nvSpPr>
            <p:cNvPr name="Freeform 6" id="6"/>
            <p:cNvSpPr/>
            <p:nvPr/>
          </p:nvSpPr>
          <p:spPr>
            <a:xfrm flipH="false" flipV="false" rot="0">
              <a:off x="0" y="0"/>
              <a:ext cx="3203935" cy="1162067"/>
            </a:xfrm>
            <a:custGeom>
              <a:avLst/>
              <a:gdLst/>
              <a:ahLst/>
              <a:cxnLst/>
              <a:rect r="r" b="b" t="t" l="l"/>
              <a:pathLst>
                <a:path h="1162067" w="3203935">
                  <a:moveTo>
                    <a:pt x="0" y="0"/>
                  </a:moveTo>
                  <a:lnTo>
                    <a:pt x="3203935" y="0"/>
                  </a:lnTo>
                  <a:lnTo>
                    <a:pt x="3203935" y="1162067"/>
                  </a:lnTo>
                  <a:lnTo>
                    <a:pt x="0" y="1162067"/>
                  </a:lnTo>
                  <a:close/>
                </a:path>
              </a:pathLst>
            </a:custGeom>
            <a:solidFill>
              <a:srgbClr val="145DA0"/>
            </a:solidFill>
            <a:ln w="38100" cap="sq">
              <a:solidFill>
                <a:srgbClr val="FFFFFF"/>
              </a:solidFill>
              <a:prstDash val="solid"/>
              <a:miter/>
            </a:ln>
          </p:spPr>
        </p:sp>
        <p:sp>
          <p:nvSpPr>
            <p:cNvPr name="TextBox 7" id="7"/>
            <p:cNvSpPr txBox="true"/>
            <p:nvPr/>
          </p:nvSpPr>
          <p:spPr>
            <a:xfrm>
              <a:off x="0" y="-38100"/>
              <a:ext cx="3203935" cy="12001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332775" y="4321810"/>
            <a:ext cx="11622449" cy="1368421"/>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FFFFFF"/>
                </a:solidFill>
                <a:latin typeface="Open Sans Extra Bold"/>
                <a:ea typeface="Open Sans Extra Bold"/>
                <a:cs typeface="Open Sans Extra Bold"/>
                <a:sym typeface="Open Sans Extra Bold"/>
              </a:rPr>
              <a:t>MODEL BUILDING</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1620536" y="4951248"/>
            <a:ext cx="3680780" cy="36807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w="95250" cap="sq">
              <a:solidFill>
                <a:srgbClr val="2B4A9D"/>
              </a:solidFill>
              <a:prstDash val="solid"/>
              <a:miter/>
            </a:ln>
          </p:spPr>
        </p:sp>
        <p:sp>
          <p:nvSpPr>
            <p:cNvPr name="TextBox 4" id="4"/>
            <p:cNvSpPr txBox="true"/>
            <p:nvPr/>
          </p:nvSpPr>
          <p:spPr>
            <a:xfrm>
              <a:off x="76200" y="-38100"/>
              <a:ext cx="660400" cy="774700"/>
            </a:xfrm>
            <a:prstGeom prst="rect">
              <a:avLst/>
            </a:prstGeom>
          </p:spPr>
          <p:txBody>
            <a:bodyPr anchor="ctr" rtlCol="false" tIns="50800" lIns="50800" bIns="50800" rIns="50800"/>
            <a:lstStyle/>
            <a:p>
              <a:pPr algn="ctr">
                <a:lnSpc>
                  <a:spcPts val="5179"/>
                </a:lnSpc>
              </a:pPr>
              <a:r>
                <a:rPr lang="en-US" sz="3699">
                  <a:solidFill>
                    <a:srgbClr val="FFFFFF"/>
                  </a:solidFill>
                  <a:latin typeface="Poppins Bold"/>
                  <a:ea typeface="Poppins Bold"/>
                  <a:cs typeface="Poppins Bold"/>
                  <a:sym typeface="Poppins Bold"/>
                </a:rPr>
                <a:t>Logistic</a:t>
              </a:r>
            </a:p>
            <a:p>
              <a:pPr algn="ctr">
                <a:lnSpc>
                  <a:spcPts val="5179"/>
                </a:lnSpc>
                <a:spcBef>
                  <a:spcPct val="0"/>
                </a:spcBef>
              </a:pPr>
              <a:r>
                <a:rPr lang="en-US" sz="3699">
                  <a:solidFill>
                    <a:srgbClr val="FFFFFF"/>
                  </a:solidFill>
                  <a:latin typeface="Poppins Bold"/>
                  <a:ea typeface="Poppins Bold"/>
                  <a:cs typeface="Poppins Bold"/>
                  <a:sym typeface="Poppins Bold"/>
                </a:rPr>
                <a:t>Regression</a:t>
              </a:r>
            </a:p>
          </p:txBody>
        </p:sp>
      </p:grpSp>
      <p:grpSp>
        <p:nvGrpSpPr>
          <p:cNvPr name="Group 5" id="5"/>
          <p:cNvGrpSpPr/>
          <p:nvPr/>
        </p:nvGrpSpPr>
        <p:grpSpPr>
          <a:xfrm rot="0">
            <a:off x="7673736" y="5836128"/>
            <a:ext cx="4139999" cy="413999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w="95250" cap="sq">
              <a:solidFill>
                <a:srgbClr val="145DA0"/>
              </a:solidFill>
              <a:prstDash val="solid"/>
              <a:miter/>
            </a:ln>
          </p:spPr>
        </p:sp>
        <p:sp>
          <p:nvSpPr>
            <p:cNvPr name="TextBox 7" id="7"/>
            <p:cNvSpPr txBox="true"/>
            <p:nvPr/>
          </p:nvSpPr>
          <p:spPr>
            <a:xfrm>
              <a:off x="76200" y="-38100"/>
              <a:ext cx="660400" cy="774700"/>
            </a:xfrm>
            <a:prstGeom prst="rect">
              <a:avLst/>
            </a:prstGeom>
          </p:spPr>
          <p:txBody>
            <a:bodyPr anchor="ctr" rtlCol="false" tIns="50800" lIns="50800" bIns="50800" rIns="50800"/>
            <a:lstStyle/>
            <a:p>
              <a:pPr algn="ctr">
                <a:lnSpc>
                  <a:spcPts val="5179"/>
                </a:lnSpc>
                <a:spcBef>
                  <a:spcPct val="0"/>
                </a:spcBef>
              </a:pPr>
              <a:r>
                <a:rPr lang="en-US" sz="3699">
                  <a:solidFill>
                    <a:srgbClr val="FFFFFF"/>
                  </a:solidFill>
                  <a:latin typeface="Poppins Bold"/>
                  <a:ea typeface="Poppins Bold"/>
                  <a:cs typeface="Poppins Bold"/>
                  <a:sym typeface="Poppins Bold"/>
                </a:rPr>
                <a:t>Random Forest</a:t>
              </a:r>
            </a:p>
          </p:txBody>
        </p:sp>
      </p:grpSp>
      <p:grpSp>
        <p:nvGrpSpPr>
          <p:cNvPr name="Group 8" id="8"/>
          <p:cNvGrpSpPr/>
          <p:nvPr/>
        </p:nvGrpSpPr>
        <p:grpSpPr>
          <a:xfrm rot="0">
            <a:off x="13124890" y="1931398"/>
            <a:ext cx="3904729" cy="39047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w="95250" cap="sq">
              <a:solidFill>
                <a:srgbClr val="145DA0"/>
              </a:solidFill>
              <a:prstDash val="solid"/>
              <a:miter/>
            </a:ln>
          </p:spPr>
        </p:sp>
        <p:sp>
          <p:nvSpPr>
            <p:cNvPr name="TextBox 10" id="10"/>
            <p:cNvSpPr txBox="true"/>
            <p:nvPr/>
          </p:nvSpPr>
          <p:spPr>
            <a:xfrm>
              <a:off x="76200" y="-38100"/>
              <a:ext cx="660400" cy="774700"/>
            </a:xfrm>
            <a:prstGeom prst="rect">
              <a:avLst/>
            </a:prstGeom>
          </p:spPr>
          <p:txBody>
            <a:bodyPr anchor="ctr" rtlCol="false" tIns="50800" lIns="50800" bIns="50800" rIns="50800"/>
            <a:lstStyle/>
            <a:p>
              <a:pPr algn="ctr">
                <a:lnSpc>
                  <a:spcPts val="5179"/>
                </a:lnSpc>
                <a:spcBef>
                  <a:spcPct val="0"/>
                </a:spcBef>
              </a:pPr>
              <a:r>
                <a:rPr lang="en-US" sz="3699">
                  <a:solidFill>
                    <a:srgbClr val="FFFFFF"/>
                  </a:solidFill>
                  <a:latin typeface="Poppins Bold"/>
                  <a:ea typeface="Poppins Bold"/>
                  <a:cs typeface="Poppins Bold"/>
                  <a:sym typeface="Poppins Bold"/>
                </a:rPr>
                <a:t>XGBoost</a:t>
              </a:r>
            </a:p>
          </p:txBody>
        </p:sp>
      </p:grpSp>
      <p:sp>
        <p:nvSpPr>
          <p:cNvPr name="TextBox 11" id="11"/>
          <p:cNvSpPr txBox="true"/>
          <p:nvPr/>
        </p:nvSpPr>
        <p:spPr>
          <a:xfrm rot="0">
            <a:off x="5353591" y="3646690"/>
            <a:ext cx="6942623" cy="1495790"/>
          </a:xfrm>
          <a:prstGeom prst="rect">
            <a:avLst/>
          </a:prstGeom>
        </p:spPr>
        <p:txBody>
          <a:bodyPr anchor="t" rtlCol="false" tIns="0" lIns="0" bIns="0" rIns="0">
            <a:spAutoFit/>
          </a:bodyPr>
          <a:lstStyle/>
          <a:p>
            <a:pPr algn="ctr" marL="0" indent="0" lvl="0">
              <a:lnSpc>
                <a:spcPts val="7298"/>
              </a:lnSpc>
            </a:pPr>
            <a:r>
              <a:rPr lang="en-US" sz="7298">
                <a:solidFill>
                  <a:srgbClr val="145DA0"/>
                </a:solidFill>
                <a:latin typeface="Poppins Bold"/>
                <a:ea typeface="Poppins Bold"/>
                <a:cs typeface="Poppins Bold"/>
                <a:sym typeface="Poppins Bold"/>
              </a:rPr>
              <a:t>Model</a:t>
            </a:r>
          </a:p>
          <a:p>
            <a:pPr algn="ctr">
              <a:lnSpc>
                <a:spcPts val="3980"/>
              </a:lnSpc>
            </a:pPr>
            <a:r>
              <a:rPr lang="en-US" sz="3980">
                <a:solidFill>
                  <a:srgbClr val="5271FF"/>
                </a:solidFill>
                <a:latin typeface="Poppins Bold"/>
                <a:ea typeface="Poppins Bold"/>
                <a:cs typeface="Poppins Bold"/>
                <a:sym typeface="Poppins Bold"/>
              </a:rPr>
              <a:t>(without and with SMOTE)</a:t>
            </a:r>
          </a:p>
        </p:txBody>
      </p:sp>
      <p:grpSp>
        <p:nvGrpSpPr>
          <p:cNvPr name="Group 12" id="12"/>
          <p:cNvGrpSpPr/>
          <p:nvPr/>
        </p:nvGrpSpPr>
        <p:grpSpPr>
          <a:xfrm rot="-1796311">
            <a:off x="142522" y="-407326"/>
            <a:ext cx="1667057" cy="3574385"/>
            <a:chOff x="0" y="0"/>
            <a:chExt cx="439060" cy="941402"/>
          </a:xfrm>
        </p:grpSpPr>
        <p:sp>
          <p:nvSpPr>
            <p:cNvPr name="Freeform 13" id="13"/>
            <p:cNvSpPr/>
            <p:nvPr/>
          </p:nvSpPr>
          <p:spPr>
            <a:xfrm flipH="false" flipV="false" rot="0">
              <a:off x="0" y="0"/>
              <a:ext cx="439060" cy="941402"/>
            </a:xfrm>
            <a:custGeom>
              <a:avLst/>
              <a:gdLst/>
              <a:ahLst/>
              <a:cxnLst/>
              <a:rect r="r" b="b" t="t" l="l"/>
              <a:pathLst>
                <a:path h="941402" w="439060">
                  <a:moveTo>
                    <a:pt x="219530" y="0"/>
                  </a:moveTo>
                  <a:lnTo>
                    <a:pt x="219530" y="0"/>
                  </a:lnTo>
                  <a:cubicBezTo>
                    <a:pt x="277753" y="0"/>
                    <a:pt x="333591" y="23129"/>
                    <a:pt x="374761" y="64299"/>
                  </a:cubicBezTo>
                  <a:cubicBezTo>
                    <a:pt x="415931" y="105469"/>
                    <a:pt x="439060" y="161307"/>
                    <a:pt x="439060" y="219530"/>
                  </a:cubicBezTo>
                  <a:lnTo>
                    <a:pt x="439060" y="721872"/>
                  </a:lnTo>
                  <a:cubicBezTo>
                    <a:pt x="439060" y="780095"/>
                    <a:pt x="415931" y="835933"/>
                    <a:pt x="374761" y="877103"/>
                  </a:cubicBezTo>
                  <a:cubicBezTo>
                    <a:pt x="333591" y="918273"/>
                    <a:pt x="277753" y="941402"/>
                    <a:pt x="219530" y="941402"/>
                  </a:cubicBezTo>
                  <a:lnTo>
                    <a:pt x="219530" y="941402"/>
                  </a:lnTo>
                  <a:cubicBezTo>
                    <a:pt x="161307" y="941402"/>
                    <a:pt x="105469" y="918273"/>
                    <a:pt x="64299" y="877103"/>
                  </a:cubicBezTo>
                  <a:cubicBezTo>
                    <a:pt x="23129" y="835933"/>
                    <a:pt x="0" y="780095"/>
                    <a:pt x="0" y="721872"/>
                  </a:cubicBezTo>
                  <a:lnTo>
                    <a:pt x="0" y="219530"/>
                  </a:lnTo>
                  <a:cubicBezTo>
                    <a:pt x="0" y="161307"/>
                    <a:pt x="23129" y="105469"/>
                    <a:pt x="64299" y="64299"/>
                  </a:cubicBezTo>
                  <a:cubicBezTo>
                    <a:pt x="105469" y="23129"/>
                    <a:pt x="161307" y="0"/>
                    <a:pt x="219530" y="0"/>
                  </a:cubicBezTo>
                  <a:close/>
                </a:path>
              </a:pathLst>
            </a:custGeom>
            <a:solidFill>
              <a:srgbClr val="145DA0"/>
            </a:solidFill>
          </p:spPr>
        </p:sp>
        <p:sp>
          <p:nvSpPr>
            <p:cNvPr name="TextBox 14" id="14"/>
            <p:cNvSpPr txBox="true"/>
            <p:nvPr/>
          </p:nvSpPr>
          <p:spPr>
            <a:xfrm>
              <a:off x="0" y="-57150"/>
              <a:ext cx="439060" cy="99855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1796311">
            <a:off x="2283410" y="-1064087"/>
            <a:ext cx="1667057" cy="2763902"/>
            <a:chOff x="0" y="0"/>
            <a:chExt cx="439060" cy="727941"/>
          </a:xfrm>
        </p:grpSpPr>
        <p:sp>
          <p:nvSpPr>
            <p:cNvPr name="Freeform 16" id="16"/>
            <p:cNvSpPr/>
            <p:nvPr/>
          </p:nvSpPr>
          <p:spPr>
            <a:xfrm flipH="false" flipV="false" rot="0">
              <a:off x="0" y="0"/>
              <a:ext cx="439060" cy="727941"/>
            </a:xfrm>
            <a:custGeom>
              <a:avLst/>
              <a:gdLst/>
              <a:ahLst/>
              <a:cxnLst/>
              <a:rect r="r" b="b" t="t" l="l"/>
              <a:pathLst>
                <a:path h="727941" w="439060">
                  <a:moveTo>
                    <a:pt x="219530" y="0"/>
                  </a:moveTo>
                  <a:lnTo>
                    <a:pt x="219530" y="0"/>
                  </a:lnTo>
                  <a:cubicBezTo>
                    <a:pt x="277753" y="0"/>
                    <a:pt x="333591" y="23129"/>
                    <a:pt x="374761" y="64299"/>
                  </a:cubicBezTo>
                  <a:cubicBezTo>
                    <a:pt x="415931" y="105469"/>
                    <a:pt x="439060" y="161307"/>
                    <a:pt x="439060" y="219530"/>
                  </a:cubicBezTo>
                  <a:lnTo>
                    <a:pt x="439060" y="508411"/>
                  </a:lnTo>
                  <a:cubicBezTo>
                    <a:pt x="439060" y="566634"/>
                    <a:pt x="415931" y="622472"/>
                    <a:pt x="374761" y="663642"/>
                  </a:cubicBezTo>
                  <a:cubicBezTo>
                    <a:pt x="333591" y="704812"/>
                    <a:pt x="277753" y="727941"/>
                    <a:pt x="219530" y="727941"/>
                  </a:cubicBezTo>
                  <a:lnTo>
                    <a:pt x="219530" y="727941"/>
                  </a:lnTo>
                  <a:cubicBezTo>
                    <a:pt x="161307" y="727941"/>
                    <a:pt x="105469" y="704812"/>
                    <a:pt x="64299" y="663642"/>
                  </a:cubicBezTo>
                  <a:cubicBezTo>
                    <a:pt x="23129" y="622472"/>
                    <a:pt x="0" y="566634"/>
                    <a:pt x="0" y="508411"/>
                  </a:cubicBezTo>
                  <a:lnTo>
                    <a:pt x="0" y="219530"/>
                  </a:lnTo>
                  <a:cubicBezTo>
                    <a:pt x="0" y="161307"/>
                    <a:pt x="23129" y="105469"/>
                    <a:pt x="64299" y="64299"/>
                  </a:cubicBezTo>
                  <a:cubicBezTo>
                    <a:pt x="105469" y="23129"/>
                    <a:pt x="161307" y="0"/>
                    <a:pt x="219530" y="0"/>
                  </a:cubicBezTo>
                  <a:close/>
                </a:path>
              </a:pathLst>
            </a:custGeom>
            <a:solidFill>
              <a:srgbClr val="5271FF"/>
            </a:solidFill>
          </p:spPr>
        </p:sp>
        <p:sp>
          <p:nvSpPr>
            <p:cNvPr name="TextBox 17" id="17"/>
            <p:cNvSpPr txBox="true"/>
            <p:nvPr/>
          </p:nvSpPr>
          <p:spPr>
            <a:xfrm>
              <a:off x="0" y="-57150"/>
              <a:ext cx="439060" cy="78509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1796311">
            <a:off x="18124539" y="6758592"/>
            <a:ext cx="1762843" cy="8357096"/>
            <a:chOff x="0" y="0"/>
            <a:chExt cx="464288" cy="2201046"/>
          </a:xfrm>
        </p:grpSpPr>
        <p:sp>
          <p:nvSpPr>
            <p:cNvPr name="Freeform 19" id="19"/>
            <p:cNvSpPr/>
            <p:nvPr/>
          </p:nvSpPr>
          <p:spPr>
            <a:xfrm flipH="false" flipV="false" rot="0">
              <a:off x="0" y="0"/>
              <a:ext cx="464288" cy="2201046"/>
            </a:xfrm>
            <a:custGeom>
              <a:avLst/>
              <a:gdLst/>
              <a:ahLst/>
              <a:cxnLst/>
              <a:rect r="r" b="b" t="t" l="l"/>
              <a:pathLst>
                <a:path h="2201046" w="464288">
                  <a:moveTo>
                    <a:pt x="232144" y="0"/>
                  </a:moveTo>
                  <a:lnTo>
                    <a:pt x="232144" y="0"/>
                  </a:lnTo>
                  <a:cubicBezTo>
                    <a:pt x="360353" y="0"/>
                    <a:pt x="464288" y="103934"/>
                    <a:pt x="464288" y="232144"/>
                  </a:cubicBezTo>
                  <a:lnTo>
                    <a:pt x="464288" y="1968902"/>
                  </a:lnTo>
                  <a:cubicBezTo>
                    <a:pt x="464288" y="2030470"/>
                    <a:pt x="439830" y="2089517"/>
                    <a:pt x="396294" y="2133053"/>
                  </a:cubicBezTo>
                  <a:cubicBezTo>
                    <a:pt x="352759" y="2176588"/>
                    <a:pt x="293712" y="2201046"/>
                    <a:pt x="232144" y="2201046"/>
                  </a:cubicBezTo>
                  <a:lnTo>
                    <a:pt x="232144" y="2201046"/>
                  </a:lnTo>
                  <a:cubicBezTo>
                    <a:pt x="170576" y="2201046"/>
                    <a:pt x="111529" y="2176588"/>
                    <a:pt x="67993" y="2133053"/>
                  </a:cubicBezTo>
                  <a:cubicBezTo>
                    <a:pt x="24458" y="2089517"/>
                    <a:pt x="0" y="2030470"/>
                    <a:pt x="0" y="1968902"/>
                  </a:cubicBezTo>
                  <a:lnTo>
                    <a:pt x="0" y="232144"/>
                  </a:lnTo>
                  <a:cubicBezTo>
                    <a:pt x="0" y="170576"/>
                    <a:pt x="24458" y="111529"/>
                    <a:pt x="67993" y="67993"/>
                  </a:cubicBezTo>
                  <a:cubicBezTo>
                    <a:pt x="111529" y="24458"/>
                    <a:pt x="170576" y="0"/>
                    <a:pt x="232144" y="0"/>
                  </a:cubicBezTo>
                  <a:close/>
                </a:path>
              </a:pathLst>
            </a:custGeom>
            <a:solidFill>
              <a:srgbClr val="145DA0"/>
            </a:solidFill>
          </p:spPr>
        </p:sp>
        <p:sp>
          <p:nvSpPr>
            <p:cNvPr name="TextBox 20" id="20"/>
            <p:cNvSpPr txBox="true"/>
            <p:nvPr/>
          </p:nvSpPr>
          <p:spPr>
            <a:xfrm>
              <a:off x="0" y="-57150"/>
              <a:ext cx="464288" cy="225819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1796311">
            <a:off x="16377879" y="8514340"/>
            <a:ext cx="1762843" cy="8357096"/>
            <a:chOff x="0" y="0"/>
            <a:chExt cx="464288" cy="2201046"/>
          </a:xfrm>
        </p:grpSpPr>
        <p:sp>
          <p:nvSpPr>
            <p:cNvPr name="Freeform 22" id="22"/>
            <p:cNvSpPr/>
            <p:nvPr/>
          </p:nvSpPr>
          <p:spPr>
            <a:xfrm flipH="false" flipV="false" rot="0">
              <a:off x="0" y="0"/>
              <a:ext cx="464288" cy="2201046"/>
            </a:xfrm>
            <a:custGeom>
              <a:avLst/>
              <a:gdLst/>
              <a:ahLst/>
              <a:cxnLst/>
              <a:rect r="r" b="b" t="t" l="l"/>
              <a:pathLst>
                <a:path h="2201046" w="464288">
                  <a:moveTo>
                    <a:pt x="232144" y="0"/>
                  </a:moveTo>
                  <a:lnTo>
                    <a:pt x="232144" y="0"/>
                  </a:lnTo>
                  <a:cubicBezTo>
                    <a:pt x="360353" y="0"/>
                    <a:pt x="464288" y="103934"/>
                    <a:pt x="464288" y="232144"/>
                  </a:cubicBezTo>
                  <a:lnTo>
                    <a:pt x="464288" y="1968902"/>
                  </a:lnTo>
                  <a:cubicBezTo>
                    <a:pt x="464288" y="2030470"/>
                    <a:pt x="439830" y="2089517"/>
                    <a:pt x="396294" y="2133053"/>
                  </a:cubicBezTo>
                  <a:cubicBezTo>
                    <a:pt x="352759" y="2176588"/>
                    <a:pt x="293712" y="2201046"/>
                    <a:pt x="232144" y="2201046"/>
                  </a:cubicBezTo>
                  <a:lnTo>
                    <a:pt x="232144" y="2201046"/>
                  </a:lnTo>
                  <a:cubicBezTo>
                    <a:pt x="170576" y="2201046"/>
                    <a:pt x="111529" y="2176588"/>
                    <a:pt x="67993" y="2133053"/>
                  </a:cubicBezTo>
                  <a:cubicBezTo>
                    <a:pt x="24458" y="2089517"/>
                    <a:pt x="0" y="2030470"/>
                    <a:pt x="0" y="1968902"/>
                  </a:cubicBezTo>
                  <a:lnTo>
                    <a:pt x="0" y="232144"/>
                  </a:lnTo>
                  <a:cubicBezTo>
                    <a:pt x="0" y="170576"/>
                    <a:pt x="24458" y="111529"/>
                    <a:pt x="67993" y="67993"/>
                  </a:cubicBezTo>
                  <a:cubicBezTo>
                    <a:pt x="111529" y="24458"/>
                    <a:pt x="170576" y="0"/>
                    <a:pt x="232144" y="0"/>
                  </a:cubicBezTo>
                  <a:close/>
                </a:path>
              </a:pathLst>
            </a:custGeom>
            <a:solidFill>
              <a:srgbClr val="5271FF"/>
            </a:solidFill>
          </p:spPr>
        </p:sp>
        <p:sp>
          <p:nvSpPr>
            <p:cNvPr name="TextBox 23" id="23"/>
            <p:cNvSpPr txBox="true"/>
            <p:nvPr/>
          </p:nvSpPr>
          <p:spPr>
            <a:xfrm>
              <a:off x="0" y="-57150"/>
              <a:ext cx="464288" cy="225819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0" y="4058072"/>
            <a:ext cx="7658852" cy="6633482"/>
            <a:chOff x="0" y="0"/>
            <a:chExt cx="1865451" cy="1615704"/>
          </a:xfrm>
        </p:grpSpPr>
        <p:sp>
          <p:nvSpPr>
            <p:cNvPr name="Freeform 3" id="3"/>
            <p:cNvSpPr/>
            <p:nvPr/>
          </p:nvSpPr>
          <p:spPr>
            <a:xfrm flipH="false" flipV="false" rot="0">
              <a:off x="0" y="0"/>
              <a:ext cx="1865451" cy="1615704"/>
            </a:xfrm>
            <a:custGeom>
              <a:avLst/>
              <a:gdLst/>
              <a:ahLst/>
              <a:cxnLst/>
              <a:rect r="r" b="b" t="t" l="l"/>
              <a:pathLst>
                <a:path h="1615704" w="1865451">
                  <a:moveTo>
                    <a:pt x="0" y="0"/>
                  </a:moveTo>
                  <a:lnTo>
                    <a:pt x="1865451" y="0"/>
                  </a:lnTo>
                  <a:lnTo>
                    <a:pt x="1865451" y="1615704"/>
                  </a:lnTo>
                  <a:lnTo>
                    <a:pt x="0" y="1615704"/>
                  </a:lnTo>
                  <a:close/>
                </a:path>
              </a:pathLst>
            </a:custGeom>
            <a:solidFill>
              <a:srgbClr val="0075B2">
                <a:alpha val="95686"/>
              </a:srgbClr>
            </a:solidFill>
            <a:ln cap="sq">
              <a:noFill/>
              <a:prstDash val="solid"/>
              <a:miter/>
            </a:ln>
          </p:spPr>
        </p:sp>
        <p:sp>
          <p:nvSpPr>
            <p:cNvPr name="TextBox 4" id="4"/>
            <p:cNvSpPr txBox="true"/>
            <p:nvPr/>
          </p:nvSpPr>
          <p:spPr>
            <a:xfrm>
              <a:off x="0" y="-38100"/>
              <a:ext cx="1865451" cy="1653804"/>
            </a:xfrm>
            <a:prstGeom prst="rect">
              <a:avLst/>
            </a:prstGeom>
          </p:spPr>
          <p:txBody>
            <a:bodyPr anchor="ctr" rtlCol="false" tIns="58403" lIns="58403" bIns="58403" rIns="58403"/>
            <a:lstStyle/>
            <a:p>
              <a:pPr algn="ctr" marL="0" indent="0" lvl="0">
                <a:lnSpc>
                  <a:spcPts val="2659"/>
                </a:lnSpc>
                <a:spcBef>
                  <a:spcPct val="0"/>
                </a:spcBef>
              </a:pPr>
            </a:p>
          </p:txBody>
        </p:sp>
      </p:grpSp>
      <p:grpSp>
        <p:nvGrpSpPr>
          <p:cNvPr name="Group 5" id="5"/>
          <p:cNvGrpSpPr/>
          <p:nvPr/>
        </p:nvGrpSpPr>
        <p:grpSpPr>
          <a:xfrm rot="0">
            <a:off x="1698660" y="3640508"/>
            <a:ext cx="4261533" cy="835128"/>
            <a:chOff x="0" y="0"/>
            <a:chExt cx="976264" cy="191317"/>
          </a:xfrm>
        </p:grpSpPr>
        <p:sp>
          <p:nvSpPr>
            <p:cNvPr name="Freeform 6" id="6"/>
            <p:cNvSpPr/>
            <p:nvPr/>
          </p:nvSpPr>
          <p:spPr>
            <a:xfrm flipH="false" flipV="false" rot="0">
              <a:off x="0" y="0"/>
              <a:ext cx="976264" cy="191317"/>
            </a:xfrm>
            <a:custGeom>
              <a:avLst/>
              <a:gdLst/>
              <a:ahLst/>
              <a:cxnLst/>
              <a:rect r="r" b="b" t="t" l="l"/>
              <a:pathLst>
                <a:path h="191317" w="976264">
                  <a:moveTo>
                    <a:pt x="92652" y="0"/>
                  </a:moveTo>
                  <a:lnTo>
                    <a:pt x="883612" y="0"/>
                  </a:lnTo>
                  <a:cubicBezTo>
                    <a:pt x="908185" y="0"/>
                    <a:pt x="931751" y="9761"/>
                    <a:pt x="949127" y="27137"/>
                  </a:cubicBezTo>
                  <a:cubicBezTo>
                    <a:pt x="966502" y="44513"/>
                    <a:pt x="976264" y="68079"/>
                    <a:pt x="976264" y="92652"/>
                  </a:cubicBezTo>
                  <a:lnTo>
                    <a:pt x="976264" y="98666"/>
                  </a:lnTo>
                  <a:cubicBezTo>
                    <a:pt x="976264" y="123239"/>
                    <a:pt x="966502" y="146805"/>
                    <a:pt x="949127" y="164180"/>
                  </a:cubicBezTo>
                  <a:cubicBezTo>
                    <a:pt x="931751" y="181556"/>
                    <a:pt x="908185" y="191317"/>
                    <a:pt x="883612" y="191317"/>
                  </a:cubicBezTo>
                  <a:lnTo>
                    <a:pt x="92652" y="191317"/>
                  </a:lnTo>
                  <a:cubicBezTo>
                    <a:pt x="68079" y="191317"/>
                    <a:pt x="44513" y="181556"/>
                    <a:pt x="27137" y="164180"/>
                  </a:cubicBezTo>
                  <a:cubicBezTo>
                    <a:pt x="9761" y="146805"/>
                    <a:pt x="0" y="123239"/>
                    <a:pt x="0" y="98666"/>
                  </a:cubicBezTo>
                  <a:lnTo>
                    <a:pt x="0" y="92652"/>
                  </a:lnTo>
                  <a:cubicBezTo>
                    <a:pt x="0" y="68079"/>
                    <a:pt x="9761" y="44513"/>
                    <a:pt x="27137" y="27137"/>
                  </a:cubicBezTo>
                  <a:cubicBezTo>
                    <a:pt x="44513" y="9761"/>
                    <a:pt x="68079" y="0"/>
                    <a:pt x="92652" y="0"/>
                  </a:cubicBezTo>
                  <a:close/>
                </a:path>
              </a:pathLst>
            </a:custGeom>
            <a:solidFill>
              <a:srgbClr val="D4DEF9"/>
            </a:solidFill>
          </p:spPr>
        </p:sp>
        <p:sp>
          <p:nvSpPr>
            <p:cNvPr name="TextBox 7" id="7"/>
            <p:cNvSpPr txBox="true"/>
            <p:nvPr/>
          </p:nvSpPr>
          <p:spPr>
            <a:xfrm>
              <a:off x="0" y="-85725"/>
              <a:ext cx="976264" cy="277042"/>
            </a:xfrm>
            <a:prstGeom prst="rect">
              <a:avLst/>
            </a:prstGeom>
          </p:spPr>
          <p:txBody>
            <a:bodyPr anchor="ctr" rtlCol="false" tIns="58403" lIns="58403" bIns="58403" rIns="58403"/>
            <a:lstStyle/>
            <a:p>
              <a:pPr algn="ctr">
                <a:lnSpc>
                  <a:spcPts val="4200"/>
                </a:lnSpc>
              </a:pPr>
              <a:r>
                <a:rPr lang="en-US" sz="3000">
                  <a:solidFill>
                    <a:srgbClr val="000000"/>
                  </a:solidFill>
                  <a:latin typeface="Poppins Bold"/>
                  <a:ea typeface="Poppins Bold"/>
                  <a:cs typeface="Poppins Bold"/>
                  <a:sym typeface="Poppins Bold"/>
                </a:rPr>
                <a:t>Confusion Matrix</a:t>
              </a:r>
            </a:p>
          </p:txBody>
        </p:sp>
      </p:grpSp>
      <p:sp>
        <p:nvSpPr>
          <p:cNvPr name="Freeform 8" id="8"/>
          <p:cNvSpPr/>
          <p:nvPr/>
        </p:nvSpPr>
        <p:spPr>
          <a:xfrm flipH="false" flipV="false" rot="0">
            <a:off x="320542" y="4637604"/>
            <a:ext cx="6988871" cy="5399968"/>
          </a:xfrm>
          <a:custGeom>
            <a:avLst/>
            <a:gdLst/>
            <a:ahLst/>
            <a:cxnLst/>
            <a:rect r="r" b="b" t="t" l="l"/>
            <a:pathLst>
              <a:path h="5399968" w="6988871">
                <a:moveTo>
                  <a:pt x="0" y="0"/>
                </a:moveTo>
                <a:lnTo>
                  <a:pt x="6988872" y="0"/>
                </a:lnTo>
                <a:lnTo>
                  <a:pt x="6988872" y="5399968"/>
                </a:lnTo>
                <a:lnTo>
                  <a:pt x="0" y="5399968"/>
                </a:lnTo>
                <a:lnTo>
                  <a:pt x="0" y="0"/>
                </a:lnTo>
                <a:close/>
              </a:path>
            </a:pathLst>
          </a:custGeom>
          <a:blipFill>
            <a:blip r:embed="rId2"/>
            <a:stretch>
              <a:fillRect l="0" t="0" r="0" b="0"/>
            </a:stretch>
          </a:blipFill>
        </p:spPr>
      </p:sp>
      <p:sp>
        <p:nvSpPr>
          <p:cNvPr name="TextBox 9" id="9"/>
          <p:cNvSpPr txBox="true"/>
          <p:nvPr/>
        </p:nvSpPr>
        <p:spPr>
          <a:xfrm rot="0">
            <a:off x="4857543" y="345478"/>
            <a:ext cx="8572913" cy="2168901"/>
          </a:xfrm>
          <a:prstGeom prst="rect">
            <a:avLst/>
          </a:prstGeom>
        </p:spPr>
        <p:txBody>
          <a:bodyPr anchor="t" rtlCol="false" tIns="0" lIns="0" bIns="0" rIns="0">
            <a:spAutoFit/>
          </a:bodyPr>
          <a:lstStyle/>
          <a:p>
            <a:pPr algn="ctr">
              <a:lnSpc>
                <a:spcPts val="7840"/>
              </a:lnSpc>
            </a:pPr>
            <a:r>
              <a:rPr lang="en-US" sz="5600">
                <a:solidFill>
                  <a:srgbClr val="000000"/>
                </a:solidFill>
                <a:latin typeface="Poppins Bold"/>
                <a:ea typeface="Poppins Bold"/>
                <a:cs typeface="Poppins Bold"/>
                <a:sym typeface="Poppins Bold"/>
              </a:rPr>
              <a:t>Without SMOTE:</a:t>
            </a:r>
          </a:p>
          <a:p>
            <a:pPr algn="ctr">
              <a:lnSpc>
                <a:spcPts val="9268"/>
              </a:lnSpc>
              <a:spcBef>
                <a:spcPct val="0"/>
              </a:spcBef>
            </a:pPr>
            <a:r>
              <a:rPr lang="en-US" sz="6620">
                <a:solidFill>
                  <a:srgbClr val="145DA0"/>
                </a:solidFill>
                <a:latin typeface="Poppins Bold"/>
                <a:ea typeface="Poppins Bold"/>
                <a:cs typeface="Poppins Bold"/>
                <a:sym typeface="Poppins Bold"/>
              </a:rPr>
              <a:t>Logistic Regression</a:t>
            </a:r>
          </a:p>
        </p:txBody>
      </p:sp>
      <p:grpSp>
        <p:nvGrpSpPr>
          <p:cNvPr name="Group 10" id="10"/>
          <p:cNvGrpSpPr/>
          <p:nvPr/>
        </p:nvGrpSpPr>
        <p:grpSpPr>
          <a:xfrm rot="0">
            <a:off x="8063092" y="4475636"/>
            <a:ext cx="9849251" cy="4577683"/>
            <a:chOff x="0" y="0"/>
            <a:chExt cx="13132335" cy="6103578"/>
          </a:xfrm>
        </p:grpSpPr>
        <p:sp>
          <p:nvSpPr>
            <p:cNvPr name="Freeform 11" id="11"/>
            <p:cNvSpPr/>
            <p:nvPr/>
          </p:nvSpPr>
          <p:spPr>
            <a:xfrm flipH="false" flipV="false" rot="0">
              <a:off x="0" y="1447237"/>
              <a:ext cx="13132335" cy="4656340"/>
            </a:xfrm>
            <a:custGeom>
              <a:avLst/>
              <a:gdLst/>
              <a:ahLst/>
              <a:cxnLst/>
              <a:rect r="r" b="b" t="t" l="l"/>
              <a:pathLst>
                <a:path h="4656340" w="13132335">
                  <a:moveTo>
                    <a:pt x="0" y="0"/>
                  </a:moveTo>
                  <a:lnTo>
                    <a:pt x="13132335" y="0"/>
                  </a:lnTo>
                  <a:lnTo>
                    <a:pt x="13132335" y="4656341"/>
                  </a:lnTo>
                  <a:lnTo>
                    <a:pt x="0" y="4656341"/>
                  </a:lnTo>
                  <a:lnTo>
                    <a:pt x="0" y="0"/>
                  </a:lnTo>
                  <a:close/>
                </a:path>
              </a:pathLst>
            </a:custGeom>
            <a:blipFill>
              <a:blip r:embed="rId3"/>
              <a:stretch>
                <a:fillRect l="0" t="0" r="0" b="0"/>
              </a:stretch>
            </a:blipFill>
          </p:spPr>
        </p:sp>
        <p:sp>
          <p:nvSpPr>
            <p:cNvPr name="TextBox 12" id="12"/>
            <p:cNvSpPr txBox="true"/>
            <p:nvPr/>
          </p:nvSpPr>
          <p:spPr>
            <a:xfrm rot="0">
              <a:off x="0" y="-66675"/>
              <a:ext cx="13132335" cy="1197821"/>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Best Parameters for Logistic Regression: {'C': 0.1, 'max_iter': 100, 'penalty': 'l2', 'solver': 'newton-cg'}</a:t>
              </a:r>
            </a:p>
          </p:txBody>
        </p:sp>
      </p:grpSp>
      <p:grpSp>
        <p:nvGrpSpPr>
          <p:cNvPr name="Group 13" id="13"/>
          <p:cNvGrpSpPr/>
          <p:nvPr/>
        </p:nvGrpSpPr>
        <p:grpSpPr>
          <a:xfrm rot="-1832717">
            <a:off x="14669333" y="-3058706"/>
            <a:ext cx="1091954" cy="5397287"/>
            <a:chOff x="0" y="0"/>
            <a:chExt cx="287593" cy="1421508"/>
          </a:xfrm>
        </p:grpSpPr>
        <p:sp>
          <p:nvSpPr>
            <p:cNvPr name="Freeform 14" id="14"/>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5271FF"/>
            </a:solidFill>
          </p:spPr>
        </p:sp>
        <p:sp>
          <p:nvSpPr>
            <p:cNvPr name="TextBox 15" id="15"/>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7244075" y="9028197"/>
            <a:ext cx="2087851" cy="208785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4A9D"/>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1832717">
            <a:off x="18352759" y="931679"/>
            <a:ext cx="1091954" cy="5397287"/>
            <a:chOff x="0" y="0"/>
            <a:chExt cx="287593" cy="1421508"/>
          </a:xfrm>
        </p:grpSpPr>
        <p:sp>
          <p:nvSpPr>
            <p:cNvPr name="Freeform 20" id="20"/>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2B4A9D"/>
            </a:solidFill>
          </p:spPr>
        </p:sp>
        <p:sp>
          <p:nvSpPr>
            <p:cNvPr name="TextBox 21" id="21"/>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043925" y="-983150"/>
            <a:ext cx="2087851" cy="20878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0" y="4058072"/>
            <a:ext cx="7658852" cy="6633482"/>
            <a:chOff x="0" y="0"/>
            <a:chExt cx="1865451" cy="1615704"/>
          </a:xfrm>
        </p:grpSpPr>
        <p:sp>
          <p:nvSpPr>
            <p:cNvPr name="Freeform 3" id="3"/>
            <p:cNvSpPr/>
            <p:nvPr/>
          </p:nvSpPr>
          <p:spPr>
            <a:xfrm flipH="false" flipV="false" rot="0">
              <a:off x="0" y="0"/>
              <a:ext cx="1865451" cy="1615704"/>
            </a:xfrm>
            <a:custGeom>
              <a:avLst/>
              <a:gdLst/>
              <a:ahLst/>
              <a:cxnLst/>
              <a:rect r="r" b="b" t="t" l="l"/>
              <a:pathLst>
                <a:path h="1615704" w="1865451">
                  <a:moveTo>
                    <a:pt x="0" y="0"/>
                  </a:moveTo>
                  <a:lnTo>
                    <a:pt x="1865451" y="0"/>
                  </a:lnTo>
                  <a:lnTo>
                    <a:pt x="1865451" y="1615704"/>
                  </a:lnTo>
                  <a:lnTo>
                    <a:pt x="0" y="1615704"/>
                  </a:lnTo>
                  <a:close/>
                </a:path>
              </a:pathLst>
            </a:custGeom>
            <a:solidFill>
              <a:srgbClr val="0075B2">
                <a:alpha val="95686"/>
              </a:srgbClr>
            </a:solidFill>
            <a:ln cap="sq">
              <a:noFill/>
              <a:prstDash val="solid"/>
              <a:miter/>
            </a:ln>
          </p:spPr>
        </p:sp>
        <p:sp>
          <p:nvSpPr>
            <p:cNvPr name="TextBox 4" id="4"/>
            <p:cNvSpPr txBox="true"/>
            <p:nvPr/>
          </p:nvSpPr>
          <p:spPr>
            <a:xfrm>
              <a:off x="0" y="-38100"/>
              <a:ext cx="1865451" cy="1653804"/>
            </a:xfrm>
            <a:prstGeom prst="rect">
              <a:avLst/>
            </a:prstGeom>
          </p:spPr>
          <p:txBody>
            <a:bodyPr anchor="ctr" rtlCol="false" tIns="58403" lIns="58403" bIns="58403" rIns="58403"/>
            <a:lstStyle/>
            <a:p>
              <a:pPr algn="ctr" marL="0" indent="0" lvl="0">
                <a:lnSpc>
                  <a:spcPts val="2659"/>
                </a:lnSpc>
                <a:spcBef>
                  <a:spcPct val="0"/>
                </a:spcBef>
              </a:pPr>
            </a:p>
          </p:txBody>
        </p:sp>
      </p:grpSp>
      <p:grpSp>
        <p:nvGrpSpPr>
          <p:cNvPr name="Group 5" id="5"/>
          <p:cNvGrpSpPr/>
          <p:nvPr/>
        </p:nvGrpSpPr>
        <p:grpSpPr>
          <a:xfrm rot="0">
            <a:off x="1698660" y="3640508"/>
            <a:ext cx="4261533" cy="835128"/>
            <a:chOff x="0" y="0"/>
            <a:chExt cx="976264" cy="191317"/>
          </a:xfrm>
        </p:grpSpPr>
        <p:sp>
          <p:nvSpPr>
            <p:cNvPr name="Freeform 6" id="6"/>
            <p:cNvSpPr/>
            <p:nvPr/>
          </p:nvSpPr>
          <p:spPr>
            <a:xfrm flipH="false" flipV="false" rot="0">
              <a:off x="0" y="0"/>
              <a:ext cx="976264" cy="191317"/>
            </a:xfrm>
            <a:custGeom>
              <a:avLst/>
              <a:gdLst/>
              <a:ahLst/>
              <a:cxnLst/>
              <a:rect r="r" b="b" t="t" l="l"/>
              <a:pathLst>
                <a:path h="191317" w="976264">
                  <a:moveTo>
                    <a:pt x="92652" y="0"/>
                  </a:moveTo>
                  <a:lnTo>
                    <a:pt x="883612" y="0"/>
                  </a:lnTo>
                  <a:cubicBezTo>
                    <a:pt x="908185" y="0"/>
                    <a:pt x="931751" y="9761"/>
                    <a:pt x="949127" y="27137"/>
                  </a:cubicBezTo>
                  <a:cubicBezTo>
                    <a:pt x="966502" y="44513"/>
                    <a:pt x="976264" y="68079"/>
                    <a:pt x="976264" y="92652"/>
                  </a:cubicBezTo>
                  <a:lnTo>
                    <a:pt x="976264" y="98666"/>
                  </a:lnTo>
                  <a:cubicBezTo>
                    <a:pt x="976264" y="123239"/>
                    <a:pt x="966502" y="146805"/>
                    <a:pt x="949127" y="164180"/>
                  </a:cubicBezTo>
                  <a:cubicBezTo>
                    <a:pt x="931751" y="181556"/>
                    <a:pt x="908185" y="191317"/>
                    <a:pt x="883612" y="191317"/>
                  </a:cubicBezTo>
                  <a:lnTo>
                    <a:pt x="92652" y="191317"/>
                  </a:lnTo>
                  <a:cubicBezTo>
                    <a:pt x="68079" y="191317"/>
                    <a:pt x="44513" y="181556"/>
                    <a:pt x="27137" y="164180"/>
                  </a:cubicBezTo>
                  <a:cubicBezTo>
                    <a:pt x="9761" y="146805"/>
                    <a:pt x="0" y="123239"/>
                    <a:pt x="0" y="98666"/>
                  </a:cubicBezTo>
                  <a:lnTo>
                    <a:pt x="0" y="92652"/>
                  </a:lnTo>
                  <a:cubicBezTo>
                    <a:pt x="0" y="68079"/>
                    <a:pt x="9761" y="44513"/>
                    <a:pt x="27137" y="27137"/>
                  </a:cubicBezTo>
                  <a:cubicBezTo>
                    <a:pt x="44513" y="9761"/>
                    <a:pt x="68079" y="0"/>
                    <a:pt x="92652" y="0"/>
                  </a:cubicBezTo>
                  <a:close/>
                </a:path>
              </a:pathLst>
            </a:custGeom>
            <a:solidFill>
              <a:srgbClr val="D4DEF9"/>
            </a:solidFill>
          </p:spPr>
        </p:sp>
        <p:sp>
          <p:nvSpPr>
            <p:cNvPr name="TextBox 7" id="7"/>
            <p:cNvSpPr txBox="true"/>
            <p:nvPr/>
          </p:nvSpPr>
          <p:spPr>
            <a:xfrm>
              <a:off x="0" y="-85725"/>
              <a:ext cx="976264" cy="277042"/>
            </a:xfrm>
            <a:prstGeom prst="rect">
              <a:avLst/>
            </a:prstGeom>
          </p:spPr>
          <p:txBody>
            <a:bodyPr anchor="ctr" rtlCol="false" tIns="58403" lIns="58403" bIns="58403" rIns="58403"/>
            <a:lstStyle/>
            <a:p>
              <a:pPr algn="ctr">
                <a:lnSpc>
                  <a:spcPts val="4200"/>
                </a:lnSpc>
              </a:pPr>
              <a:r>
                <a:rPr lang="en-US" sz="3000">
                  <a:solidFill>
                    <a:srgbClr val="000000"/>
                  </a:solidFill>
                  <a:latin typeface="Poppins Bold"/>
                  <a:ea typeface="Poppins Bold"/>
                  <a:cs typeface="Poppins Bold"/>
                  <a:sym typeface="Poppins Bold"/>
                </a:rPr>
                <a:t>Confusion Matrix</a:t>
              </a:r>
            </a:p>
          </p:txBody>
        </p:sp>
      </p:grpSp>
      <p:sp>
        <p:nvSpPr>
          <p:cNvPr name="Freeform 8" id="8"/>
          <p:cNvSpPr/>
          <p:nvPr/>
        </p:nvSpPr>
        <p:spPr>
          <a:xfrm flipH="false" flipV="false" rot="0">
            <a:off x="334990" y="4674829"/>
            <a:ext cx="6988871" cy="5399968"/>
          </a:xfrm>
          <a:custGeom>
            <a:avLst/>
            <a:gdLst/>
            <a:ahLst/>
            <a:cxnLst/>
            <a:rect r="r" b="b" t="t" l="l"/>
            <a:pathLst>
              <a:path h="5399968" w="6988871">
                <a:moveTo>
                  <a:pt x="0" y="0"/>
                </a:moveTo>
                <a:lnTo>
                  <a:pt x="6988872" y="0"/>
                </a:lnTo>
                <a:lnTo>
                  <a:pt x="6988872" y="5399968"/>
                </a:lnTo>
                <a:lnTo>
                  <a:pt x="0" y="5399968"/>
                </a:lnTo>
                <a:lnTo>
                  <a:pt x="0" y="0"/>
                </a:lnTo>
                <a:close/>
              </a:path>
            </a:pathLst>
          </a:custGeom>
          <a:blipFill>
            <a:blip r:embed="rId2"/>
            <a:stretch>
              <a:fillRect l="0" t="0" r="0" b="0"/>
            </a:stretch>
          </a:blipFill>
        </p:spPr>
      </p:sp>
      <p:sp>
        <p:nvSpPr>
          <p:cNvPr name="Freeform 9" id="9"/>
          <p:cNvSpPr/>
          <p:nvPr/>
        </p:nvSpPr>
        <p:spPr>
          <a:xfrm flipH="false" flipV="false" rot="0">
            <a:off x="8063092" y="5512214"/>
            <a:ext cx="9849251" cy="3358847"/>
          </a:xfrm>
          <a:custGeom>
            <a:avLst/>
            <a:gdLst/>
            <a:ahLst/>
            <a:cxnLst/>
            <a:rect r="r" b="b" t="t" l="l"/>
            <a:pathLst>
              <a:path h="3358847" w="9849251">
                <a:moveTo>
                  <a:pt x="0" y="0"/>
                </a:moveTo>
                <a:lnTo>
                  <a:pt x="9849251" y="0"/>
                </a:lnTo>
                <a:lnTo>
                  <a:pt x="9849251" y="3358848"/>
                </a:lnTo>
                <a:lnTo>
                  <a:pt x="0" y="3358848"/>
                </a:lnTo>
                <a:lnTo>
                  <a:pt x="0" y="0"/>
                </a:lnTo>
                <a:close/>
              </a:path>
            </a:pathLst>
          </a:custGeom>
          <a:blipFill>
            <a:blip r:embed="rId3"/>
            <a:stretch>
              <a:fillRect l="0" t="0" r="0" b="0"/>
            </a:stretch>
          </a:blipFill>
        </p:spPr>
      </p:sp>
      <p:sp>
        <p:nvSpPr>
          <p:cNvPr name="TextBox 10" id="10"/>
          <p:cNvSpPr txBox="true"/>
          <p:nvPr/>
        </p:nvSpPr>
        <p:spPr>
          <a:xfrm rot="0">
            <a:off x="8063092" y="4408961"/>
            <a:ext cx="9849251" cy="9150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Best Parameters for Random Forest Classifier: {'max_depth': 10, 'n_estimators': 100}</a:t>
            </a:r>
          </a:p>
        </p:txBody>
      </p:sp>
      <p:sp>
        <p:nvSpPr>
          <p:cNvPr name="TextBox 11" id="11"/>
          <p:cNvSpPr txBox="true"/>
          <p:nvPr/>
        </p:nvSpPr>
        <p:spPr>
          <a:xfrm rot="0">
            <a:off x="4857543" y="345478"/>
            <a:ext cx="8572913" cy="2168901"/>
          </a:xfrm>
          <a:prstGeom prst="rect">
            <a:avLst/>
          </a:prstGeom>
        </p:spPr>
        <p:txBody>
          <a:bodyPr anchor="t" rtlCol="false" tIns="0" lIns="0" bIns="0" rIns="0">
            <a:spAutoFit/>
          </a:bodyPr>
          <a:lstStyle/>
          <a:p>
            <a:pPr algn="ctr">
              <a:lnSpc>
                <a:spcPts val="7840"/>
              </a:lnSpc>
            </a:pPr>
            <a:r>
              <a:rPr lang="en-US" sz="5600">
                <a:solidFill>
                  <a:srgbClr val="000000"/>
                </a:solidFill>
                <a:latin typeface="Poppins Bold"/>
                <a:ea typeface="Poppins Bold"/>
                <a:cs typeface="Poppins Bold"/>
                <a:sym typeface="Poppins Bold"/>
              </a:rPr>
              <a:t>Without SMOTE:</a:t>
            </a:r>
          </a:p>
          <a:p>
            <a:pPr algn="ctr">
              <a:lnSpc>
                <a:spcPts val="9268"/>
              </a:lnSpc>
              <a:spcBef>
                <a:spcPct val="0"/>
              </a:spcBef>
            </a:pPr>
            <a:r>
              <a:rPr lang="en-US" sz="6620">
                <a:solidFill>
                  <a:srgbClr val="145DA0"/>
                </a:solidFill>
                <a:latin typeface="Poppins Bold"/>
                <a:ea typeface="Poppins Bold"/>
                <a:cs typeface="Poppins Bold"/>
                <a:sym typeface="Poppins Bold"/>
              </a:rPr>
              <a:t>Random Forest</a:t>
            </a:r>
          </a:p>
        </p:txBody>
      </p:sp>
      <p:grpSp>
        <p:nvGrpSpPr>
          <p:cNvPr name="Group 12" id="12"/>
          <p:cNvGrpSpPr/>
          <p:nvPr/>
        </p:nvGrpSpPr>
        <p:grpSpPr>
          <a:xfrm rot="-1832717">
            <a:off x="14669333" y="-3058706"/>
            <a:ext cx="1091954" cy="5397287"/>
            <a:chOff x="0" y="0"/>
            <a:chExt cx="287593" cy="1421508"/>
          </a:xfrm>
        </p:grpSpPr>
        <p:sp>
          <p:nvSpPr>
            <p:cNvPr name="Freeform 13" id="13"/>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5271FF"/>
            </a:solidFill>
          </p:spPr>
        </p:sp>
        <p:sp>
          <p:nvSpPr>
            <p:cNvPr name="TextBox 14" id="14"/>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244075" y="9028197"/>
            <a:ext cx="2087851" cy="20878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4A9D"/>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1832717">
            <a:off x="18352759" y="931679"/>
            <a:ext cx="1091954" cy="5397287"/>
            <a:chOff x="0" y="0"/>
            <a:chExt cx="287593" cy="1421508"/>
          </a:xfrm>
        </p:grpSpPr>
        <p:sp>
          <p:nvSpPr>
            <p:cNvPr name="Freeform 19" id="19"/>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2B4A9D"/>
            </a:solidFill>
          </p:spPr>
        </p:sp>
        <p:sp>
          <p:nvSpPr>
            <p:cNvPr name="TextBox 20" id="20"/>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43925" y="-983150"/>
            <a:ext cx="2087851" cy="208785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0" y="4058072"/>
            <a:ext cx="7658852" cy="6633482"/>
            <a:chOff x="0" y="0"/>
            <a:chExt cx="1865451" cy="1615704"/>
          </a:xfrm>
        </p:grpSpPr>
        <p:sp>
          <p:nvSpPr>
            <p:cNvPr name="Freeform 3" id="3"/>
            <p:cNvSpPr/>
            <p:nvPr/>
          </p:nvSpPr>
          <p:spPr>
            <a:xfrm flipH="false" flipV="false" rot="0">
              <a:off x="0" y="0"/>
              <a:ext cx="1865451" cy="1615704"/>
            </a:xfrm>
            <a:custGeom>
              <a:avLst/>
              <a:gdLst/>
              <a:ahLst/>
              <a:cxnLst/>
              <a:rect r="r" b="b" t="t" l="l"/>
              <a:pathLst>
                <a:path h="1615704" w="1865451">
                  <a:moveTo>
                    <a:pt x="0" y="0"/>
                  </a:moveTo>
                  <a:lnTo>
                    <a:pt x="1865451" y="0"/>
                  </a:lnTo>
                  <a:lnTo>
                    <a:pt x="1865451" y="1615704"/>
                  </a:lnTo>
                  <a:lnTo>
                    <a:pt x="0" y="1615704"/>
                  </a:lnTo>
                  <a:close/>
                </a:path>
              </a:pathLst>
            </a:custGeom>
            <a:solidFill>
              <a:srgbClr val="0075B2">
                <a:alpha val="95686"/>
              </a:srgbClr>
            </a:solidFill>
            <a:ln cap="sq">
              <a:noFill/>
              <a:prstDash val="solid"/>
              <a:miter/>
            </a:ln>
          </p:spPr>
        </p:sp>
        <p:sp>
          <p:nvSpPr>
            <p:cNvPr name="TextBox 4" id="4"/>
            <p:cNvSpPr txBox="true"/>
            <p:nvPr/>
          </p:nvSpPr>
          <p:spPr>
            <a:xfrm>
              <a:off x="0" y="-38100"/>
              <a:ext cx="1865451" cy="1653804"/>
            </a:xfrm>
            <a:prstGeom prst="rect">
              <a:avLst/>
            </a:prstGeom>
          </p:spPr>
          <p:txBody>
            <a:bodyPr anchor="ctr" rtlCol="false" tIns="58403" lIns="58403" bIns="58403" rIns="58403"/>
            <a:lstStyle/>
            <a:p>
              <a:pPr algn="ctr" marL="0" indent="0" lvl="0">
                <a:lnSpc>
                  <a:spcPts val="2659"/>
                </a:lnSpc>
                <a:spcBef>
                  <a:spcPct val="0"/>
                </a:spcBef>
              </a:pPr>
            </a:p>
          </p:txBody>
        </p:sp>
      </p:grpSp>
      <p:grpSp>
        <p:nvGrpSpPr>
          <p:cNvPr name="Group 5" id="5"/>
          <p:cNvGrpSpPr/>
          <p:nvPr/>
        </p:nvGrpSpPr>
        <p:grpSpPr>
          <a:xfrm rot="0">
            <a:off x="1698660" y="3640508"/>
            <a:ext cx="4261533" cy="835128"/>
            <a:chOff x="0" y="0"/>
            <a:chExt cx="976264" cy="191317"/>
          </a:xfrm>
        </p:grpSpPr>
        <p:sp>
          <p:nvSpPr>
            <p:cNvPr name="Freeform 6" id="6"/>
            <p:cNvSpPr/>
            <p:nvPr/>
          </p:nvSpPr>
          <p:spPr>
            <a:xfrm flipH="false" flipV="false" rot="0">
              <a:off x="0" y="0"/>
              <a:ext cx="976264" cy="191317"/>
            </a:xfrm>
            <a:custGeom>
              <a:avLst/>
              <a:gdLst/>
              <a:ahLst/>
              <a:cxnLst/>
              <a:rect r="r" b="b" t="t" l="l"/>
              <a:pathLst>
                <a:path h="191317" w="976264">
                  <a:moveTo>
                    <a:pt x="92652" y="0"/>
                  </a:moveTo>
                  <a:lnTo>
                    <a:pt x="883612" y="0"/>
                  </a:lnTo>
                  <a:cubicBezTo>
                    <a:pt x="908185" y="0"/>
                    <a:pt x="931751" y="9761"/>
                    <a:pt x="949127" y="27137"/>
                  </a:cubicBezTo>
                  <a:cubicBezTo>
                    <a:pt x="966502" y="44513"/>
                    <a:pt x="976264" y="68079"/>
                    <a:pt x="976264" y="92652"/>
                  </a:cubicBezTo>
                  <a:lnTo>
                    <a:pt x="976264" y="98666"/>
                  </a:lnTo>
                  <a:cubicBezTo>
                    <a:pt x="976264" y="123239"/>
                    <a:pt x="966502" y="146805"/>
                    <a:pt x="949127" y="164180"/>
                  </a:cubicBezTo>
                  <a:cubicBezTo>
                    <a:pt x="931751" y="181556"/>
                    <a:pt x="908185" y="191317"/>
                    <a:pt x="883612" y="191317"/>
                  </a:cubicBezTo>
                  <a:lnTo>
                    <a:pt x="92652" y="191317"/>
                  </a:lnTo>
                  <a:cubicBezTo>
                    <a:pt x="68079" y="191317"/>
                    <a:pt x="44513" y="181556"/>
                    <a:pt x="27137" y="164180"/>
                  </a:cubicBezTo>
                  <a:cubicBezTo>
                    <a:pt x="9761" y="146805"/>
                    <a:pt x="0" y="123239"/>
                    <a:pt x="0" y="98666"/>
                  </a:cubicBezTo>
                  <a:lnTo>
                    <a:pt x="0" y="92652"/>
                  </a:lnTo>
                  <a:cubicBezTo>
                    <a:pt x="0" y="68079"/>
                    <a:pt x="9761" y="44513"/>
                    <a:pt x="27137" y="27137"/>
                  </a:cubicBezTo>
                  <a:cubicBezTo>
                    <a:pt x="44513" y="9761"/>
                    <a:pt x="68079" y="0"/>
                    <a:pt x="92652" y="0"/>
                  </a:cubicBezTo>
                  <a:close/>
                </a:path>
              </a:pathLst>
            </a:custGeom>
            <a:solidFill>
              <a:srgbClr val="D4DEF9"/>
            </a:solidFill>
          </p:spPr>
        </p:sp>
        <p:sp>
          <p:nvSpPr>
            <p:cNvPr name="TextBox 7" id="7"/>
            <p:cNvSpPr txBox="true"/>
            <p:nvPr/>
          </p:nvSpPr>
          <p:spPr>
            <a:xfrm>
              <a:off x="0" y="-85725"/>
              <a:ext cx="976264" cy="277042"/>
            </a:xfrm>
            <a:prstGeom prst="rect">
              <a:avLst/>
            </a:prstGeom>
          </p:spPr>
          <p:txBody>
            <a:bodyPr anchor="ctr" rtlCol="false" tIns="58403" lIns="58403" bIns="58403" rIns="58403"/>
            <a:lstStyle/>
            <a:p>
              <a:pPr algn="ctr">
                <a:lnSpc>
                  <a:spcPts val="4200"/>
                </a:lnSpc>
              </a:pPr>
              <a:r>
                <a:rPr lang="en-US" sz="3000">
                  <a:solidFill>
                    <a:srgbClr val="000000"/>
                  </a:solidFill>
                  <a:latin typeface="Poppins Bold"/>
                  <a:ea typeface="Poppins Bold"/>
                  <a:cs typeface="Poppins Bold"/>
                  <a:sym typeface="Poppins Bold"/>
                </a:rPr>
                <a:t>Confusion Matrix</a:t>
              </a:r>
            </a:p>
          </p:txBody>
        </p:sp>
      </p:grpSp>
      <p:sp>
        <p:nvSpPr>
          <p:cNvPr name="Freeform 8" id="8"/>
          <p:cNvSpPr/>
          <p:nvPr/>
        </p:nvSpPr>
        <p:spPr>
          <a:xfrm flipH="false" flipV="false" rot="0">
            <a:off x="334990" y="4674829"/>
            <a:ext cx="6988871" cy="5399968"/>
          </a:xfrm>
          <a:custGeom>
            <a:avLst/>
            <a:gdLst/>
            <a:ahLst/>
            <a:cxnLst/>
            <a:rect r="r" b="b" t="t" l="l"/>
            <a:pathLst>
              <a:path h="5399968" w="6988871">
                <a:moveTo>
                  <a:pt x="0" y="0"/>
                </a:moveTo>
                <a:lnTo>
                  <a:pt x="6988872" y="0"/>
                </a:lnTo>
                <a:lnTo>
                  <a:pt x="6988872" y="5399968"/>
                </a:lnTo>
                <a:lnTo>
                  <a:pt x="0" y="5399968"/>
                </a:lnTo>
                <a:lnTo>
                  <a:pt x="0" y="0"/>
                </a:lnTo>
                <a:close/>
              </a:path>
            </a:pathLst>
          </a:custGeom>
          <a:blipFill>
            <a:blip r:embed="rId2"/>
            <a:stretch>
              <a:fillRect l="0" t="0" r="0" b="0"/>
            </a:stretch>
          </a:blipFill>
        </p:spPr>
      </p:sp>
      <p:sp>
        <p:nvSpPr>
          <p:cNvPr name="Freeform 9" id="9"/>
          <p:cNvSpPr/>
          <p:nvPr/>
        </p:nvSpPr>
        <p:spPr>
          <a:xfrm flipH="false" flipV="false" rot="0">
            <a:off x="8063092" y="5450907"/>
            <a:ext cx="9849251" cy="3847812"/>
          </a:xfrm>
          <a:custGeom>
            <a:avLst/>
            <a:gdLst/>
            <a:ahLst/>
            <a:cxnLst/>
            <a:rect r="r" b="b" t="t" l="l"/>
            <a:pathLst>
              <a:path h="3847812" w="9849251">
                <a:moveTo>
                  <a:pt x="0" y="0"/>
                </a:moveTo>
                <a:lnTo>
                  <a:pt x="9849251" y="0"/>
                </a:lnTo>
                <a:lnTo>
                  <a:pt x="9849251" y="3847812"/>
                </a:lnTo>
                <a:lnTo>
                  <a:pt x="0" y="3847812"/>
                </a:lnTo>
                <a:lnTo>
                  <a:pt x="0" y="0"/>
                </a:lnTo>
                <a:close/>
              </a:path>
            </a:pathLst>
          </a:custGeom>
          <a:blipFill>
            <a:blip r:embed="rId3"/>
            <a:stretch>
              <a:fillRect l="0" t="0" r="0" b="0"/>
            </a:stretch>
          </a:blipFill>
        </p:spPr>
      </p:sp>
      <p:sp>
        <p:nvSpPr>
          <p:cNvPr name="TextBox 10" id="10"/>
          <p:cNvSpPr txBox="true"/>
          <p:nvPr/>
        </p:nvSpPr>
        <p:spPr>
          <a:xfrm rot="0">
            <a:off x="8063092" y="4408961"/>
            <a:ext cx="9849251" cy="9150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Best Parameters for XGB Classifier: {'gamma': 0.1, 'learning_rate': 0.01, 'max_depth': 3, 'n_estimators': 200}</a:t>
            </a:r>
          </a:p>
        </p:txBody>
      </p:sp>
      <p:sp>
        <p:nvSpPr>
          <p:cNvPr name="TextBox 11" id="11"/>
          <p:cNvSpPr txBox="true"/>
          <p:nvPr/>
        </p:nvSpPr>
        <p:spPr>
          <a:xfrm rot="0">
            <a:off x="4857543" y="345478"/>
            <a:ext cx="8572913" cy="2168901"/>
          </a:xfrm>
          <a:prstGeom prst="rect">
            <a:avLst/>
          </a:prstGeom>
        </p:spPr>
        <p:txBody>
          <a:bodyPr anchor="t" rtlCol="false" tIns="0" lIns="0" bIns="0" rIns="0">
            <a:spAutoFit/>
          </a:bodyPr>
          <a:lstStyle/>
          <a:p>
            <a:pPr algn="ctr">
              <a:lnSpc>
                <a:spcPts val="7840"/>
              </a:lnSpc>
            </a:pPr>
            <a:r>
              <a:rPr lang="en-US" sz="5600">
                <a:solidFill>
                  <a:srgbClr val="000000"/>
                </a:solidFill>
                <a:latin typeface="Poppins Bold"/>
                <a:ea typeface="Poppins Bold"/>
                <a:cs typeface="Poppins Bold"/>
                <a:sym typeface="Poppins Bold"/>
              </a:rPr>
              <a:t>Without SMOTE:</a:t>
            </a:r>
          </a:p>
          <a:p>
            <a:pPr algn="ctr">
              <a:lnSpc>
                <a:spcPts val="9268"/>
              </a:lnSpc>
              <a:spcBef>
                <a:spcPct val="0"/>
              </a:spcBef>
            </a:pPr>
            <a:r>
              <a:rPr lang="en-US" sz="6620">
                <a:solidFill>
                  <a:srgbClr val="145DA0"/>
                </a:solidFill>
                <a:latin typeface="Poppins Bold"/>
                <a:ea typeface="Poppins Bold"/>
                <a:cs typeface="Poppins Bold"/>
                <a:sym typeface="Poppins Bold"/>
              </a:rPr>
              <a:t>XGBoost</a:t>
            </a:r>
          </a:p>
        </p:txBody>
      </p:sp>
      <p:grpSp>
        <p:nvGrpSpPr>
          <p:cNvPr name="Group 12" id="12"/>
          <p:cNvGrpSpPr/>
          <p:nvPr/>
        </p:nvGrpSpPr>
        <p:grpSpPr>
          <a:xfrm rot="-1832717">
            <a:off x="14669333" y="-3068231"/>
            <a:ext cx="1091954" cy="5397287"/>
            <a:chOff x="0" y="0"/>
            <a:chExt cx="287593" cy="1421508"/>
          </a:xfrm>
        </p:grpSpPr>
        <p:sp>
          <p:nvSpPr>
            <p:cNvPr name="Freeform 13" id="13"/>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5271FF"/>
            </a:solidFill>
          </p:spPr>
        </p:sp>
        <p:sp>
          <p:nvSpPr>
            <p:cNvPr name="TextBox 14" id="14"/>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244075" y="9028197"/>
            <a:ext cx="2087851" cy="20878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4A9D"/>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1832717">
            <a:off x="18352759" y="931679"/>
            <a:ext cx="1091954" cy="5397287"/>
            <a:chOff x="0" y="0"/>
            <a:chExt cx="287593" cy="1421508"/>
          </a:xfrm>
        </p:grpSpPr>
        <p:sp>
          <p:nvSpPr>
            <p:cNvPr name="Freeform 19" id="19"/>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2B4A9D"/>
            </a:solidFill>
          </p:spPr>
        </p:sp>
        <p:sp>
          <p:nvSpPr>
            <p:cNvPr name="TextBox 20" id="20"/>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43925" y="-983150"/>
            <a:ext cx="2087851" cy="208785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84347" y="2402205"/>
            <a:ext cx="7707178" cy="5780383"/>
          </a:xfrm>
          <a:custGeom>
            <a:avLst/>
            <a:gdLst/>
            <a:ahLst/>
            <a:cxnLst/>
            <a:rect r="r" b="b" t="t" l="l"/>
            <a:pathLst>
              <a:path h="5780383" w="7707178">
                <a:moveTo>
                  <a:pt x="0" y="0"/>
                </a:moveTo>
                <a:lnTo>
                  <a:pt x="7707177" y="0"/>
                </a:lnTo>
                <a:lnTo>
                  <a:pt x="7707177" y="5780384"/>
                </a:lnTo>
                <a:lnTo>
                  <a:pt x="0" y="5780384"/>
                </a:lnTo>
                <a:lnTo>
                  <a:pt x="0" y="0"/>
                </a:lnTo>
                <a:close/>
              </a:path>
            </a:pathLst>
          </a:custGeom>
          <a:blipFill>
            <a:blip r:embed="rId2"/>
            <a:stretch>
              <a:fillRect l="0" t="0" r="0" b="0"/>
            </a:stretch>
          </a:blipFill>
        </p:spPr>
      </p:sp>
      <p:grpSp>
        <p:nvGrpSpPr>
          <p:cNvPr name="Group 3" id="3"/>
          <p:cNvGrpSpPr/>
          <p:nvPr/>
        </p:nvGrpSpPr>
        <p:grpSpPr>
          <a:xfrm rot="0">
            <a:off x="8378967" y="4953983"/>
            <a:ext cx="1647969" cy="768720"/>
            <a:chOff x="0" y="0"/>
            <a:chExt cx="1106159" cy="515984"/>
          </a:xfrm>
        </p:grpSpPr>
        <p:sp>
          <p:nvSpPr>
            <p:cNvPr name="Freeform 4" id="4"/>
            <p:cNvSpPr/>
            <p:nvPr/>
          </p:nvSpPr>
          <p:spPr>
            <a:xfrm flipH="false" flipV="false" rot="0">
              <a:off x="0" y="0"/>
              <a:ext cx="1106159" cy="515984"/>
            </a:xfrm>
            <a:custGeom>
              <a:avLst/>
              <a:gdLst/>
              <a:ahLst/>
              <a:cxnLst/>
              <a:rect r="r" b="b" t="t" l="l"/>
              <a:pathLst>
                <a:path h="515984" w="1106159">
                  <a:moveTo>
                    <a:pt x="1106159" y="257992"/>
                  </a:moveTo>
                  <a:lnTo>
                    <a:pt x="699759" y="0"/>
                  </a:lnTo>
                  <a:lnTo>
                    <a:pt x="699759" y="203200"/>
                  </a:lnTo>
                  <a:lnTo>
                    <a:pt x="0" y="203200"/>
                  </a:lnTo>
                  <a:lnTo>
                    <a:pt x="0" y="312784"/>
                  </a:lnTo>
                  <a:lnTo>
                    <a:pt x="699759" y="312784"/>
                  </a:lnTo>
                  <a:lnTo>
                    <a:pt x="699759" y="515984"/>
                  </a:lnTo>
                  <a:lnTo>
                    <a:pt x="1106159" y="257992"/>
                  </a:lnTo>
                  <a:close/>
                </a:path>
              </a:pathLst>
            </a:custGeom>
            <a:solidFill>
              <a:srgbClr val="0075B2"/>
            </a:solidFill>
          </p:spPr>
        </p:sp>
        <p:sp>
          <p:nvSpPr>
            <p:cNvPr name="TextBox 5" id="5"/>
            <p:cNvSpPr txBox="true"/>
            <p:nvPr/>
          </p:nvSpPr>
          <p:spPr>
            <a:xfrm>
              <a:off x="0" y="146050"/>
              <a:ext cx="1004559" cy="16673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414377" y="2494097"/>
            <a:ext cx="7584656" cy="5688492"/>
          </a:xfrm>
          <a:custGeom>
            <a:avLst/>
            <a:gdLst/>
            <a:ahLst/>
            <a:cxnLst/>
            <a:rect r="r" b="b" t="t" l="l"/>
            <a:pathLst>
              <a:path h="5688492" w="7584656">
                <a:moveTo>
                  <a:pt x="0" y="0"/>
                </a:moveTo>
                <a:lnTo>
                  <a:pt x="7584656" y="0"/>
                </a:lnTo>
                <a:lnTo>
                  <a:pt x="7584656" y="5688492"/>
                </a:lnTo>
                <a:lnTo>
                  <a:pt x="0" y="5688492"/>
                </a:lnTo>
                <a:lnTo>
                  <a:pt x="0" y="0"/>
                </a:lnTo>
                <a:close/>
              </a:path>
            </a:pathLst>
          </a:custGeom>
          <a:blipFill>
            <a:blip r:embed="rId3"/>
            <a:stretch>
              <a:fillRect l="0" t="0" r="0" b="0"/>
            </a:stretch>
          </a:blipFill>
        </p:spPr>
      </p:sp>
      <p:sp>
        <p:nvSpPr>
          <p:cNvPr name="TextBox 7" id="7"/>
          <p:cNvSpPr txBox="true"/>
          <p:nvPr/>
        </p:nvSpPr>
        <p:spPr>
          <a:xfrm rot="0">
            <a:off x="2797805" y="8068289"/>
            <a:ext cx="3200401" cy="677545"/>
          </a:xfrm>
          <a:prstGeom prst="rect">
            <a:avLst/>
          </a:prstGeom>
        </p:spPr>
        <p:txBody>
          <a:bodyPr anchor="t" rtlCol="false" tIns="0" lIns="0" bIns="0" rIns="0">
            <a:spAutoFit/>
          </a:bodyPr>
          <a:lstStyle/>
          <a:p>
            <a:pPr algn="l">
              <a:lnSpc>
                <a:spcPts val="5179"/>
              </a:lnSpc>
            </a:pPr>
            <a:r>
              <a:rPr lang="en-US" sz="3699" spc="-73">
                <a:solidFill>
                  <a:srgbClr val="000000"/>
                </a:solidFill>
                <a:latin typeface="Poppins"/>
                <a:ea typeface="Poppins"/>
                <a:cs typeface="Poppins"/>
                <a:sym typeface="Poppins"/>
              </a:rPr>
              <a:t>Before SMOTE</a:t>
            </a:r>
          </a:p>
        </p:txBody>
      </p:sp>
      <p:sp>
        <p:nvSpPr>
          <p:cNvPr name="TextBox 8" id="8"/>
          <p:cNvSpPr txBox="true"/>
          <p:nvPr/>
        </p:nvSpPr>
        <p:spPr>
          <a:xfrm rot="0">
            <a:off x="1031542" y="466525"/>
            <a:ext cx="16227758" cy="1095374"/>
          </a:xfrm>
          <a:prstGeom prst="rect">
            <a:avLst/>
          </a:prstGeom>
        </p:spPr>
        <p:txBody>
          <a:bodyPr anchor="t" rtlCol="false" tIns="0" lIns="0" bIns="0" rIns="0">
            <a:spAutoFit/>
          </a:bodyPr>
          <a:lstStyle/>
          <a:p>
            <a:pPr algn="ctr">
              <a:lnSpc>
                <a:spcPts val="8400"/>
              </a:lnSpc>
            </a:pPr>
            <a:r>
              <a:rPr lang="en-US" sz="6000">
                <a:solidFill>
                  <a:srgbClr val="2B4A9D"/>
                </a:solidFill>
                <a:latin typeface="Poppins Bold"/>
                <a:ea typeface="Poppins Bold"/>
                <a:cs typeface="Poppins Bold"/>
                <a:sym typeface="Poppins Bold"/>
              </a:rPr>
              <a:t>IMBALANCE HANDLING</a:t>
            </a:r>
          </a:p>
        </p:txBody>
      </p:sp>
      <p:sp>
        <p:nvSpPr>
          <p:cNvPr name="TextBox 9" id="9"/>
          <p:cNvSpPr txBox="true"/>
          <p:nvPr/>
        </p:nvSpPr>
        <p:spPr>
          <a:xfrm rot="0">
            <a:off x="13126645" y="8068289"/>
            <a:ext cx="2795847" cy="677545"/>
          </a:xfrm>
          <a:prstGeom prst="rect">
            <a:avLst/>
          </a:prstGeom>
        </p:spPr>
        <p:txBody>
          <a:bodyPr anchor="t" rtlCol="false" tIns="0" lIns="0" bIns="0" rIns="0">
            <a:spAutoFit/>
          </a:bodyPr>
          <a:lstStyle/>
          <a:p>
            <a:pPr algn="l">
              <a:lnSpc>
                <a:spcPts val="5179"/>
              </a:lnSpc>
            </a:pPr>
            <a:r>
              <a:rPr lang="en-US" sz="3699" spc="-73">
                <a:solidFill>
                  <a:srgbClr val="000000"/>
                </a:solidFill>
                <a:latin typeface="Poppins"/>
                <a:ea typeface="Poppins"/>
                <a:cs typeface="Poppins"/>
                <a:sym typeface="Poppins"/>
              </a:rPr>
              <a:t>After SMOTE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549246">
            <a:off x="7839978" y="-3261762"/>
            <a:ext cx="1156392" cy="4250824"/>
            <a:chOff x="0" y="0"/>
            <a:chExt cx="304564" cy="1119558"/>
          </a:xfrm>
        </p:grpSpPr>
        <p:sp>
          <p:nvSpPr>
            <p:cNvPr name="Freeform 3" id="3"/>
            <p:cNvSpPr/>
            <p:nvPr/>
          </p:nvSpPr>
          <p:spPr>
            <a:xfrm flipH="false" flipV="false" rot="0">
              <a:off x="0" y="0"/>
              <a:ext cx="304564" cy="1119559"/>
            </a:xfrm>
            <a:custGeom>
              <a:avLst/>
              <a:gdLst/>
              <a:ahLst/>
              <a:cxnLst/>
              <a:rect r="r" b="b" t="t" l="l"/>
              <a:pathLst>
                <a:path h="1119559" w="304564">
                  <a:moveTo>
                    <a:pt x="152282" y="0"/>
                  </a:moveTo>
                  <a:lnTo>
                    <a:pt x="152282" y="0"/>
                  </a:lnTo>
                  <a:cubicBezTo>
                    <a:pt x="192670" y="0"/>
                    <a:pt x="231403" y="16044"/>
                    <a:pt x="259962" y="44602"/>
                  </a:cubicBezTo>
                  <a:cubicBezTo>
                    <a:pt x="288520" y="73161"/>
                    <a:pt x="304564" y="111894"/>
                    <a:pt x="304564" y="152282"/>
                  </a:cubicBezTo>
                  <a:lnTo>
                    <a:pt x="304564" y="967276"/>
                  </a:lnTo>
                  <a:cubicBezTo>
                    <a:pt x="304564" y="1051380"/>
                    <a:pt x="236385" y="1119559"/>
                    <a:pt x="152282" y="1119559"/>
                  </a:cubicBezTo>
                  <a:lnTo>
                    <a:pt x="152282" y="1119559"/>
                  </a:lnTo>
                  <a:cubicBezTo>
                    <a:pt x="111894" y="1119559"/>
                    <a:pt x="73161" y="1103515"/>
                    <a:pt x="44602" y="1074956"/>
                  </a:cubicBezTo>
                  <a:cubicBezTo>
                    <a:pt x="16044" y="1046398"/>
                    <a:pt x="0" y="1007664"/>
                    <a:pt x="0" y="967276"/>
                  </a:cubicBezTo>
                  <a:lnTo>
                    <a:pt x="0" y="152282"/>
                  </a:lnTo>
                  <a:cubicBezTo>
                    <a:pt x="0" y="68179"/>
                    <a:pt x="68179" y="0"/>
                    <a:pt x="152282" y="0"/>
                  </a:cubicBezTo>
                  <a:close/>
                </a:path>
              </a:pathLst>
            </a:custGeom>
            <a:solidFill>
              <a:srgbClr val="2B4A9D"/>
            </a:solidFill>
          </p:spPr>
        </p:sp>
        <p:sp>
          <p:nvSpPr>
            <p:cNvPr name="TextBox 4" id="4"/>
            <p:cNvSpPr txBox="true"/>
            <p:nvPr/>
          </p:nvSpPr>
          <p:spPr>
            <a:xfrm>
              <a:off x="0" y="-57150"/>
              <a:ext cx="304564" cy="117670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549246">
            <a:off x="1243998" y="8619543"/>
            <a:ext cx="1156392" cy="4250824"/>
            <a:chOff x="0" y="0"/>
            <a:chExt cx="304564" cy="1119558"/>
          </a:xfrm>
        </p:grpSpPr>
        <p:sp>
          <p:nvSpPr>
            <p:cNvPr name="Freeform 6" id="6"/>
            <p:cNvSpPr/>
            <p:nvPr/>
          </p:nvSpPr>
          <p:spPr>
            <a:xfrm flipH="false" flipV="false" rot="0">
              <a:off x="0" y="0"/>
              <a:ext cx="304564" cy="1119559"/>
            </a:xfrm>
            <a:custGeom>
              <a:avLst/>
              <a:gdLst/>
              <a:ahLst/>
              <a:cxnLst/>
              <a:rect r="r" b="b" t="t" l="l"/>
              <a:pathLst>
                <a:path h="1119559" w="304564">
                  <a:moveTo>
                    <a:pt x="152282" y="0"/>
                  </a:moveTo>
                  <a:lnTo>
                    <a:pt x="152282" y="0"/>
                  </a:lnTo>
                  <a:cubicBezTo>
                    <a:pt x="192670" y="0"/>
                    <a:pt x="231403" y="16044"/>
                    <a:pt x="259962" y="44602"/>
                  </a:cubicBezTo>
                  <a:cubicBezTo>
                    <a:pt x="288520" y="73161"/>
                    <a:pt x="304564" y="111894"/>
                    <a:pt x="304564" y="152282"/>
                  </a:cubicBezTo>
                  <a:lnTo>
                    <a:pt x="304564" y="967276"/>
                  </a:lnTo>
                  <a:cubicBezTo>
                    <a:pt x="304564" y="1051380"/>
                    <a:pt x="236385" y="1119559"/>
                    <a:pt x="152282" y="1119559"/>
                  </a:cubicBezTo>
                  <a:lnTo>
                    <a:pt x="152282" y="1119559"/>
                  </a:lnTo>
                  <a:cubicBezTo>
                    <a:pt x="111894" y="1119559"/>
                    <a:pt x="73161" y="1103515"/>
                    <a:pt x="44602" y="1074956"/>
                  </a:cubicBezTo>
                  <a:cubicBezTo>
                    <a:pt x="16044" y="1046398"/>
                    <a:pt x="0" y="1007664"/>
                    <a:pt x="0" y="967276"/>
                  </a:cubicBezTo>
                  <a:lnTo>
                    <a:pt x="0" y="152282"/>
                  </a:lnTo>
                  <a:cubicBezTo>
                    <a:pt x="0" y="68179"/>
                    <a:pt x="68179" y="0"/>
                    <a:pt x="152282" y="0"/>
                  </a:cubicBezTo>
                  <a:close/>
                </a:path>
              </a:pathLst>
            </a:custGeom>
            <a:solidFill>
              <a:srgbClr val="5271FF"/>
            </a:solidFill>
          </p:spPr>
        </p:sp>
        <p:sp>
          <p:nvSpPr>
            <p:cNvPr name="TextBox 7" id="7"/>
            <p:cNvSpPr txBox="true"/>
            <p:nvPr/>
          </p:nvSpPr>
          <p:spPr>
            <a:xfrm>
              <a:off x="0" y="-57150"/>
              <a:ext cx="304564" cy="117670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549246">
            <a:off x="-602675" y="2056249"/>
            <a:ext cx="1156392" cy="5114052"/>
            <a:chOff x="0" y="0"/>
            <a:chExt cx="304564" cy="1346911"/>
          </a:xfrm>
        </p:grpSpPr>
        <p:sp>
          <p:nvSpPr>
            <p:cNvPr name="Freeform 9" id="9"/>
            <p:cNvSpPr/>
            <p:nvPr/>
          </p:nvSpPr>
          <p:spPr>
            <a:xfrm flipH="false" flipV="false" rot="0">
              <a:off x="0" y="0"/>
              <a:ext cx="304564" cy="1346911"/>
            </a:xfrm>
            <a:custGeom>
              <a:avLst/>
              <a:gdLst/>
              <a:ahLst/>
              <a:cxnLst/>
              <a:rect r="r" b="b" t="t" l="l"/>
              <a:pathLst>
                <a:path h="1346911" w="304564">
                  <a:moveTo>
                    <a:pt x="152282" y="0"/>
                  </a:moveTo>
                  <a:lnTo>
                    <a:pt x="152282" y="0"/>
                  </a:lnTo>
                  <a:cubicBezTo>
                    <a:pt x="192670" y="0"/>
                    <a:pt x="231403" y="16044"/>
                    <a:pt x="259962" y="44602"/>
                  </a:cubicBezTo>
                  <a:cubicBezTo>
                    <a:pt x="288520" y="73161"/>
                    <a:pt x="304564" y="111894"/>
                    <a:pt x="304564" y="152282"/>
                  </a:cubicBezTo>
                  <a:lnTo>
                    <a:pt x="304564" y="1194629"/>
                  </a:lnTo>
                  <a:cubicBezTo>
                    <a:pt x="304564" y="1235017"/>
                    <a:pt x="288520" y="1273750"/>
                    <a:pt x="259962" y="1302308"/>
                  </a:cubicBezTo>
                  <a:cubicBezTo>
                    <a:pt x="231403" y="1330867"/>
                    <a:pt x="192670" y="1346911"/>
                    <a:pt x="152282" y="1346911"/>
                  </a:cubicBezTo>
                  <a:lnTo>
                    <a:pt x="152282" y="1346911"/>
                  </a:lnTo>
                  <a:cubicBezTo>
                    <a:pt x="68179" y="1346911"/>
                    <a:pt x="0" y="1278732"/>
                    <a:pt x="0" y="1194629"/>
                  </a:cubicBezTo>
                  <a:lnTo>
                    <a:pt x="0" y="152282"/>
                  </a:lnTo>
                  <a:cubicBezTo>
                    <a:pt x="0" y="68179"/>
                    <a:pt x="68179" y="0"/>
                    <a:pt x="152282" y="0"/>
                  </a:cubicBezTo>
                  <a:close/>
                </a:path>
              </a:pathLst>
            </a:custGeom>
            <a:solidFill>
              <a:srgbClr val="2B4A9D"/>
            </a:solidFill>
          </p:spPr>
        </p:sp>
        <p:sp>
          <p:nvSpPr>
            <p:cNvPr name="TextBox 10" id="10"/>
            <p:cNvSpPr txBox="true"/>
            <p:nvPr/>
          </p:nvSpPr>
          <p:spPr>
            <a:xfrm>
              <a:off x="0" y="-57150"/>
              <a:ext cx="304564" cy="140406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796311">
            <a:off x="17168010" y="6566406"/>
            <a:ext cx="2239980" cy="8357096"/>
            <a:chOff x="0" y="0"/>
            <a:chExt cx="589953" cy="2201046"/>
          </a:xfrm>
        </p:grpSpPr>
        <p:sp>
          <p:nvSpPr>
            <p:cNvPr name="Freeform 12" id="12"/>
            <p:cNvSpPr/>
            <p:nvPr/>
          </p:nvSpPr>
          <p:spPr>
            <a:xfrm flipH="false" flipV="false" rot="0">
              <a:off x="0" y="0"/>
              <a:ext cx="589953" cy="2201046"/>
            </a:xfrm>
            <a:custGeom>
              <a:avLst/>
              <a:gdLst/>
              <a:ahLst/>
              <a:cxnLst/>
              <a:rect r="r" b="b" t="t" l="l"/>
              <a:pathLst>
                <a:path h="2201046" w="589953">
                  <a:moveTo>
                    <a:pt x="294977" y="0"/>
                  </a:moveTo>
                  <a:lnTo>
                    <a:pt x="294977" y="0"/>
                  </a:lnTo>
                  <a:cubicBezTo>
                    <a:pt x="457888" y="0"/>
                    <a:pt x="589953" y="132066"/>
                    <a:pt x="589953" y="294977"/>
                  </a:cubicBezTo>
                  <a:lnTo>
                    <a:pt x="589953" y="1906069"/>
                  </a:lnTo>
                  <a:cubicBezTo>
                    <a:pt x="589953" y="2068980"/>
                    <a:pt x="457888" y="2201046"/>
                    <a:pt x="294977" y="2201046"/>
                  </a:cubicBezTo>
                  <a:lnTo>
                    <a:pt x="294977" y="2201046"/>
                  </a:lnTo>
                  <a:cubicBezTo>
                    <a:pt x="132066" y="2201046"/>
                    <a:pt x="0" y="2068980"/>
                    <a:pt x="0" y="1906069"/>
                  </a:cubicBezTo>
                  <a:lnTo>
                    <a:pt x="0" y="294977"/>
                  </a:lnTo>
                  <a:cubicBezTo>
                    <a:pt x="0" y="132066"/>
                    <a:pt x="132066" y="0"/>
                    <a:pt x="294977" y="0"/>
                  </a:cubicBezTo>
                  <a:close/>
                </a:path>
              </a:pathLst>
            </a:custGeom>
            <a:solidFill>
              <a:srgbClr val="2B4A9D"/>
            </a:solidFill>
          </p:spPr>
        </p:sp>
        <p:sp>
          <p:nvSpPr>
            <p:cNvPr name="TextBox 13" id="13"/>
            <p:cNvSpPr txBox="true"/>
            <p:nvPr/>
          </p:nvSpPr>
          <p:spPr>
            <a:xfrm>
              <a:off x="0" y="-57150"/>
              <a:ext cx="589953" cy="225819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796311">
            <a:off x="14112080" y="-5064028"/>
            <a:ext cx="2239980" cy="8357096"/>
            <a:chOff x="0" y="0"/>
            <a:chExt cx="589953" cy="2201046"/>
          </a:xfrm>
        </p:grpSpPr>
        <p:sp>
          <p:nvSpPr>
            <p:cNvPr name="Freeform 15" id="15"/>
            <p:cNvSpPr/>
            <p:nvPr/>
          </p:nvSpPr>
          <p:spPr>
            <a:xfrm flipH="false" flipV="false" rot="0">
              <a:off x="0" y="0"/>
              <a:ext cx="589953" cy="2201046"/>
            </a:xfrm>
            <a:custGeom>
              <a:avLst/>
              <a:gdLst/>
              <a:ahLst/>
              <a:cxnLst/>
              <a:rect r="r" b="b" t="t" l="l"/>
              <a:pathLst>
                <a:path h="2201046" w="589953">
                  <a:moveTo>
                    <a:pt x="294977" y="0"/>
                  </a:moveTo>
                  <a:lnTo>
                    <a:pt x="294977" y="0"/>
                  </a:lnTo>
                  <a:cubicBezTo>
                    <a:pt x="457888" y="0"/>
                    <a:pt x="589953" y="132066"/>
                    <a:pt x="589953" y="294977"/>
                  </a:cubicBezTo>
                  <a:lnTo>
                    <a:pt x="589953" y="1906069"/>
                  </a:lnTo>
                  <a:cubicBezTo>
                    <a:pt x="589953" y="2068980"/>
                    <a:pt x="457888" y="2201046"/>
                    <a:pt x="294977" y="2201046"/>
                  </a:cubicBezTo>
                  <a:lnTo>
                    <a:pt x="294977" y="2201046"/>
                  </a:lnTo>
                  <a:cubicBezTo>
                    <a:pt x="132066" y="2201046"/>
                    <a:pt x="0" y="2068980"/>
                    <a:pt x="0" y="1906069"/>
                  </a:cubicBezTo>
                  <a:lnTo>
                    <a:pt x="0" y="294977"/>
                  </a:lnTo>
                  <a:cubicBezTo>
                    <a:pt x="0" y="132066"/>
                    <a:pt x="132066" y="0"/>
                    <a:pt x="294977" y="0"/>
                  </a:cubicBezTo>
                  <a:close/>
                </a:path>
              </a:pathLst>
            </a:custGeom>
            <a:solidFill>
              <a:srgbClr val="5271FF"/>
            </a:solidFill>
          </p:spPr>
        </p:sp>
        <p:sp>
          <p:nvSpPr>
            <p:cNvPr name="TextBox 16" id="16"/>
            <p:cNvSpPr txBox="true"/>
            <p:nvPr/>
          </p:nvSpPr>
          <p:spPr>
            <a:xfrm>
              <a:off x="0" y="-57150"/>
              <a:ext cx="589953" cy="225819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1549246">
            <a:off x="8311357" y="8930300"/>
            <a:ext cx="1156392" cy="4250824"/>
            <a:chOff x="0" y="0"/>
            <a:chExt cx="304564" cy="1119558"/>
          </a:xfrm>
        </p:grpSpPr>
        <p:sp>
          <p:nvSpPr>
            <p:cNvPr name="Freeform 18" id="18"/>
            <p:cNvSpPr/>
            <p:nvPr/>
          </p:nvSpPr>
          <p:spPr>
            <a:xfrm flipH="false" flipV="false" rot="0">
              <a:off x="0" y="0"/>
              <a:ext cx="304564" cy="1119559"/>
            </a:xfrm>
            <a:custGeom>
              <a:avLst/>
              <a:gdLst/>
              <a:ahLst/>
              <a:cxnLst/>
              <a:rect r="r" b="b" t="t" l="l"/>
              <a:pathLst>
                <a:path h="1119559" w="304564">
                  <a:moveTo>
                    <a:pt x="152282" y="0"/>
                  </a:moveTo>
                  <a:lnTo>
                    <a:pt x="152282" y="0"/>
                  </a:lnTo>
                  <a:cubicBezTo>
                    <a:pt x="192670" y="0"/>
                    <a:pt x="231403" y="16044"/>
                    <a:pt x="259962" y="44602"/>
                  </a:cubicBezTo>
                  <a:cubicBezTo>
                    <a:pt x="288520" y="73161"/>
                    <a:pt x="304564" y="111894"/>
                    <a:pt x="304564" y="152282"/>
                  </a:cubicBezTo>
                  <a:lnTo>
                    <a:pt x="304564" y="967276"/>
                  </a:lnTo>
                  <a:cubicBezTo>
                    <a:pt x="304564" y="1051380"/>
                    <a:pt x="236385" y="1119559"/>
                    <a:pt x="152282" y="1119559"/>
                  </a:cubicBezTo>
                  <a:lnTo>
                    <a:pt x="152282" y="1119559"/>
                  </a:lnTo>
                  <a:cubicBezTo>
                    <a:pt x="111894" y="1119559"/>
                    <a:pt x="73161" y="1103515"/>
                    <a:pt x="44602" y="1074956"/>
                  </a:cubicBezTo>
                  <a:cubicBezTo>
                    <a:pt x="16044" y="1046398"/>
                    <a:pt x="0" y="1007664"/>
                    <a:pt x="0" y="967276"/>
                  </a:cubicBezTo>
                  <a:lnTo>
                    <a:pt x="0" y="152282"/>
                  </a:lnTo>
                  <a:cubicBezTo>
                    <a:pt x="0" y="68179"/>
                    <a:pt x="68179" y="0"/>
                    <a:pt x="152282" y="0"/>
                  </a:cubicBezTo>
                  <a:close/>
                </a:path>
              </a:pathLst>
            </a:custGeom>
            <a:solidFill>
              <a:srgbClr val="2B4A9D"/>
            </a:solidFill>
          </p:spPr>
        </p:sp>
        <p:sp>
          <p:nvSpPr>
            <p:cNvPr name="TextBox 19" id="19"/>
            <p:cNvSpPr txBox="true"/>
            <p:nvPr/>
          </p:nvSpPr>
          <p:spPr>
            <a:xfrm>
              <a:off x="0" y="-57150"/>
              <a:ext cx="304564" cy="1176708"/>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1549246">
            <a:off x="1031526" y="-2628058"/>
            <a:ext cx="1156392" cy="4250824"/>
            <a:chOff x="0" y="0"/>
            <a:chExt cx="304564" cy="1119558"/>
          </a:xfrm>
        </p:grpSpPr>
        <p:sp>
          <p:nvSpPr>
            <p:cNvPr name="Freeform 21" id="21"/>
            <p:cNvSpPr/>
            <p:nvPr/>
          </p:nvSpPr>
          <p:spPr>
            <a:xfrm flipH="false" flipV="false" rot="0">
              <a:off x="0" y="0"/>
              <a:ext cx="304564" cy="1119559"/>
            </a:xfrm>
            <a:custGeom>
              <a:avLst/>
              <a:gdLst/>
              <a:ahLst/>
              <a:cxnLst/>
              <a:rect r="r" b="b" t="t" l="l"/>
              <a:pathLst>
                <a:path h="1119559" w="304564">
                  <a:moveTo>
                    <a:pt x="152282" y="0"/>
                  </a:moveTo>
                  <a:lnTo>
                    <a:pt x="152282" y="0"/>
                  </a:lnTo>
                  <a:cubicBezTo>
                    <a:pt x="192670" y="0"/>
                    <a:pt x="231403" y="16044"/>
                    <a:pt x="259962" y="44602"/>
                  </a:cubicBezTo>
                  <a:cubicBezTo>
                    <a:pt x="288520" y="73161"/>
                    <a:pt x="304564" y="111894"/>
                    <a:pt x="304564" y="152282"/>
                  </a:cubicBezTo>
                  <a:lnTo>
                    <a:pt x="304564" y="967276"/>
                  </a:lnTo>
                  <a:cubicBezTo>
                    <a:pt x="304564" y="1051380"/>
                    <a:pt x="236385" y="1119559"/>
                    <a:pt x="152282" y="1119559"/>
                  </a:cubicBezTo>
                  <a:lnTo>
                    <a:pt x="152282" y="1119559"/>
                  </a:lnTo>
                  <a:cubicBezTo>
                    <a:pt x="111894" y="1119559"/>
                    <a:pt x="73161" y="1103515"/>
                    <a:pt x="44602" y="1074956"/>
                  </a:cubicBezTo>
                  <a:cubicBezTo>
                    <a:pt x="16044" y="1046398"/>
                    <a:pt x="0" y="1007664"/>
                    <a:pt x="0" y="967276"/>
                  </a:cubicBezTo>
                  <a:lnTo>
                    <a:pt x="0" y="152282"/>
                  </a:lnTo>
                  <a:cubicBezTo>
                    <a:pt x="0" y="68179"/>
                    <a:pt x="68179" y="0"/>
                    <a:pt x="152282" y="0"/>
                  </a:cubicBezTo>
                  <a:close/>
                </a:path>
              </a:pathLst>
            </a:custGeom>
            <a:solidFill>
              <a:srgbClr val="5271FF"/>
            </a:solidFill>
          </p:spPr>
        </p:sp>
        <p:sp>
          <p:nvSpPr>
            <p:cNvPr name="TextBox 22" id="22"/>
            <p:cNvSpPr txBox="true"/>
            <p:nvPr/>
          </p:nvSpPr>
          <p:spPr>
            <a:xfrm>
              <a:off x="0" y="-57150"/>
              <a:ext cx="304564" cy="1176708"/>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2063679" y="3379565"/>
            <a:ext cx="14160643" cy="2315478"/>
          </a:xfrm>
          <a:custGeom>
            <a:avLst/>
            <a:gdLst/>
            <a:ahLst/>
            <a:cxnLst/>
            <a:rect r="r" b="b" t="t" l="l"/>
            <a:pathLst>
              <a:path h="2315478" w="14160643">
                <a:moveTo>
                  <a:pt x="0" y="0"/>
                </a:moveTo>
                <a:lnTo>
                  <a:pt x="14160642" y="0"/>
                </a:lnTo>
                <a:lnTo>
                  <a:pt x="14160642" y="2315478"/>
                </a:lnTo>
                <a:lnTo>
                  <a:pt x="0" y="2315478"/>
                </a:lnTo>
                <a:lnTo>
                  <a:pt x="0" y="0"/>
                </a:lnTo>
                <a:close/>
              </a:path>
            </a:pathLst>
          </a:custGeom>
          <a:blipFill>
            <a:blip r:embed="rId2"/>
            <a:stretch>
              <a:fillRect l="0" t="0" r="0" b="0"/>
            </a:stretch>
          </a:blipFill>
        </p:spPr>
      </p:sp>
      <p:sp>
        <p:nvSpPr>
          <p:cNvPr name="TextBox 24" id="24"/>
          <p:cNvSpPr txBox="true"/>
          <p:nvPr/>
        </p:nvSpPr>
        <p:spPr>
          <a:xfrm rot="0">
            <a:off x="3055930" y="1338977"/>
            <a:ext cx="12176139" cy="1250950"/>
          </a:xfrm>
          <a:prstGeom prst="rect">
            <a:avLst/>
          </a:prstGeom>
        </p:spPr>
        <p:txBody>
          <a:bodyPr anchor="t" rtlCol="false" tIns="0" lIns="0" bIns="0" rIns="0">
            <a:spAutoFit/>
          </a:bodyPr>
          <a:lstStyle/>
          <a:p>
            <a:pPr algn="ctr">
              <a:lnSpc>
                <a:spcPts val="9799"/>
              </a:lnSpc>
            </a:pPr>
            <a:r>
              <a:rPr lang="en-US" sz="6999">
                <a:solidFill>
                  <a:srgbClr val="2B4A9D"/>
                </a:solidFill>
                <a:latin typeface="Poppins Bold"/>
                <a:ea typeface="Poppins Bold"/>
                <a:cs typeface="Poppins Bold"/>
                <a:sym typeface="Poppins Bold"/>
              </a:rPr>
              <a:t>DATA OVERVIEW</a:t>
            </a:r>
          </a:p>
        </p:txBody>
      </p:sp>
      <p:sp>
        <p:nvSpPr>
          <p:cNvPr name="TextBox 25" id="25"/>
          <p:cNvSpPr txBox="true"/>
          <p:nvPr/>
        </p:nvSpPr>
        <p:spPr>
          <a:xfrm rot="0">
            <a:off x="3550713" y="6379906"/>
            <a:ext cx="10677679" cy="2566035"/>
          </a:xfrm>
          <a:prstGeom prst="rect">
            <a:avLst/>
          </a:prstGeom>
        </p:spPr>
        <p:txBody>
          <a:bodyPr anchor="t" rtlCol="false" tIns="0" lIns="0" bIns="0" rIns="0">
            <a:spAutoFit/>
          </a:bodyPr>
          <a:lstStyle/>
          <a:p>
            <a:pPr algn="ctr">
              <a:lnSpc>
                <a:spcPts val="5040"/>
              </a:lnSpc>
            </a:pPr>
            <a:r>
              <a:rPr lang="en-US" sz="3600">
                <a:solidFill>
                  <a:srgbClr val="000000"/>
                </a:solidFill>
                <a:latin typeface="Poppins"/>
                <a:ea typeface="Poppins"/>
                <a:cs typeface="Poppins"/>
                <a:sym typeface="Poppins"/>
              </a:rPr>
              <a:t>The data used is the Titanic - Machine Learning from Disaster Dataset. The data contains 891 rows and 12 columns.</a:t>
            </a:r>
          </a:p>
          <a:p>
            <a:pPr algn="ctr">
              <a:lnSpc>
                <a:spcPts val="5040"/>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0" y="4058072"/>
            <a:ext cx="7658852" cy="6633482"/>
            <a:chOff x="0" y="0"/>
            <a:chExt cx="1865451" cy="1615704"/>
          </a:xfrm>
        </p:grpSpPr>
        <p:sp>
          <p:nvSpPr>
            <p:cNvPr name="Freeform 3" id="3"/>
            <p:cNvSpPr/>
            <p:nvPr/>
          </p:nvSpPr>
          <p:spPr>
            <a:xfrm flipH="false" flipV="false" rot="0">
              <a:off x="0" y="0"/>
              <a:ext cx="1865451" cy="1615704"/>
            </a:xfrm>
            <a:custGeom>
              <a:avLst/>
              <a:gdLst/>
              <a:ahLst/>
              <a:cxnLst/>
              <a:rect r="r" b="b" t="t" l="l"/>
              <a:pathLst>
                <a:path h="1615704" w="1865451">
                  <a:moveTo>
                    <a:pt x="0" y="0"/>
                  </a:moveTo>
                  <a:lnTo>
                    <a:pt x="1865451" y="0"/>
                  </a:lnTo>
                  <a:lnTo>
                    <a:pt x="1865451" y="1615704"/>
                  </a:lnTo>
                  <a:lnTo>
                    <a:pt x="0" y="1615704"/>
                  </a:lnTo>
                  <a:close/>
                </a:path>
              </a:pathLst>
            </a:custGeom>
            <a:solidFill>
              <a:srgbClr val="0075B2">
                <a:alpha val="95686"/>
              </a:srgbClr>
            </a:solidFill>
            <a:ln cap="sq">
              <a:noFill/>
              <a:prstDash val="solid"/>
              <a:miter/>
            </a:ln>
          </p:spPr>
        </p:sp>
        <p:sp>
          <p:nvSpPr>
            <p:cNvPr name="TextBox 4" id="4"/>
            <p:cNvSpPr txBox="true"/>
            <p:nvPr/>
          </p:nvSpPr>
          <p:spPr>
            <a:xfrm>
              <a:off x="0" y="-38100"/>
              <a:ext cx="1865451" cy="1653804"/>
            </a:xfrm>
            <a:prstGeom prst="rect">
              <a:avLst/>
            </a:prstGeom>
          </p:spPr>
          <p:txBody>
            <a:bodyPr anchor="ctr" rtlCol="false" tIns="58403" lIns="58403" bIns="58403" rIns="58403"/>
            <a:lstStyle/>
            <a:p>
              <a:pPr algn="ctr" marL="0" indent="0" lvl="0">
                <a:lnSpc>
                  <a:spcPts val="2659"/>
                </a:lnSpc>
                <a:spcBef>
                  <a:spcPct val="0"/>
                </a:spcBef>
              </a:pPr>
            </a:p>
          </p:txBody>
        </p:sp>
      </p:grpSp>
      <p:grpSp>
        <p:nvGrpSpPr>
          <p:cNvPr name="Group 5" id="5"/>
          <p:cNvGrpSpPr/>
          <p:nvPr/>
        </p:nvGrpSpPr>
        <p:grpSpPr>
          <a:xfrm rot="0">
            <a:off x="1698660" y="3640508"/>
            <a:ext cx="4261533" cy="835128"/>
            <a:chOff x="0" y="0"/>
            <a:chExt cx="976264" cy="191317"/>
          </a:xfrm>
        </p:grpSpPr>
        <p:sp>
          <p:nvSpPr>
            <p:cNvPr name="Freeform 6" id="6"/>
            <p:cNvSpPr/>
            <p:nvPr/>
          </p:nvSpPr>
          <p:spPr>
            <a:xfrm flipH="false" flipV="false" rot="0">
              <a:off x="0" y="0"/>
              <a:ext cx="976264" cy="191317"/>
            </a:xfrm>
            <a:custGeom>
              <a:avLst/>
              <a:gdLst/>
              <a:ahLst/>
              <a:cxnLst/>
              <a:rect r="r" b="b" t="t" l="l"/>
              <a:pathLst>
                <a:path h="191317" w="976264">
                  <a:moveTo>
                    <a:pt x="92652" y="0"/>
                  </a:moveTo>
                  <a:lnTo>
                    <a:pt x="883612" y="0"/>
                  </a:lnTo>
                  <a:cubicBezTo>
                    <a:pt x="908185" y="0"/>
                    <a:pt x="931751" y="9761"/>
                    <a:pt x="949127" y="27137"/>
                  </a:cubicBezTo>
                  <a:cubicBezTo>
                    <a:pt x="966502" y="44513"/>
                    <a:pt x="976264" y="68079"/>
                    <a:pt x="976264" y="92652"/>
                  </a:cubicBezTo>
                  <a:lnTo>
                    <a:pt x="976264" y="98666"/>
                  </a:lnTo>
                  <a:cubicBezTo>
                    <a:pt x="976264" y="123239"/>
                    <a:pt x="966502" y="146805"/>
                    <a:pt x="949127" y="164180"/>
                  </a:cubicBezTo>
                  <a:cubicBezTo>
                    <a:pt x="931751" y="181556"/>
                    <a:pt x="908185" y="191317"/>
                    <a:pt x="883612" y="191317"/>
                  </a:cubicBezTo>
                  <a:lnTo>
                    <a:pt x="92652" y="191317"/>
                  </a:lnTo>
                  <a:cubicBezTo>
                    <a:pt x="68079" y="191317"/>
                    <a:pt x="44513" y="181556"/>
                    <a:pt x="27137" y="164180"/>
                  </a:cubicBezTo>
                  <a:cubicBezTo>
                    <a:pt x="9761" y="146805"/>
                    <a:pt x="0" y="123239"/>
                    <a:pt x="0" y="98666"/>
                  </a:cubicBezTo>
                  <a:lnTo>
                    <a:pt x="0" y="92652"/>
                  </a:lnTo>
                  <a:cubicBezTo>
                    <a:pt x="0" y="68079"/>
                    <a:pt x="9761" y="44513"/>
                    <a:pt x="27137" y="27137"/>
                  </a:cubicBezTo>
                  <a:cubicBezTo>
                    <a:pt x="44513" y="9761"/>
                    <a:pt x="68079" y="0"/>
                    <a:pt x="92652" y="0"/>
                  </a:cubicBezTo>
                  <a:close/>
                </a:path>
              </a:pathLst>
            </a:custGeom>
            <a:solidFill>
              <a:srgbClr val="D4DEF9"/>
            </a:solidFill>
          </p:spPr>
        </p:sp>
        <p:sp>
          <p:nvSpPr>
            <p:cNvPr name="TextBox 7" id="7"/>
            <p:cNvSpPr txBox="true"/>
            <p:nvPr/>
          </p:nvSpPr>
          <p:spPr>
            <a:xfrm>
              <a:off x="0" y="-85725"/>
              <a:ext cx="976264" cy="277042"/>
            </a:xfrm>
            <a:prstGeom prst="rect">
              <a:avLst/>
            </a:prstGeom>
          </p:spPr>
          <p:txBody>
            <a:bodyPr anchor="ctr" rtlCol="false" tIns="58403" lIns="58403" bIns="58403" rIns="58403"/>
            <a:lstStyle/>
            <a:p>
              <a:pPr algn="ctr">
                <a:lnSpc>
                  <a:spcPts val="4200"/>
                </a:lnSpc>
              </a:pPr>
              <a:r>
                <a:rPr lang="en-US" sz="3000">
                  <a:solidFill>
                    <a:srgbClr val="000000"/>
                  </a:solidFill>
                  <a:latin typeface="Poppins Bold"/>
                  <a:ea typeface="Poppins Bold"/>
                  <a:cs typeface="Poppins Bold"/>
                  <a:sym typeface="Poppins Bold"/>
                </a:rPr>
                <a:t>Confusion Matrix</a:t>
              </a:r>
            </a:p>
          </p:txBody>
        </p:sp>
      </p:grpSp>
      <p:sp>
        <p:nvSpPr>
          <p:cNvPr name="Freeform 8" id="8"/>
          <p:cNvSpPr/>
          <p:nvPr/>
        </p:nvSpPr>
        <p:spPr>
          <a:xfrm flipH="false" flipV="false" rot="0">
            <a:off x="334990" y="4674829"/>
            <a:ext cx="6988871" cy="5399968"/>
          </a:xfrm>
          <a:custGeom>
            <a:avLst/>
            <a:gdLst/>
            <a:ahLst/>
            <a:cxnLst/>
            <a:rect r="r" b="b" t="t" l="l"/>
            <a:pathLst>
              <a:path h="5399968" w="6988871">
                <a:moveTo>
                  <a:pt x="0" y="0"/>
                </a:moveTo>
                <a:lnTo>
                  <a:pt x="6988872" y="0"/>
                </a:lnTo>
                <a:lnTo>
                  <a:pt x="6988872" y="5399968"/>
                </a:lnTo>
                <a:lnTo>
                  <a:pt x="0" y="5399968"/>
                </a:lnTo>
                <a:lnTo>
                  <a:pt x="0" y="0"/>
                </a:lnTo>
                <a:close/>
              </a:path>
            </a:pathLst>
          </a:custGeom>
          <a:blipFill>
            <a:blip r:embed="rId2"/>
            <a:stretch>
              <a:fillRect l="0" t="0" r="0" b="0"/>
            </a:stretch>
          </a:blipFill>
        </p:spPr>
      </p:sp>
      <p:sp>
        <p:nvSpPr>
          <p:cNvPr name="Freeform 9" id="9"/>
          <p:cNvSpPr/>
          <p:nvPr/>
        </p:nvSpPr>
        <p:spPr>
          <a:xfrm flipH="false" flipV="false" rot="0">
            <a:off x="8063092" y="5624548"/>
            <a:ext cx="9626455" cy="3500529"/>
          </a:xfrm>
          <a:custGeom>
            <a:avLst/>
            <a:gdLst/>
            <a:ahLst/>
            <a:cxnLst/>
            <a:rect r="r" b="b" t="t" l="l"/>
            <a:pathLst>
              <a:path h="3500529" w="9626455">
                <a:moveTo>
                  <a:pt x="0" y="0"/>
                </a:moveTo>
                <a:lnTo>
                  <a:pt x="9626455" y="0"/>
                </a:lnTo>
                <a:lnTo>
                  <a:pt x="9626455" y="3500529"/>
                </a:lnTo>
                <a:lnTo>
                  <a:pt x="0" y="3500529"/>
                </a:lnTo>
                <a:lnTo>
                  <a:pt x="0" y="0"/>
                </a:lnTo>
                <a:close/>
              </a:path>
            </a:pathLst>
          </a:custGeom>
          <a:blipFill>
            <a:blip r:embed="rId3"/>
            <a:stretch>
              <a:fillRect l="0" t="0" r="0" b="0"/>
            </a:stretch>
          </a:blipFill>
        </p:spPr>
      </p:sp>
      <p:sp>
        <p:nvSpPr>
          <p:cNvPr name="TextBox 10" id="10"/>
          <p:cNvSpPr txBox="true"/>
          <p:nvPr/>
        </p:nvSpPr>
        <p:spPr>
          <a:xfrm rot="0">
            <a:off x="8063092" y="4408961"/>
            <a:ext cx="9849251" cy="9150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Best Parameters for Logistic Regression: {'C': 0.01, 'max_iter': 200, 'penalty': 'none', 'solver': 'lbfgs'}</a:t>
            </a:r>
          </a:p>
        </p:txBody>
      </p:sp>
      <p:sp>
        <p:nvSpPr>
          <p:cNvPr name="TextBox 11" id="11"/>
          <p:cNvSpPr txBox="true"/>
          <p:nvPr/>
        </p:nvSpPr>
        <p:spPr>
          <a:xfrm rot="0">
            <a:off x="4857543" y="345478"/>
            <a:ext cx="8572913" cy="2168901"/>
          </a:xfrm>
          <a:prstGeom prst="rect">
            <a:avLst/>
          </a:prstGeom>
        </p:spPr>
        <p:txBody>
          <a:bodyPr anchor="t" rtlCol="false" tIns="0" lIns="0" bIns="0" rIns="0">
            <a:spAutoFit/>
          </a:bodyPr>
          <a:lstStyle/>
          <a:p>
            <a:pPr algn="ctr">
              <a:lnSpc>
                <a:spcPts val="7840"/>
              </a:lnSpc>
            </a:pPr>
            <a:r>
              <a:rPr lang="en-US" sz="5600">
                <a:solidFill>
                  <a:srgbClr val="000000"/>
                </a:solidFill>
                <a:latin typeface="Poppins Bold"/>
                <a:ea typeface="Poppins Bold"/>
                <a:cs typeface="Poppins Bold"/>
                <a:sym typeface="Poppins Bold"/>
              </a:rPr>
              <a:t>With SMOTE:</a:t>
            </a:r>
          </a:p>
          <a:p>
            <a:pPr algn="ctr">
              <a:lnSpc>
                <a:spcPts val="9268"/>
              </a:lnSpc>
              <a:spcBef>
                <a:spcPct val="0"/>
              </a:spcBef>
            </a:pPr>
            <a:r>
              <a:rPr lang="en-US" sz="6620">
                <a:solidFill>
                  <a:srgbClr val="145DA0"/>
                </a:solidFill>
                <a:latin typeface="Poppins Bold"/>
                <a:ea typeface="Poppins Bold"/>
                <a:cs typeface="Poppins Bold"/>
                <a:sym typeface="Poppins Bold"/>
              </a:rPr>
              <a:t>Logistic Regression</a:t>
            </a:r>
          </a:p>
        </p:txBody>
      </p:sp>
      <p:grpSp>
        <p:nvGrpSpPr>
          <p:cNvPr name="Group 12" id="12"/>
          <p:cNvGrpSpPr/>
          <p:nvPr/>
        </p:nvGrpSpPr>
        <p:grpSpPr>
          <a:xfrm rot="-1832717">
            <a:off x="14669333" y="-3058706"/>
            <a:ext cx="1091954" cy="5397287"/>
            <a:chOff x="0" y="0"/>
            <a:chExt cx="287593" cy="1421508"/>
          </a:xfrm>
        </p:grpSpPr>
        <p:sp>
          <p:nvSpPr>
            <p:cNvPr name="Freeform 13" id="13"/>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5271FF"/>
            </a:solidFill>
          </p:spPr>
        </p:sp>
        <p:sp>
          <p:nvSpPr>
            <p:cNvPr name="TextBox 14" id="14"/>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244075" y="9028197"/>
            <a:ext cx="2087851" cy="20878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4A9D"/>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1832717">
            <a:off x="18352759" y="931679"/>
            <a:ext cx="1091954" cy="5397287"/>
            <a:chOff x="0" y="0"/>
            <a:chExt cx="287593" cy="1421508"/>
          </a:xfrm>
        </p:grpSpPr>
        <p:sp>
          <p:nvSpPr>
            <p:cNvPr name="Freeform 19" id="19"/>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2B4A9D"/>
            </a:solidFill>
          </p:spPr>
        </p:sp>
        <p:sp>
          <p:nvSpPr>
            <p:cNvPr name="TextBox 20" id="20"/>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43925" y="-983150"/>
            <a:ext cx="2087851" cy="208785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0" y="4058072"/>
            <a:ext cx="7658852" cy="6633482"/>
            <a:chOff x="0" y="0"/>
            <a:chExt cx="1865451" cy="1615704"/>
          </a:xfrm>
        </p:grpSpPr>
        <p:sp>
          <p:nvSpPr>
            <p:cNvPr name="Freeform 3" id="3"/>
            <p:cNvSpPr/>
            <p:nvPr/>
          </p:nvSpPr>
          <p:spPr>
            <a:xfrm flipH="false" flipV="false" rot="0">
              <a:off x="0" y="0"/>
              <a:ext cx="1865451" cy="1615704"/>
            </a:xfrm>
            <a:custGeom>
              <a:avLst/>
              <a:gdLst/>
              <a:ahLst/>
              <a:cxnLst/>
              <a:rect r="r" b="b" t="t" l="l"/>
              <a:pathLst>
                <a:path h="1615704" w="1865451">
                  <a:moveTo>
                    <a:pt x="0" y="0"/>
                  </a:moveTo>
                  <a:lnTo>
                    <a:pt x="1865451" y="0"/>
                  </a:lnTo>
                  <a:lnTo>
                    <a:pt x="1865451" y="1615704"/>
                  </a:lnTo>
                  <a:lnTo>
                    <a:pt x="0" y="1615704"/>
                  </a:lnTo>
                  <a:close/>
                </a:path>
              </a:pathLst>
            </a:custGeom>
            <a:solidFill>
              <a:srgbClr val="0075B2">
                <a:alpha val="95686"/>
              </a:srgbClr>
            </a:solidFill>
            <a:ln cap="sq">
              <a:noFill/>
              <a:prstDash val="solid"/>
              <a:miter/>
            </a:ln>
          </p:spPr>
        </p:sp>
        <p:sp>
          <p:nvSpPr>
            <p:cNvPr name="TextBox 4" id="4"/>
            <p:cNvSpPr txBox="true"/>
            <p:nvPr/>
          </p:nvSpPr>
          <p:spPr>
            <a:xfrm>
              <a:off x="0" y="-38100"/>
              <a:ext cx="1865451" cy="1653804"/>
            </a:xfrm>
            <a:prstGeom prst="rect">
              <a:avLst/>
            </a:prstGeom>
          </p:spPr>
          <p:txBody>
            <a:bodyPr anchor="ctr" rtlCol="false" tIns="58403" lIns="58403" bIns="58403" rIns="58403"/>
            <a:lstStyle/>
            <a:p>
              <a:pPr algn="ctr" marL="0" indent="0" lvl="0">
                <a:lnSpc>
                  <a:spcPts val="2659"/>
                </a:lnSpc>
                <a:spcBef>
                  <a:spcPct val="0"/>
                </a:spcBef>
              </a:pPr>
            </a:p>
          </p:txBody>
        </p:sp>
      </p:grpSp>
      <p:grpSp>
        <p:nvGrpSpPr>
          <p:cNvPr name="Group 5" id="5"/>
          <p:cNvGrpSpPr/>
          <p:nvPr/>
        </p:nvGrpSpPr>
        <p:grpSpPr>
          <a:xfrm rot="0">
            <a:off x="1698660" y="3640508"/>
            <a:ext cx="4261533" cy="835128"/>
            <a:chOff x="0" y="0"/>
            <a:chExt cx="976264" cy="191317"/>
          </a:xfrm>
        </p:grpSpPr>
        <p:sp>
          <p:nvSpPr>
            <p:cNvPr name="Freeform 6" id="6"/>
            <p:cNvSpPr/>
            <p:nvPr/>
          </p:nvSpPr>
          <p:spPr>
            <a:xfrm flipH="false" flipV="false" rot="0">
              <a:off x="0" y="0"/>
              <a:ext cx="976264" cy="191317"/>
            </a:xfrm>
            <a:custGeom>
              <a:avLst/>
              <a:gdLst/>
              <a:ahLst/>
              <a:cxnLst/>
              <a:rect r="r" b="b" t="t" l="l"/>
              <a:pathLst>
                <a:path h="191317" w="976264">
                  <a:moveTo>
                    <a:pt x="92652" y="0"/>
                  </a:moveTo>
                  <a:lnTo>
                    <a:pt x="883612" y="0"/>
                  </a:lnTo>
                  <a:cubicBezTo>
                    <a:pt x="908185" y="0"/>
                    <a:pt x="931751" y="9761"/>
                    <a:pt x="949127" y="27137"/>
                  </a:cubicBezTo>
                  <a:cubicBezTo>
                    <a:pt x="966502" y="44513"/>
                    <a:pt x="976264" y="68079"/>
                    <a:pt x="976264" y="92652"/>
                  </a:cubicBezTo>
                  <a:lnTo>
                    <a:pt x="976264" y="98666"/>
                  </a:lnTo>
                  <a:cubicBezTo>
                    <a:pt x="976264" y="123239"/>
                    <a:pt x="966502" y="146805"/>
                    <a:pt x="949127" y="164180"/>
                  </a:cubicBezTo>
                  <a:cubicBezTo>
                    <a:pt x="931751" y="181556"/>
                    <a:pt x="908185" y="191317"/>
                    <a:pt x="883612" y="191317"/>
                  </a:cubicBezTo>
                  <a:lnTo>
                    <a:pt x="92652" y="191317"/>
                  </a:lnTo>
                  <a:cubicBezTo>
                    <a:pt x="68079" y="191317"/>
                    <a:pt x="44513" y="181556"/>
                    <a:pt x="27137" y="164180"/>
                  </a:cubicBezTo>
                  <a:cubicBezTo>
                    <a:pt x="9761" y="146805"/>
                    <a:pt x="0" y="123239"/>
                    <a:pt x="0" y="98666"/>
                  </a:cubicBezTo>
                  <a:lnTo>
                    <a:pt x="0" y="92652"/>
                  </a:lnTo>
                  <a:cubicBezTo>
                    <a:pt x="0" y="68079"/>
                    <a:pt x="9761" y="44513"/>
                    <a:pt x="27137" y="27137"/>
                  </a:cubicBezTo>
                  <a:cubicBezTo>
                    <a:pt x="44513" y="9761"/>
                    <a:pt x="68079" y="0"/>
                    <a:pt x="92652" y="0"/>
                  </a:cubicBezTo>
                  <a:close/>
                </a:path>
              </a:pathLst>
            </a:custGeom>
            <a:solidFill>
              <a:srgbClr val="D4DEF9"/>
            </a:solidFill>
          </p:spPr>
        </p:sp>
        <p:sp>
          <p:nvSpPr>
            <p:cNvPr name="TextBox 7" id="7"/>
            <p:cNvSpPr txBox="true"/>
            <p:nvPr/>
          </p:nvSpPr>
          <p:spPr>
            <a:xfrm>
              <a:off x="0" y="-85725"/>
              <a:ext cx="976264" cy="277042"/>
            </a:xfrm>
            <a:prstGeom prst="rect">
              <a:avLst/>
            </a:prstGeom>
          </p:spPr>
          <p:txBody>
            <a:bodyPr anchor="ctr" rtlCol="false" tIns="58403" lIns="58403" bIns="58403" rIns="58403"/>
            <a:lstStyle/>
            <a:p>
              <a:pPr algn="ctr">
                <a:lnSpc>
                  <a:spcPts val="4200"/>
                </a:lnSpc>
              </a:pPr>
              <a:r>
                <a:rPr lang="en-US" sz="3000">
                  <a:solidFill>
                    <a:srgbClr val="000000"/>
                  </a:solidFill>
                  <a:latin typeface="Poppins Bold"/>
                  <a:ea typeface="Poppins Bold"/>
                  <a:cs typeface="Poppins Bold"/>
                  <a:sym typeface="Poppins Bold"/>
                </a:rPr>
                <a:t>Confusion Matrix</a:t>
              </a:r>
            </a:p>
          </p:txBody>
        </p:sp>
      </p:grpSp>
      <p:sp>
        <p:nvSpPr>
          <p:cNvPr name="Freeform 8" id="8"/>
          <p:cNvSpPr/>
          <p:nvPr/>
        </p:nvSpPr>
        <p:spPr>
          <a:xfrm flipH="false" flipV="false" rot="0">
            <a:off x="334990" y="4674829"/>
            <a:ext cx="6988871" cy="5399968"/>
          </a:xfrm>
          <a:custGeom>
            <a:avLst/>
            <a:gdLst/>
            <a:ahLst/>
            <a:cxnLst/>
            <a:rect r="r" b="b" t="t" l="l"/>
            <a:pathLst>
              <a:path h="5399968" w="6988871">
                <a:moveTo>
                  <a:pt x="0" y="0"/>
                </a:moveTo>
                <a:lnTo>
                  <a:pt x="6988872" y="0"/>
                </a:lnTo>
                <a:lnTo>
                  <a:pt x="6988872" y="5399968"/>
                </a:lnTo>
                <a:lnTo>
                  <a:pt x="0" y="5399968"/>
                </a:lnTo>
                <a:lnTo>
                  <a:pt x="0" y="0"/>
                </a:lnTo>
                <a:close/>
              </a:path>
            </a:pathLst>
          </a:custGeom>
          <a:blipFill>
            <a:blip r:embed="rId2"/>
            <a:stretch>
              <a:fillRect l="0" t="0" r="0" b="0"/>
            </a:stretch>
          </a:blipFill>
        </p:spPr>
      </p:sp>
      <p:sp>
        <p:nvSpPr>
          <p:cNvPr name="Freeform 9" id="9"/>
          <p:cNvSpPr/>
          <p:nvPr/>
        </p:nvSpPr>
        <p:spPr>
          <a:xfrm flipH="false" flipV="false" rot="0">
            <a:off x="8063092" y="5599367"/>
            <a:ext cx="9572886" cy="3126335"/>
          </a:xfrm>
          <a:custGeom>
            <a:avLst/>
            <a:gdLst/>
            <a:ahLst/>
            <a:cxnLst/>
            <a:rect r="r" b="b" t="t" l="l"/>
            <a:pathLst>
              <a:path h="3126335" w="9572886">
                <a:moveTo>
                  <a:pt x="0" y="0"/>
                </a:moveTo>
                <a:lnTo>
                  <a:pt x="9572886" y="0"/>
                </a:lnTo>
                <a:lnTo>
                  <a:pt x="9572886" y="3126335"/>
                </a:lnTo>
                <a:lnTo>
                  <a:pt x="0" y="3126335"/>
                </a:lnTo>
                <a:lnTo>
                  <a:pt x="0" y="0"/>
                </a:lnTo>
                <a:close/>
              </a:path>
            </a:pathLst>
          </a:custGeom>
          <a:blipFill>
            <a:blip r:embed="rId3"/>
            <a:stretch>
              <a:fillRect l="0" t="0" r="0" b="0"/>
            </a:stretch>
          </a:blipFill>
        </p:spPr>
      </p:sp>
      <p:sp>
        <p:nvSpPr>
          <p:cNvPr name="TextBox 10" id="10"/>
          <p:cNvSpPr txBox="true"/>
          <p:nvPr/>
        </p:nvSpPr>
        <p:spPr>
          <a:xfrm rot="0">
            <a:off x="8063092" y="4408961"/>
            <a:ext cx="9849251" cy="9150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Best Parameters for Random Forest Classifier: {'max_depth': 10, 'n_estimators': 100}</a:t>
            </a:r>
          </a:p>
        </p:txBody>
      </p:sp>
      <p:sp>
        <p:nvSpPr>
          <p:cNvPr name="TextBox 11" id="11"/>
          <p:cNvSpPr txBox="true"/>
          <p:nvPr/>
        </p:nvSpPr>
        <p:spPr>
          <a:xfrm rot="0">
            <a:off x="4857543" y="345478"/>
            <a:ext cx="8572913" cy="2168901"/>
          </a:xfrm>
          <a:prstGeom prst="rect">
            <a:avLst/>
          </a:prstGeom>
        </p:spPr>
        <p:txBody>
          <a:bodyPr anchor="t" rtlCol="false" tIns="0" lIns="0" bIns="0" rIns="0">
            <a:spAutoFit/>
          </a:bodyPr>
          <a:lstStyle/>
          <a:p>
            <a:pPr algn="ctr">
              <a:lnSpc>
                <a:spcPts val="7840"/>
              </a:lnSpc>
            </a:pPr>
            <a:r>
              <a:rPr lang="en-US" sz="5600">
                <a:solidFill>
                  <a:srgbClr val="000000"/>
                </a:solidFill>
                <a:latin typeface="Poppins Bold"/>
                <a:ea typeface="Poppins Bold"/>
                <a:cs typeface="Poppins Bold"/>
                <a:sym typeface="Poppins Bold"/>
              </a:rPr>
              <a:t>With SMOTE:</a:t>
            </a:r>
          </a:p>
          <a:p>
            <a:pPr algn="ctr">
              <a:lnSpc>
                <a:spcPts val="9268"/>
              </a:lnSpc>
              <a:spcBef>
                <a:spcPct val="0"/>
              </a:spcBef>
            </a:pPr>
            <a:r>
              <a:rPr lang="en-US" sz="6620">
                <a:solidFill>
                  <a:srgbClr val="145DA0"/>
                </a:solidFill>
                <a:latin typeface="Poppins Bold"/>
                <a:ea typeface="Poppins Bold"/>
                <a:cs typeface="Poppins Bold"/>
                <a:sym typeface="Poppins Bold"/>
              </a:rPr>
              <a:t>Random Forest</a:t>
            </a:r>
          </a:p>
        </p:txBody>
      </p:sp>
      <p:grpSp>
        <p:nvGrpSpPr>
          <p:cNvPr name="Group 12" id="12"/>
          <p:cNvGrpSpPr/>
          <p:nvPr/>
        </p:nvGrpSpPr>
        <p:grpSpPr>
          <a:xfrm rot="-1832717">
            <a:off x="14669333" y="-3058706"/>
            <a:ext cx="1091954" cy="5397287"/>
            <a:chOff x="0" y="0"/>
            <a:chExt cx="287593" cy="1421508"/>
          </a:xfrm>
        </p:grpSpPr>
        <p:sp>
          <p:nvSpPr>
            <p:cNvPr name="Freeform 13" id="13"/>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5271FF"/>
            </a:solidFill>
          </p:spPr>
        </p:sp>
        <p:sp>
          <p:nvSpPr>
            <p:cNvPr name="TextBox 14" id="14"/>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244075" y="9028197"/>
            <a:ext cx="2087851" cy="20878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4A9D"/>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1832717">
            <a:off x="18352759" y="931679"/>
            <a:ext cx="1091954" cy="5397287"/>
            <a:chOff x="0" y="0"/>
            <a:chExt cx="287593" cy="1421508"/>
          </a:xfrm>
        </p:grpSpPr>
        <p:sp>
          <p:nvSpPr>
            <p:cNvPr name="Freeform 19" id="19"/>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2B4A9D"/>
            </a:solidFill>
          </p:spPr>
        </p:sp>
        <p:sp>
          <p:nvSpPr>
            <p:cNvPr name="TextBox 20" id="20"/>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43925" y="-983150"/>
            <a:ext cx="2087851" cy="208785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0" y="4058072"/>
            <a:ext cx="7658852" cy="6633482"/>
            <a:chOff x="0" y="0"/>
            <a:chExt cx="1865451" cy="1615704"/>
          </a:xfrm>
        </p:grpSpPr>
        <p:sp>
          <p:nvSpPr>
            <p:cNvPr name="Freeform 3" id="3"/>
            <p:cNvSpPr/>
            <p:nvPr/>
          </p:nvSpPr>
          <p:spPr>
            <a:xfrm flipH="false" flipV="false" rot="0">
              <a:off x="0" y="0"/>
              <a:ext cx="1865451" cy="1615704"/>
            </a:xfrm>
            <a:custGeom>
              <a:avLst/>
              <a:gdLst/>
              <a:ahLst/>
              <a:cxnLst/>
              <a:rect r="r" b="b" t="t" l="l"/>
              <a:pathLst>
                <a:path h="1615704" w="1865451">
                  <a:moveTo>
                    <a:pt x="0" y="0"/>
                  </a:moveTo>
                  <a:lnTo>
                    <a:pt x="1865451" y="0"/>
                  </a:lnTo>
                  <a:lnTo>
                    <a:pt x="1865451" y="1615704"/>
                  </a:lnTo>
                  <a:lnTo>
                    <a:pt x="0" y="1615704"/>
                  </a:lnTo>
                  <a:close/>
                </a:path>
              </a:pathLst>
            </a:custGeom>
            <a:solidFill>
              <a:srgbClr val="0075B2">
                <a:alpha val="95686"/>
              </a:srgbClr>
            </a:solidFill>
            <a:ln cap="sq">
              <a:noFill/>
              <a:prstDash val="solid"/>
              <a:miter/>
            </a:ln>
          </p:spPr>
        </p:sp>
        <p:sp>
          <p:nvSpPr>
            <p:cNvPr name="TextBox 4" id="4"/>
            <p:cNvSpPr txBox="true"/>
            <p:nvPr/>
          </p:nvSpPr>
          <p:spPr>
            <a:xfrm>
              <a:off x="0" y="-38100"/>
              <a:ext cx="1865451" cy="1653804"/>
            </a:xfrm>
            <a:prstGeom prst="rect">
              <a:avLst/>
            </a:prstGeom>
          </p:spPr>
          <p:txBody>
            <a:bodyPr anchor="ctr" rtlCol="false" tIns="58403" lIns="58403" bIns="58403" rIns="58403"/>
            <a:lstStyle/>
            <a:p>
              <a:pPr algn="ctr" marL="0" indent="0" lvl="0">
                <a:lnSpc>
                  <a:spcPts val="2659"/>
                </a:lnSpc>
                <a:spcBef>
                  <a:spcPct val="0"/>
                </a:spcBef>
              </a:pPr>
            </a:p>
          </p:txBody>
        </p:sp>
      </p:grpSp>
      <p:grpSp>
        <p:nvGrpSpPr>
          <p:cNvPr name="Group 5" id="5"/>
          <p:cNvGrpSpPr/>
          <p:nvPr/>
        </p:nvGrpSpPr>
        <p:grpSpPr>
          <a:xfrm rot="0">
            <a:off x="1698660" y="3640508"/>
            <a:ext cx="4261533" cy="835128"/>
            <a:chOff x="0" y="0"/>
            <a:chExt cx="976264" cy="191317"/>
          </a:xfrm>
        </p:grpSpPr>
        <p:sp>
          <p:nvSpPr>
            <p:cNvPr name="Freeform 6" id="6"/>
            <p:cNvSpPr/>
            <p:nvPr/>
          </p:nvSpPr>
          <p:spPr>
            <a:xfrm flipH="false" flipV="false" rot="0">
              <a:off x="0" y="0"/>
              <a:ext cx="976264" cy="191317"/>
            </a:xfrm>
            <a:custGeom>
              <a:avLst/>
              <a:gdLst/>
              <a:ahLst/>
              <a:cxnLst/>
              <a:rect r="r" b="b" t="t" l="l"/>
              <a:pathLst>
                <a:path h="191317" w="976264">
                  <a:moveTo>
                    <a:pt x="92652" y="0"/>
                  </a:moveTo>
                  <a:lnTo>
                    <a:pt x="883612" y="0"/>
                  </a:lnTo>
                  <a:cubicBezTo>
                    <a:pt x="908185" y="0"/>
                    <a:pt x="931751" y="9761"/>
                    <a:pt x="949127" y="27137"/>
                  </a:cubicBezTo>
                  <a:cubicBezTo>
                    <a:pt x="966502" y="44513"/>
                    <a:pt x="976264" y="68079"/>
                    <a:pt x="976264" y="92652"/>
                  </a:cubicBezTo>
                  <a:lnTo>
                    <a:pt x="976264" y="98666"/>
                  </a:lnTo>
                  <a:cubicBezTo>
                    <a:pt x="976264" y="123239"/>
                    <a:pt x="966502" y="146805"/>
                    <a:pt x="949127" y="164180"/>
                  </a:cubicBezTo>
                  <a:cubicBezTo>
                    <a:pt x="931751" y="181556"/>
                    <a:pt x="908185" y="191317"/>
                    <a:pt x="883612" y="191317"/>
                  </a:cubicBezTo>
                  <a:lnTo>
                    <a:pt x="92652" y="191317"/>
                  </a:lnTo>
                  <a:cubicBezTo>
                    <a:pt x="68079" y="191317"/>
                    <a:pt x="44513" y="181556"/>
                    <a:pt x="27137" y="164180"/>
                  </a:cubicBezTo>
                  <a:cubicBezTo>
                    <a:pt x="9761" y="146805"/>
                    <a:pt x="0" y="123239"/>
                    <a:pt x="0" y="98666"/>
                  </a:cubicBezTo>
                  <a:lnTo>
                    <a:pt x="0" y="92652"/>
                  </a:lnTo>
                  <a:cubicBezTo>
                    <a:pt x="0" y="68079"/>
                    <a:pt x="9761" y="44513"/>
                    <a:pt x="27137" y="27137"/>
                  </a:cubicBezTo>
                  <a:cubicBezTo>
                    <a:pt x="44513" y="9761"/>
                    <a:pt x="68079" y="0"/>
                    <a:pt x="92652" y="0"/>
                  </a:cubicBezTo>
                  <a:close/>
                </a:path>
              </a:pathLst>
            </a:custGeom>
            <a:solidFill>
              <a:srgbClr val="D4DEF9"/>
            </a:solidFill>
          </p:spPr>
        </p:sp>
        <p:sp>
          <p:nvSpPr>
            <p:cNvPr name="TextBox 7" id="7"/>
            <p:cNvSpPr txBox="true"/>
            <p:nvPr/>
          </p:nvSpPr>
          <p:spPr>
            <a:xfrm>
              <a:off x="0" y="-85725"/>
              <a:ext cx="976264" cy="277042"/>
            </a:xfrm>
            <a:prstGeom prst="rect">
              <a:avLst/>
            </a:prstGeom>
          </p:spPr>
          <p:txBody>
            <a:bodyPr anchor="ctr" rtlCol="false" tIns="58403" lIns="58403" bIns="58403" rIns="58403"/>
            <a:lstStyle/>
            <a:p>
              <a:pPr algn="ctr">
                <a:lnSpc>
                  <a:spcPts val="4200"/>
                </a:lnSpc>
              </a:pPr>
              <a:r>
                <a:rPr lang="en-US" sz="3000">
                  <a:solidFill>
                    <a:srgbClr val="000000"/>
                  </a:solidFill>
                  <a:latin typeface="Poppins Bold"/>
                  <a:ea typeface="Poppins Bold"/>
                  <a:cs typeface="Poppins Bold"/>
                  <a:sym typeface="Poppins Bold"/>
                </a:rPr>
                <a:t>Confusion Matrix</a:t>
              </a:r>
            </a:p>
          </p:txBody>
        </p:sp>
      </p:grpSp>
      <p:sp>
        <p:nvSpPr>
          <p:cNvPr name="Freeform 8" id="8"/>
          <p:cNvSpPr/>
          <p:nvPr/>
        </p:nvSpPr>
        <p:spPr>
          <a:xfrm flipH="false" flipV="false" rot="0">
            <a:off x="334990" y="4674829"/>
            <a:ext cx="6988871" cy="5399968"/>
          </a:xfrm>
          <a:custGeom>
            <a:avLst/>
            <a:gdLst/>
            <a:ahLst/>
            <a:cxnLst/>
            <a:rect r="r" b="b" t="t" l="l"/>
            <a:pathLst>
              <a:path h="5399968" w="6988871">
                <a:moveTo>
                  <a:pt x="0" y="0"/>
                </a:moveTo>
                <a:lnTo>
                  <a:pt x="6988872" y="0"/>
                </a:lnTo>
                <a:lnTo>
                  <a:pt x="6988872" y="5399968"/>
                </a:lnTo>
                <a:lnTo>
                  <a:pt x="0" y="5399968"/>
                </a:lnTo>
                <a:lnTo>
                  <a:pt x="0" y="0"/>
                </a:lnTo>
                <a:close/>
              </a:path>
            </a:pathLst>
          </a:custGeom>
          <a:blipFill>
            <a:blip r:embed="rId2"/>
            <a:stretch>
              <a:fillRect l="0" t="0" r="0" b="0"/>
            </a:stretch>
          </a:blipFill>
        </p:spPr>
      </p:sp>
      <p:sp>
        <p:nvSpPr>
          <p:cNvPr name="Freeform 9" id="9"/>
          <p:cNvSpPr/>
          <p:nvPr/>
        </p:nvSpPr>
        <p:spPr>
          <a:xfrm flipH="false" flipV="false" rot="0">
            <a:off x="8063092" y="5565872"/>
            <a:ext cx="9575143" cy="3617881"/>
          </a:xfrm>
          <a:custGeom>
            <a:avLst/>
            <a:gdLst/>
            <a:ahLst/>
            <a:cxnLst/>
            <a:rect r="r" b="b" t="t" l="l"/>
            <a:pathLst>
              <a:path h="3617881" w="9575143">
                <a:moveTo>
                  <a:pt x="0" y="0"/>
                </a:moveTo>
                <a:lnTo>
                  <a:pt x="9575143" y="0"/>
                </a:lnTo>
                <a:lnTo>
                  <a:pt x="9575143" y="3617881"/>
                </a:lnTo>
                <a:lnTo>
                  <a:pt x="0" y="3617881"/>
                </a:lnTo>
                <a:lnTo>
                  <a:pt x="0" y="0"/>
                </a:lnTo>
                <a:close/>
              </a:path>
            </a:pathLst>
          </a:custGeom>
          <a:blipFill>
            <a:blip r:embed="rId3"/>
            <a:stretch>
              <a:fillRect l="0" t="0" r="0" b="0"/>
            </a:stretch>
          </a:blipFill>
        </p:spPr>
      </p:sp>
      <p:sp>
        <p:nvSpPr>
          <p:cNvPr name="TextBox 10" id="10"/>
          <p:cNvSpPr txBox="true"/>
          <p:nvPr/>
        </p:nvSpPr>
        <p:spPr>
          <a:xfrm rot="0">
            <a:off x="8063092" y="4408961"/>
            <a:ext cx="9849251" cy="9150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Best Parameters for XGB Classifier: {'gamma': 0, 'learning_rate': 0.2, 'max_depth': 3, 'n_estimators': 200}</a:t>
            </a:r>
          </a:p>
        </p:txBody>
      </p:sp>
      <p:sp>
        <p:nvSpPr>
          <p:cNvPr name="TextBox 11" id="11"/>
          <p:cNvSpPr txBox="true"/>
          <p:nvPr/>
        </p:nvSpPr>
        <p:spPr>
          <a:xfrm rot="0">
            <a:off x="4857543" y="345478"/>
            <a:ext cx="8572913" cy="2168901"/>
          </a:xfrm>
          <a:prstGeom prst="rect">
            <a:avLst/>
          </a:prstGeom>
        </p:spPr>
        <p:txBody>
          <a:bodyPr anchor="t" rtlCol="false" tIns="0" lIns="0" bIns="0" rIns="0">
            <a:spAutoFit/>
          </a:bodyPr>
          <a:lstStyle/>
          <a:p>
            <a:pPr algn="ctr">
              <a:lnSpc>
                <a:spcPts val="7840"/>
              </a:lnSpc>
            </a:pPr>
            <a:r>
              <a:rPr lang="en-US" sz="5600">
                <a:solidFill>
                  <a:srgbClr val="000000"/>
                </a:solidFill>
                <a:latin typeface="Poppins Bold"/>
                <a:ea typeface="Poppins Bold"/>
                <a:cs typeface="Poppins Bold"/>
                <a:sym typeface="Poppins Bold"/>
              </a:rPr>
              <a:t>With SMOTE:</a:t>
            </a:r>
          </a:p>
          <a:p>
            <a:pPr algn="ctr">
              <a:lnSpc>
                <a:spcPts val="9268"/>
              </a:lnSpc>
              <a:spcBef>
                <a:spcPct val="0"/>
              </a:spcBef>
            </a:pPr>
            <a:r>
              <a:rPr lang="en-US" sz="6620">
                <a:solidFill>
                  <a:srgbClr val="145DA0"/>
                </a:solidFill>
                <a:latin typeface="Poppins Bold"/>
                <a:ea typeface="Poppins Bold"/>
                <a:cs typeface="Poppins Bold"/>
                <a:sym typeface="Poppins Bold"/>
              </a:rPr>
              <a:t>XGBoost</a:t>
            </a:r>
          </a:p>
        </p:txBody>
      </p:sp>
      <p:grpSp>
        <p:nvGrpSpPr>
          <p:cNvPr name="Group 12" id="12"/>
          <p:cNvGrpSpPr/>
          <p:nvPr/>
        </p:nvGrpSpPr>
        <p:grpSpPr>
          <a:xfrm rot="0">
            <a:off x="-1043925" y="-983150"/>
            <a:ext cx="2087851" cy="208785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244075" y="9028197"/>
            <a:ext cx="2087851" cy="20878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4A9D"/>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1832717">
            <a:off x="14669333" y="-3058706"/>
            <a:ext cx="1091954" cy="5397287"/>
            <a:chOff x="0" y="0"/>
            <a:chExt cx="287593" cy="1421508"/>
          </a:xfrm>
        </p:grpSpPr>
        <p:sp>
          <p:nvSpPr>
            <p:cNvPr name="Freeform 19" id="19"/>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5271FF"/>
            </a:solidFill>
          </p:spPr>
        </p:sp>
        <p:sp>
          <p:nvSpPr>
            <p:cNvPr name="TextBox 20" id="20"/>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1832717">
            <a:off x="18352759" y="931679"/>
            <a:ext cx="1091954" cy="5397287"/>
            <a:chOff x="0" y="0"/>
            <a:chExt cx="287593" cy="1421508"/>
          </a:xfrm>
        </p:grpSpPr>
        <p:sp>
          <p:nvSpPr>
            <p:cNvPr name="Freeform 22" id="22"/>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2B4A9D"/>
            </a:solidFill>
          </p:spPr>
        </p:sp>
        <p:sp>
          <p:nvSpPr>
            <p:cNvPr name="TextBox 23" id="23"/>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93136" y="2024413"/>
            <a:ext cx="11280747" cy="3284268"/>
          </a:xfrm>
          <a:custGeom>
            <a:avLst/>
            <a:gdLst/>
            <a:ahLst/>
            <a:cxnLst/>
            <a:rect r="r" b="b" t="t" l="l"/>
            <a:pathLst>
              <a:path h="3284268" w="11280747">
                <a:moveTo>
                  <a:pt x="0" y="0"/>
                </a:moveTo>
                <a:lnTo>
                  <a:pt x="11280747" y="0"/>
                </a:lnTo>
                <a:lnTo>
                  <a:pt x="11280747" y="3284268"/>
                </a:lnTo>
                <a:lnTo>
                  <a:pt x="0" y="3284268"/>
                </a:lnTo>
                <a:lnTo>
                  <a:pt x="0" y="0"/>
                </a:lnTo>
                <a:close/>
              </a:path>
            </a:pathLst>
          </a:custGeom>
          <a:blipFill>
            <a:blip r:embed="rId2"/>
            <a:stretch>
              <a:fillRect l="0" t="0" r="0" b="0"/>
            </a:stretch>
          </a:blipFill>
        </p:spPr>
      </p:sp>
      <p:sp>
        <p:nvSpPr>
          <p:cNvPr name="Freeform 3" id="3"/>
          <p:cNvSpPr/>
          <p:nvPr/>
        </p:nvSpPr>
        <p:spPr>
          <a:xfrm flipH="false" flipV="false" rot="0">
            <a:off x="3493136" y="5775406"/>
            <a:ext cx="11280747" cy="3247123"/>
          </a:xfrm>
          <a:custGeom>
            <a:avLst/>
            <a:gdLst/>
            <a:ahLst/>
            <a:cxnLst/>
            <a:rect r="r" b="b" t="t" l="l"/>
            <a:pathLst>
              <a:path h="3247123" w="11280747">
                <a:moveTo>
                  <a:pt x="0" y="0"/>
                </a:moveTo>
                <a:lnTo>
                  <a:pt x="11280747" y="0"/>
                </a:lnTo>
                <a:lnTo>
                  <a:pt x="11280747" y="3247124"/>
                </a:lnTo>
                <a:lnTo>
                  <a:pt x="0" y="3247124"/>
                </a:lnTo>
                <a:lnTo>
                  <a:pt x="0" y="0"/>
                </a:lnTo>
                <a:close/>
              </a:path>
            </a:pathLst>
          </a:custGeom>
          <a:blipFill>
            <a:blip r:embed="rId3"/>
            <a:stretch>
              <a:fillRect l="0" t="0" r="0" b="0"/>
            </a:stretch>
          </a:blipFill>
        </p:spPr>
      </p:sp>
      <p:sp>
        <p:nvSpPr>
          <p:cNvPr name="TextBox 4" id="4"/>
          <p:cNvSpPr txBox="true"/>
          <p:nvPr/>
        </p:nvSpPr>
        <p:spPr>
          <a:xfrm rot="0">
            <a:off x="1031542" y="466525"/>
            <a:ext cx="16227758" cy="1095374"/>
          </a:xfrm>
          <a:prstGeom prst="rect">
            <a:avLst/>
          </a:prstGeom>
        </p:spPr>
        <p:txBody>
          <a:bodyPr anchor="t" rtlCol="false" tIns="0" lIns="0" bIns="0" rIns="0">
            <a:spAutoFit/>
          </a:bodyPr>
          <a:lstStyle/>
          <a:p>
            <a:pPr algn="ctr">
              <a:lnSpc>
                <a:spcPts val="8400"/>
              </a:lnSpc>
            </a:pPr>
            <a:r>
              <a:rPr lang="en-US" sz="6000">
                <a:solidFill>
                  <a:srgbClr val="2B4A9D"/>
                </a:solidFill>
                <a:latin typeface="Poppins Bold"/>
                <a:ea typeface="Poppins Bold"/>
                <a:cs typeface="Poppins Bold"/>
                <a:sym typeface="Poppins Bold"/>
              </a:rPr>
              <a:t>FINDING THE BEST MODEL</a:t>
            </a:r>
          </a:p>
        </p:txBody>
      </p:sp>
      <p:grpSp>
        <p:nvGrpSpPr>
          <p:cNvPr name="Group 5" id="5"/>
          <p:cNvGrpSpPr/>
          <p:nvPr/>
        </p:nvGrpSpPr>
        <p:grpSpPr>
          <a:xfrm rot="-1832717">
            <a:off x="2689154" y="8925509"/>
            <a:ext cx="1091954" cy="5397287"/>
            <a:chOff x="0" y="0"/>
            <a:chExt cx="287593" cy="1421508"/>
          </a:xfrm>
        </p:grpSpPr>
        <p:sp>
          <p:nvSpPr>
            <p:cNvPr name="Freeform 6" id="6"/>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5271FF"/>
            </a:solidFill>
          </p:spPr>
        </p:sp>
        <p:sp>
          <p:nvSpPr>
            <p:cNvPr name="TextBox 7" id="7"/>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832717">
            <a:off x="-959014" y="4771857"/>
            <a:ext cx="1091954" cy="5397287"/>
            <a:chOff x="0" y="0"/>
            <a:chExt cx="287593" cy="1421508"/>
          </a:xfrm>
        </p:grpSpPr>
        <p:sp>
          <p:nvSpPr>
            <p:cNvPr name="Freeform 9" id="9"/>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2B4A9D"/>
            </a:solidFill>
          </p:spPr>
        </p:sp>
        <p:sp>
          <p:nvSpPr>
            <p:cNvPr name="TextBox 10" id="10"/>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832717">
            <a:off x="14669333" y="-3058706"/>
            <a:ext cx="1091954" cy="5397287"/>
            <a:chOff x="0" y="0"/>
            <a:chExt cx="287593" cy="1421508"/>
          </a:xfrm>
        </p:grpSpPr>
        <p:sp>
          <p:nvSpPr>
            <p:cNvPr name="Freeform 12" id="12"/>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5271FF"/>
            </a:solidFill>
          </p:spPr>
        </p:sp>
        <p:sp>
          <p:nvSpPr>
            <p:cNvPr name="TextBox 13" id="13"/>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832717">
            <a:off x="18352759" y="931679"/>
            <a:ext cx="1091954" cy="5397287"/>
            <a:chOff x="0" y="0"/>
            <a:chExt cx="287593" cy="1421508"/>
          </a:xfrm>
        </p:grpSpPr>
        <p:sp>
          <p:nvSpPr>
            <p:cNvPr name="Freeform 15" id="15"/>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2B4A9D"/>
            </a:solidFill>
          </p:spPr>
        </p:sp>
        <p:sp>
          <p:nvSpPr>
            <p:cNvPr name="TextBox 16" id="16"/>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43925" y="-983150"/>
            <a:ext cx="2087851" cy="208785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7244075" y="9028197"/>
            <a:ext cx="2087851" cy="208785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4A9D"/>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0" y="2007574"/>
            <a:ext cx="18288000" cy="2240386"/>
            <a:chOff x="0" y="0"/>
            <a:chExt cx="5121047" cy="627358"/>
          </a:xfrm>
        </p:grpSpPr>
        <p:sp>
          <p:nvSpPr>
            <p:cNvPr name="Freeform 3" id="3"/>
            <p:cNvSpPr/>
            <p:nvPr/>
          </p:nvSpPr>
          <p:spPr>
            <a:xfrm flipH="false" flipV="false" rot="0">
              <a:off x="0" y="0"/>
              <a:ext cx="5121047" cy="627358"/>
            </a:xfrm>
            <a:custGeom>
              <a:avLst/>
              <a:gdLst/>
              <a:ahLst/>
              <a:cxnLst/>
              <a:rect r="r" b="b" t="t" l="l"/>
              <a:pathLst>
                <a:path h="627358" w="5121047">
                  <a:moveTo>
                    <a:pt x="0" y="0"/>
                  </a:moveTo>
                  <a:lnTo>
                    <a:pt x="5121047" y="0"/>
                  </a:lnTo>
                  <a:lnTo>
                    <a:pt x="5121047" y="627358"/>
                  </a:lnTo>
                  <a:lnTo>
                    <a:pt x="0" y="627358"/>
                  </a:lnTo>
                  <a:close/>
                </a:path>
              </a:pathLst>
            </a:custGeom>
            <a:solidFill>
              <a:srgbClr val="0075B2">
                <a:alpha val="95686"/>
              </a:srgbClr>
            </a:solidFill>
            <a:ln cap="sq">
              <a:noFill/>
              <a:prstDash val="solid"/>
              <a:miter/>
            </a:ln>
          </p:spPr>
        </p:sp>
        <p:sp>
          <p:nvSpPr>
            <p:cNvPr name="TextBox 4" id="4"/>
            <p:cNvSpPr txBox="true"/>
            <p:nvPr/>
          </p:nvSpPr>
          <p:spPr>
            <a:xfrm>
              <a:off x="0" y="-38100"/>
              <a:ext cx="5121047" cy="66545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373159" y="2410205"/>
            <a:ext cx="1311083" cy="1268175"/>
          </a:xfrm>
          <a:custGeom>
            <a:avLst/>
            <a:gdLst/>
            <a:ahLst/>
            <a:cxnLst/>
            <a:rect r="r" b="b" t="t" l="l"/>
            <a:pathLst>
              <a:path h="1268175" w="1311083">
                <a:moveTo>
                  <a:pt x="0" y="0"/>
                </a:moveTo>
                <a:lnTo>
                  <a:pt x="1311082" y="0"/>
                </a:lnTo>
                <a:lnTo>
                  <a:pt x="1311082" y="1268174"/>
                </a:lnTo>
                <a:lnTo>
                  <a:pt x="0" y="1268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403205" y="2334005"/>
            <a:ext cx="14498294" cy="1571625"/>
          </a:xfrm>
          <a:prstGeom prst="rect">
            <a:avLst/>
          </a:prstGeom>
        </p:spPr>
        <p:txBody>
          <a:bodyPr anchor="t" rtlCol="false" tIns="0" lIns="0" bIns="0" rIns="0">
            <a:spAutoFit/>
          </a:bodyPr>
          <a:lstStyle/>
          <a:p>
            <a:pPr algn="just">
              <a:lnSpc>
                <a:spcPts val="4199"/>
              </a:lnSpc>
            </a:pPr>
            <a:r>
              <a:rPr lang="en-US" sz="2999" spc="-59">
                <a:solidFill>
                  <a:srgbClr val="FFFFFF"/>
                </a:solidFill>
                <a:latin typeface="Poppins Bold"/>
                <a:ea typeface="Poppins Bold"/>
                <a:cs typeface="Poppins Bold"/>
                <a:sym typeface="Poppins Bold"/>
              </a:rPr>
              <a:t>The best algorithm</a:t>
            </a:r>
            <a:r>
              <a:rPr lang="en-US" sz="2999" spc="-59">
                <a:solidFill>
                  <a:srgbClr val="FFFFFF"/>
                </a:solidFill>
                <a:latin typeface="Poppins"/>
                <a:ea typeface="Poppins"/>
                <a:cs typeface="Poppins"/>
                <a:sym typeface="Poppins"/>
              </a:rPr>
              <a:t> for titanic survival prediction is </a:t>
            </a:r>
            <a:r>
              <a:rPr lang="en-US" sz="2999" spc="-59">
                <a:solidFill>
                  <a:srgbClr val="FFFFFF"/>
                </a:solidFill>
                <a:latin typeface="Poppins Bold"/>
                <a:ea typeface="Poppins Bold"/>
                <a:cs typeface="Poppins Bold"/>
                <a:sym typeface="Poppins Bold"/>
              </a:rPr>
              <a:t>Random Forest with SMOTE</a:t>
            </a:r>
            <a:r>
              <a:rPr lang="en-US" sz="2999" spc="-59">
                <a:solidFill>
                  <a:srgbClr val="FFFFFF"/>
                </a:solidFill>
                <a:latin typeface="Poppins"/>
                <a:ea typeface="Poppins"/>
                <a:cs typeface="Poppins"/>
                <a:sym typeface="Poppins"/>
              </a:rPr>
              <a:t>. It achieved a high </a:t>
            </a:r>
            <a:r>
              <a:rPr lang="en-US" sz="2999" spc="-59">
                <a:solidFill>
                  <a:srgbClr val="FFFFFF"/>
                </a:solidFill>
                <a:latin typeface="Poppins Bold"/>
                <a:ea typeface="Poppins Bold"/>
                <a:cs typeface="Poppins Bold"/>
                <a:sym typeface="Poppins Bold"/>
              </a:rPr>
              <a:t>test accuracy</a:t>
            </a:r>
            <a:r>
              <a:rPr lang="en-US" sz="2999" spc="-59">
                <a:solidFill>
                  <a:srgbClr val="FFFFFF"/>
                </a:solidFill>
                <a:latin typeface="Poppins"/>
                <a:ea typeface="Poppins"/>
                <a:cs typeface="Poppins"/>
                <a:sym typeface="Poppins"/>
              </a:rPr>
              <a:t> of </a:t>
            </a:r>
            <a:r>
              <a:rPr lang="en-US" sz="2999" spc="-59">
                <a:solidFill>
                  <a:srgbClr val="FFFFFF"/>
                </a:solidFill>
                <a:latin typeface="Poppins Bold"/>
                <a:ea typeface="Poppins Bold"/>
                <a:cs typeface="Poppins Bold"/>
                <a:sym typeface="Poppins Bold"/>
              </a:rPr>
              <a:t>85.96% </a:t>
            </a:r>
            <a:r>
              <a:rPr lang="en-US" sz="2999" spc="-59">
                <a:solidFill>
                  <a:srgbClr val="FFFFFF"/>
                </a:solidFill>
                <a:latin typeface="Poppins"/>
                <a:ea typeface="Poppins"/>
                <a:cs typeface="Poppins"/>
                <a:sym typeface="Poppins"/>
              </a:rPr>
              <a:t>and </a:t>
            </a:r>
            <a:r>
              <a:rPr lang="en-US" sz="2999" spc="-59">
                <a:solidFill>
                  <a:srgbClr val="FFFFFF"/>
                </a:solidFill>
                <a:latin typeface="Poppins Bold"/>
                <a:ea typeface="Poppins Bold"/>
                <a:cs typeface="Poppins Bold"/>
                <a:sym typeface="Poppins Bold"/>
              </a:rPr>
              <a:t>validation accuracy</a:t>
            </a:r>
            <a:r>
              <a:rPr lang="en-US" sz="2999" spc="-59">
                <a:solidFill>
                  <a:srgbClr val="FFFFFF"/>
                </a:solidFill>
                <a:latin typeface="Poppins"/>
                <a:ea typeface="Poppins"/>
                <a:cs typeface="Poppins"/>
                <a:sym typeface="Poppins"/>
              </a:rPr>
              <a:t> of </a:t>
            </a:r>
            <a:r>
              <a:rPr lang="en-US" sz="2999" spc="-59">
                <a:solidFill>
                  <a:srgbClr val="FFFFFF"/>
                </a:solidFill>
                <a:latin typeface="Poppins Bold"/>
                <a:ea typeface="Poppins Bold"/>
                <a:cs typeface="Poppins Bold"/>
                <a:sym typeface="Poppins Bold"/>
              </a:rPr>
              <a:t>82.68%.</a:t>
            </a:r>
          </a:p>
        </p:txBody>
      </p:sp>
      <p:grpSp>
        <p:nvGrpSpPr>
          <p:cNvPr name="Group 7" id="7"/>
          <p:cNvGrpSpPr/>
          <p:nvPr/>
        </p:nvGrpSpPr>
        <p:grpSpPr>
          <a:xfrm rot="0">
            <a:off x="0" y="4695635"/>
            <a:ext cx="18288000" cy="5091777"/>
            <a:chOff x="0" y="0"/>
            <a:chExt cx="5121047" cy="1425811"/>
          </a:xfrm>
        </p:grpSpPr>
        <p:sp>
          <p:nvSpPr>
            <p:cNvPr name="Freeform 8" id="8"/>
            <p:cNvSpPr/>
            <p:nvPr/>
          </p:nvSpPr>
          <p:spPr>
            <a:xfrm flipH="false" flipV="false" rot="0">
              <a:off x="0" y="0"/>
              <a:ext cx="5121047" cy="1425811"/>
            </a:xfrm>
            <a:custGeom>
              <a:avLst/>
              <a:gdLst/>
              <a:ahLst/>
              <a:cxnLst/>
              <a:rect r="r" b="b" t="t" l="l"/>
              <a:pathLst>
                <a:path h="1425811" w="5121047">
                  <a:moveTo>
                    <a:pt x="0" y="0"/>
                  </a:moveTo>
                  <a:lnTo>
                    <a:pt x="5121047" y="0"/>
                  </a:lnTo>
                  <a:lnTo>
                    <a:pt x="5121047" y="1425811"/>
                  </a:lnTo>
                  <a:lnTo>
                    <a:pt x="0" y="1425811"/>
                  </a:lnTo>
                  <a:close/>
                </a:path>
              </a:pathLst>
            </a:custGeom>
            <a:solidFill>
              <a:srgbClr val="0075B2">
                <a:alpha val="95686"/>
              </a:srgbClr>
            </a:solidFill>
            <a:ln cap="sq">
              <a:noFill/>
              <a:prstDash val="solid"/>
              <a:miter/>
            </a:ln>
          </p:spPr>
        </p:sp>
        <p:sp>
          <p:nvSpPr>
            <p:cNvPr name="TextBox 9" id="9"/>
            <p:cNvSpPr txBox="true"/>
            <p:nvPr/>
          </p:nvSpPr>
          <p:spPr>
            <a:xfrm>
              <a:off x="0" y="-38100"/>
              <a:ext cx="5121047" cy="146391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0" id="10"/>
          <p:cNvSpPr txBox="true"/>
          <p:nvPr/>
        </p:nvSpPr>
        <p:spPr>
          <a:xfrm rot="0">
            <a:off x="2403205" y="4820179"/>
            <a:ext cx="14498294" cy="5238750"/>
          </a:xfrm>
          <a:prstGeom prst="rect">
            <a:avLst/>
          </a:prstGeom>
        </p:spPr>
        <p:txBody>
          <a:bodyPr anchor="t" rtlCol="false" tIns="0" lIns="0" bIns="0" rIns="0">
            <a:spAutoFit/>
          </a:bodyPr>
          <a:lstStyle/>
          <a:p>
            <a:pPr algn="just">
              <a:lnSpc>
                <a:spcPts val="4199"/>
              </a:lnSpc>
            </a:pPr>
            <a:r>
              <a:rPr lang="en-US" sz="2999" spc="-59">
                <a:solidFill>
                  <a:srgbClr val="FFFFFF"/>
                </a:solidFill>
                <a:latin typeface="Poppins"/>
                <a:ea typeface="Poppins"/>
                <a:cs typeface="Poppins"/>
                <a:sym typeface="Poppins"/>
              </a:rPr>
              <a:t>In predicting survival, where the focus is on identifying those who </a:t>
            </a:r>
            <a:r>
              <a:rPr lang="en-US" sz="2999" spc="-59">
                <a:solidFill>
                  <a:srgbClr val="FFFFFF"/>
                </a:solidFill>
                <a:latin typeface="Poppins Bold"/>
                <a:ea typeface="Poppins Bold"/>
                <a:cs typeface="Poppins Bold"/>
                <a:sym typeface="Poppins Bold"/>
              </a:rPr>
              <a:t>survived</a:t>
            </a:r>
            <a:r>
              <a:rPr lang="en-US" sz="2999" spc="-59">
                <a:solidFill>
                  <a:srgbClr val="FFFFFF"/>
                </a:solidFill>
                <a:latin typeface="Poppins"/>
                <a:ea typeface="Poppins"/>
                <a:cs typeface="Poppins"/>
                <a:sym typeface="Poppins"/>
              </a:rPr>
              <a:t>, Random Forest with SMOTE offers a </a:t>
            </a:r>
            <a:r>
              <a:rPr lang="en-US" sz="2999" spc="-59">
                <a:solidFill>
                  <a:srgbClr val="FFFFFF"/>
                </a:solidFill>
                <a:latin typeface="Poppins Bold"/>
                <a:ea typeface="Poppins Bold"/>
                <a:cs typeface="Poppins Bold"/>
                <a:sym typeface="Poppins Bold"/>
              </a:rPr>
              <a:t>precision </a:t>
            </a:r>
            <a:r>
              <a:rPr lang="en-US" sz="2999" spc="-59">
                <a:solidFill>
                  <a:srgbClr val="FFFFFF"/>
                </a:solidFill>
                <a:latin typeface="Poppins"/>
                <a:ea typeface="Poppins"/>
                <a:cs typeface="Poppins"/>
                <a:sym typeface="Poppins"/>
              </a:rPr>
              <a:t>of </a:t>
            </a:r>
            <a:r>
              <a:rPr lang="en-US" sz="2999" spc="-59">
                <a:solidFill>
                  <a:srgbClr val="FFFFFF"/>
                </a:solidFill>
                <a:latin typeface="Poppins Bold"/>
                <a:ea typeface="Poppins Bold"/>
                <a:cs typeface="Poppins Bold"/>
                <a:sym typeface="Poppins Bold"/>
              </a:rPr>
              <a:t>0.88</a:t>
            </a:r>
            <a:r>
              <a:rPr lang="en-US" sz="2999" spc="-59">
                <a:solidFill>
                  <a:srgbClr val="FFFFFF"/>
                </a:solidFill>
                <a:latin typeface="Poppins"/>
                <a:ea typeface="Poppins"/>
                <a:cs typeface="Poppins"/>
                <a:sym typeface="Poppins"/>
              </a:rPr>
              <a:t>, which is slightly lower than XGBoost with SMOTE at </a:t>
            </a:r>
            <a:r>
              <a:rPr lang="en-US" sz="2999" spc="-59">
                <a:solidFill>
                  <a:srgbClr val="FFFFFF"/>
                </a:solidFill>
                <a:latin typeface="Poppins Bold"/>
                <a:ea typeface="Poppins Bold"/>
                <a:cs typeface="Poppins Bold"/>
                <a:sym typeface="Poppins Bold"/>
              </a:rPr>
              <a:t>0.89</a:t>
            </a:r>
            <a:r>
              <a:rPr lang="en-US" sz="2999" spc="-59">
                <a:solidFill>
                  <a:srgbClr val="FFFFFF"/>
                </a:solidFill>
                <a:latin typeface="Poppins"/>
                <a:ea typeface="Poppins"/>
                <a:cs typeface="Poppins"/>
                <a:sym typeface="Poppins"/>
              </a:rPr>
              <a:t>. However, it stands out with a higher </a:t>
            </a:r>
            <a:r>
              <a:rPr lang="en-US" sz="2999" spc="-59">
                <a:solidFill>
                  <a:srgbClr val="FFFFFF"/>
                </a:solidFill>
                <a:latin typeface="Poppins Bold"/>
                <a:ea typeface="Poppins Bold"/>
                <a:cs typeface="Poppins Bold"/>
                <a:sym typeface="Poppins Bold"/>
              </a:rPr>
              <a:t>recall </a:t>
            </a:r>
            <a:r>
              <a:rPr lang="en-US" sz="2999" spc="-59">
                <a:solidFill>
                  <a:srgbClr val="FFFFFF"/>
                </a:solidFill>
                <a:latin typeface="Poppins"/>
                <a:ea typeface="Poppins"/>
                <a:cs typeface="Poppins"/>
                <a:sym typeface="Poppins"/>
              </a:rPr>
              <a:t>of </a:t>
            </a:r>
            <a:r>
              <a:rPr lang="en-US" sz="2999" spc="-59">
                <a:solidFill>
                  <a:srgbClr val="FFFFFF"/>
                </a:solidFill>
                <a:latin typeface="Poppins Bold"/>
                <a:ea typeface="Poppins Bold"/>
                <a:cs typeface="Poppins Bold"/>
                <a:sym typeface="Poppins Bold"/>
              </a:rPr>
              <a:t>0.85</a:t>
            </a:r>
            <a:r>
              <a:rPr lang="en-US" sz="2999" spc="-59">
                <a:solidFill>
                  <a:srgbClr val="FFFFFF"/>
                </a:solidFill>
                <a:latin typeface="Poppins"/>
                <a:ea typeface="Poppins"/>
                <a:cs typeface="Poppins"/>
                <a:sym typeface="Poppins"/>
              </a:rPr>
              <a:t>, compared to XGBoost's </a:t>
            </a:r>
            <a:r>
              <a:rPr lang="en-US" sz="2999" spc="-59">
                <a:solidFill>
                  <a:srgbClr val="FFFFFF"/>
                </a:solidFill>
                <a:latin typeface="Poppins Bold"/>
                <a:ea typeface="Poppins Bold"/>
                <a:cs typeface="Poppins Bold"/>
                <a:sym typeface="Poppins Bold"/>
              </a:rPr>
              <a:t>0.82</a:t>
            </a:r>
            <a:r>
              <a:rPr lang="en-US" sz="2999" spc="-59">
                <a:solidFill>
                  <a:srgbClr val="FFFFFF"/>
                </a:solidFill>
                <a:latin typeface="Poppins"/>
                <a:ea typeface="Poppins"/>
                <a:cs typeface="Poppins"/>
                <a:sym typeface="Poppins"/>
              </a:rPr>
              <a:t>. This higher </a:t>
            </a:r>
            <a:r>
              <a:rPr lang="en-US" sz="2999" spc="-59">
                <a:solidFill>
                  <a:srgbClr val="FFFFFF"/>
                </a:solidFill>
                <a:latin typeface="Poppins Bold"/>
                <a:ea typeface="Poppins Bold"/>
                <a:cs typeface="Poppins Bold"/>
                <a:sym typeface="Poppins Bold"/>
              </a:rPr>
              <a:t>recall </a:t>
            </a:r>
            <a:r>
              <a:rPr lang="en-US" sz="2999" spc="-59">
                <a:solidFill>
                  <a:srgbClr val="FFFFFF"/>
                </a:solidFill>
                <a:latin typeface="Poppins"/>
                <a:ea typeface="Poppins"/>
                <a:cs typeface="Poppins"/>
                <a:sym typeface="Poppins"/>
              </a:rPr>
              <a:t>is particularly important because it means the model is better at correctly identifying those who survived, thereby reducing the chances of missing true positive cases and minimizing false negatives. Overall, </a:t>
            </a:r>
            <a:r>
              <a:rPr lang="en-US" sz="2999" spc="-59">
                <a:solidFill>
                  <a:srgbClr val="FFFFFF"/>
                </a:solidFill>
                <a:latin typeface="Poppins Bold"/>
                <a:ea typeface="Poppins Bold"/>
                <a:cs typeface="Poppins Bold"/>
                <a:sym typeface="Poppins Bold"/>
              </a:rPr>
              <a:t>Random Forest</a:t>
            </a:r>
            <a:r>
              <a:rPr lang="en-US" sz="2999" spc="-59">
                <a:solidFill>
                  <a:srgbClr val="FFFFFF"/>
                </a:solidFill>
                <a:latin typeface="Poppins"/>
                <a:ea typeface="Poppins"/>
                <a:cs typeface="Poppins"/>
                <a:sym typeface="Poppins"/>
              </a:rPr>
              <a:t> </a:t>
            </a:r>
            <a:r>
              <a:rPr lang="en-US" sz="2999" spc="-59">
                <a:solidFill>
                  <a:srgbClr val="FFFFFF"/>
                </a:solidFill>
                <a:latin typeface="Poppins Bold"/>
                <a:ea typeface="Poppins Bold"/>
                <a:cs typeface="Poppins Bold"/>
                <a:sym typeface="Poppins Bold"/>
              </a:rPr>
              <a:t>with SMOTE </a:t>
            </a:r>
            <a:r>
              <a:rPr lang="en-US" sz="2999" spc="-59">
                <a:solidFill>
                  <a:srgbClr val="FFFFFF"/>
                </a:solidFill>
                <a:latin typeface="Poppins"/>
                <a:ea typeface="Poppins"/>
                <a:cs typeface="Poppins"/>
                <a:sym typeface="Poppins"/>
              </a:rPr>
              <a:t>combines high accuracy, improved recall, and stability, making it the most reliable choice for survival prediction.</a:t>
            </a:r>
          </a:p>
          <a:p>
            <a:pPr algn="just">
              <a:lnSpc>
                <a:spcPts val="4199"/>
              </a:lnSpc>
            </a:pPr>
          </a:p>
        </p:txBody>
      </p:sp>
      <p:sp>
        <p:nvSpPr>
          <p:cNvPr name="Freeform 11" id="11"/>
          <p:cNvSpPr/>
          <p:nvPr/>
        </p:nvSpPr>
        <p:spPr>
          <a:xfrm flipH="false" flipV="false" rot="0">
            <a:off x="373159" y="6209479"/>
            <a:ext cx="1311083" cy="1268175"/>
          </a:xfrm>
          <a:custGeom>
            <a:avLst/>
            <a:gdLst/>
            <a:ahLst/>
            <a:cxnLst/>
            <a:rect r="r" b="b" t="t" l="l"/>
            <a:pathLst>
              <a:path h="1268175" w="1311083">
                <a:moveTo>
                  <a:pt x="0" y="0"/>
                </a:moveTo>
                <a:lnTo>
                  <a:pt x="1311082" y="0"/>
                </a:lnTo>
                <a:lnTo>
                  <a:pt x="1311082" y="1268175"/>
                </a:lnTo>
                <a:lnTo>
                  <a:pt x="0" y="1268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031542" y="466525"/>
            <a:ext cx="16227758" cy="1095374"/>
          </a:xfrm>
          <a:prstGeom prst="rect">
            <a:avLst/>
          </a:prstGeom>
        </p:spPr>
        <p:txBody>
          <a:bodyPr anchor="t" rtlCol="false" tIns="0" lIns="0" bIns="0" rIns="0">
            <a:spAutoFit/>
          </a:bodyPr>
          <a:lstStyle/>
          <a:p>
            <a:pPr algn="ctr">
              <a:lnSpc>
                <a:spcPts val="8400"/>
              </a:lnSpc>
            </a:pPr>
            <a:r>
              <a:rPr lang="en-US" sz="6000">
                <a:solidFill>
                  <a:srgbClr val="2B4A9D"/>
                </a:solidFill>
                <a:latin typeface="Poppins Bold"/>
                <a:ea typeface="Poppins Bold"/>
                <a:cs typeface="Poppins Bold"/>
                <a:sym typeface="Poppins Bold"/>
              </a:rPr>
              <a:t>CONCLUSION</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2717">
            <a:off x="12979213" y="-3312992"/>
            <a:ext cx="1987590" cy="7174727"/>
            <a:chOff x="0" y="0"/>
            <a:chExt cx="523480" cy="1889640"/>
          </a:xfrm>
        </p:grpSpPr>
        <p:sp>
          <p:nvSpPr>
            <p:cNvPr name="Freeform 3" id="3"/>
            <p:cNvSpPr/>
            <p:nvPr/>
          </p:nvSpPr>
          <p:spPr>
            <a:xfrm flipH="false" flipV="false" rot="0">
              <a:off x="0" y="0"/>
              <a:ext cx="523480" cy="1889640"/>
            </a:xfrm>
            <a:custGeom>
              <a:avLst/>
              <a:gdLst/>
              <a:ahLst/>
              <a:cxnLst/>
              <a:rect r="r" b="b" t="t" l="l"/>
              <a:pathLst>
                <a:path h="1889640" w="523480">
                  <a:moveTo>
                    <a:pt x="0" y="0"/>
                  </a:moveTo>
                  <a:lnTo>
                    <a:pt x="523480" y="0"/>
                  </a:lnTo>
                  <a:lnTo>
                    <a:pt x="523480" y="1889640"/>
                  </a:lnTo>
                  <a:lnTo>
                    <a:pt x="0" y="1889640"/>
                  </a:lnTo>
                  <a:close/>
                </a:path>
              </a:pathLst>
            </a:custGeom>
            <a:solidFill>
              <a:srgbClr val="2B4A9D"/>
            </a:solidFill>
          </p:spPr>
        </p:sp>
        <p:sp>
          <p:nvSpPr>
            <p:cNvPr name="TextBox 4" id="4"/>
            <p:cNvSpPr txBox="true"/>
            <p:nvPr/>
          </p:nvSpPr>
          <p:spPr>
            <a:xfrm>
              <a:off x="0" y="-57150"/>
              <a:ext cx="523480" cy="194679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832717">
            <a:off x="12273223" y="5612672"/>
            <a:ext cx="1987590" cy="7819086"/>
            <a:chOff x="0" y="0"/>
            <a:chExt cx="523480" cy="2059348"/>
          </a:xfrm>
        </p:grpSpPr>
        <p:sp>
          <p:nvSpPr>
            <p:cNvPr name="Freeform 6" id="6"/>
            <p:cNvSpPr/>
            <p:nvPr/>
          </p:nvSpPr>
          <p:spPr>
            <a:xfrm flipH="false" flipV="false" rot="0">
              <a:off x="0" y="0"/>
              <a:ext cx="523480" cy="2059348"/>
            </a:xfrm>
            <a:custGeom>
              <a:avLst/>
              <a:gdLst/>
              <a:ahLst/>
              <a:cxnLst/>
              <a:rect r="r" b="b" t="t" l="l"/>
              <a:pathLst>
                <a:path h="2059348" w="523480">
                  <a:moveTo>
                    <a:pt x="0" y="0"/>
                  </a:moveTo>
                  <a:lnTo>
                    <a:pt x="523480" y="0"/>
                  </a:lnTo>
                  <a:lnTo>
                    <a:pt x="523480" y="2059348"/>
                  </a:lnTo>
                  <a:lnTo>
                    <a:pt x="0" y="2059348"/>
                  </a:lnTo>
                  <a:close/>
                </a:path>
              </a:pathLst>
            </a:custGeom>
            <a:solidFill>
              <a:srgbClr val="2B4A9D"/>
            </a:solidFill>
          </p:spPr>
        </p:sp>
        <p:sp>
          <p:nvSpPr>
            <p:cNvPr name="TextBox 7" id="7"/>
            <p:cNvSpPr txBox="true"/>
            <p:nvPr/>
          </p:nvSpPr>
          <p:spPr>
            <a:xfrm>
              <a:off x="0" y="-57150"/>
              <a:ext cx="523480" cy="211649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096744" y="1491027"/>
            <a:ext cx="7409104" cy="740910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4A9D"/>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832717">
            <a:off x="4740819" y="8803110"/>
            <a:ext cx="1091954" cy="5397287"/>
            <a:chOff x="0" y="0"/>
            <a:chExt cx="287593" cy="1421508"/>
          </a:xfrm>
        </p:grpSpPr>
        <p:sp>
          <p:nvSpPr>
            <p:cNvPr name="Freeform 12" id="12"/>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5271FF"/>
            </a:solidFill>
          </p:spPr>
        </p:sp>
        <p:sp>
          <p:nvSpPr>
            <p:cNvPr name="TextBox 13" id="13"/>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832717">
            <a:off x="-959014" y="4771857"/>
            <a:ext cx="1091954" cy="5397287"/>
            <a:chOff x="0" y="0"/>
            <a:chExt cx="287593" cy="1421508"/>
          </a:xfrm>
        </p:grpSpPr>
        <p:sp>
          <p:nvSpPr>
            <p:cNvPr name="Freeform 15" id="15"/>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2B4A9D"/>
            </a:solidFill>
          </p:spPr>
        </p:sp>
        <p:sp>
          <p:nvSpPr>
            <p:cNvPr name="TextBox 16" id="16"/>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760701" y="2154984"/>
            <a:ext cx="6081189" cy="608118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2022" t="0" r="-17790" b="0"/>
              </a:stretch>
            </a:blipFill>
          </p:spPr>
        </p:sp>
      </p:grpSp>
      <p:sp>
        <p:nvSpPr>
          <p:cNvPr name="TextBox 19" id="19"/>
          <p:cNvSpPr txBox="true"/>
          <p:nvPr/>
        </p:nvSpPr>
        <p:spPr>
          <a:xfrm rot="0">
            <a:off x="2316380" y="3509861"/>
            <a:ext cx="8089872" cy="3457161"/>
          </a:xfrm>
          <a:prstGeom prst="rect">
            <a:avLst/>
          </a:prstGeom>
        </p:spPr>
        <p:txBody>
          <a:bodyPr anchor="t" rtlCol="false" tIns="0" lIns="0" bIns="0" rIns="0">
            <a:spAutoFit/>
          </a:bodyPr>
          <a:lstStyle/>
          <a:p>
            <a:pPr algn="l">
              <a:lnSpc>
                <a:spcPts val="12899"/>
              </a:lnSpc>
            </a:pPr>
            <a:r>
              <a:rPr lang="en-US" sz="12524">
                <a:solidFill>
                  <a:srgbClr val="2B4A9D"/>
                </a:solidFill>
                <a:latin typeface="Poppins Bold"/>
                <a:ea typeface="Poppins Bold"/>
                <a:cs typeface="Poppins Bold"/>
                <a:sym typeface="Poppins Bold"/>
              </a:rPr>
              <a:t>THANK YOU!</a:t>
            </a:r>
          </a:p>
        </p:txBody>
      </p:sp>
      <p:grpSp>
        <p:nvGrpSpPr>
          <p:cNvPr name="Group 20" id="20"/>
          <p:cNvGrpSpPr/>
          <p:nvPr/>
        </p:nvGrpSpPr>
        <p:grpSpPr>
          <a:xfrm rot="0">
            <a:off x="9716776" y="2209097"/>
            <a:ext cx="2087851" cy="208785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5758713" y="6735587"/>
            <a:ext cx="1500587" cy="150058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1832717">
            <a:off x="5413492" y="-3309360"/>
            <a:ext cx="1091954" cy="5397287"/>
            <a:chOff x="0" y="0"/>
            <a:chExt cx="287593" cy="1421508"/>
          </a:xfrm>
        </p:grpSpPr>
        <p:sp>
          <p:nvSpPr>
            <p:cNvPr name="Freeform 27" id="27"/>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2B4A9D"/>
            </a:solidFill>
          </p:spPr>
        </p:sp>
        <p:sp>
          <p:nvSpPr>
            <p:cNvPr name="TextBox 28" id="28"/>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1832717">
            <a:off x="154160" y="-3809239"/>
            <a:ext cx="1091954" cy="5397287"/>
            <a:chOff x="0" y="0"/>
            <a:chExt cx="287593" cy="1421508"/>
          </a:xfrm>
        </p:grpSpPr>
        <p:sp>
          <p:nvSpPr>
            <p:cNvPr name="Freeform 30" id="30"/>
            <p:cNvSpPr/>
            <p:nvPr/>
          </p:nvSpPr>
          <p:spPr>
            <a:xfrm flipH="false" flipV="false" rot="0">
              <a:off x="0" y="0"/>
              <a:ext cx="287593" cy="1421508"/>
            </a:xfrm>
            <a:custGeom>
              <a:avLst/>
              <a:gdLst/>
              <a:ahLst/>
              <a:cxnLst/>
              <a:rect r="r" b="b" t="t" l="l"/>
              <a:pathLst>
                <a:path h="1421508" w="287593">
                  <a:moveTo>
                    <a:pt x="143796" y="0"/>
                  </a:moveTo>
                  <a:lnTo>
                    <a:pt x="143796" y="0"/>
                  </a:lnTo>
                  <a:cubicBezTo>
                    <a:pt x="223213" y="0"/>
                    <a:pt x="287593" y="64380"/>
                    <a:pt x="287593" y="143796"/>
                  </a:cubicBezTo>
                  <a:lnTo>
                    <a:pt x="287593" y="1277711"/>
                  </a:lnTo>
                  <a:cubicBezTo>
                    <a:pt x="287593" y="1315848"/>
                    <a:pt x="272443" y="1352424"/>
                    <a:pt x="245476" y="1379391"/>
                  </a:cubicBezTo>
                  <a:cubicBezTo>
                    <a:pt x="218509" y="1406358"/>
                    <a:pt x="181934" y="1421508"/>
                    <a:pt x="143796" y="1421508"/>
                  </a:cubicBezTo>
                  <a:lnTo>
                    <a:pt x="143796" y="1421508"/>
                  </a:lnTo>
                  <a:cubicBezTo>
                    <a:pt x="105659" y="1421508"/>
                    <a:pt x="69084" y="1406358"/>
                    <a:pt x="42117" y="1379391"/>
                  </a:cubicBezTo>
                  <a:cubicBezTo>
                    <a:pt x="15150" y="1352424"/>
                    <a:pt x="0" y="1315848"/>
                    <a:pt x="0" y="1277711"/>
                  </a:cubicBezTo>
                  <a:lnTo>
                    <a:pt x="0" y="143796"/>
                  </a:lnTo>
                  <a:cubicBezTo>
                    <a:pt x="0" y="105659"/>
                    <a:pt x="15150" y="69084"/>
                    <a:pt x="42117" y="42117"/>
                  </a:cubicBezTo>
                  <a:cubicBezTo>
                    <a:pt x="69084" y="15150"/>
                    <a:pt x="105659" y="0"/>
                    <a:pt x="143796" y="0"/>
                  </a:cubicBezTo>
                  <a:close/>
                </a:path>
              </a:pathLst>
            </a:custGeom>
            <a:solidFill>
              <a:srgbClr val="5271FF"/>
            </a:solidFill>
          </p:spPr>
        </p:sp>
        <p:sp>
          <p:nvSpPr>
            <p:cNvPr name="TextBox 31" id="31"/>
            <p:cNvSpPr txBox="true"/>
            <p:nvPr/>
          </p:nvSpPr>
          <p:spPr>
            <a:xfrm>
              <a:off x="0" y="-57150"/>
              <a:ext cx="287593" cy="1478658"/>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549246">
            <a:off x="1243998" y="8619543"/>
            <a:ext cx="1156392" cy="4250824"/>
            <a:chOff x="0" y="0"/>
            <a:chExt cx="304564" cy="1119558"/>
          </a:xfrm>
        </p:grpSpPr>
        <p:sp>
          <p:nvSpPr>
            <p:cNvPr name="Freeform 3" id="3"/>
            <p:cNvSpPr/>
            <p:nvPr/>
          </p:nvSpPr>
          <p:spPr>
            <a:xfrm flipH="false" flipV="false" rot="0">
              <a:off x="0" y="0"/>
              <a:ext cx="304564" cy="1119559"/>
            </a:xfrm>
            <a:custGeom>
              <a:avLst/>
              <a:gdLst/>
              <a:ahLst/>
              <a:cxnLst/>
              <a:rect r="r" b="b" t="t" l="l"/>
              <a:pathLst>
                <a:path h="1119559" w="304564">
                  <a:moveTo>
                    <a:pt x="152282" y="0"/>
                  </a:moveTo>
                  <a:lnTo>
                    <a:pt x="152282" y="0"/>
                  </a:lnTo>
                  <a:cubicBezTo>
                    <a:pt x="192670" y="0"/>
                    <a:pt x="231403" y="16044"/>
                    <a:pt x="259962" y="44602"/>
                  </a:cubicBezTo>
                  <a:cubicBezTo>
                    <a:pt x="288520" y="73161"/>
                    <a:pt x="304564" y="111894"/>
                    <a:pt x="304564" y="152282"/>
                  </a:cubicBezTo>
                  <a:lnTo>
                    <a:pt x="304564" y="967276"/>
                  </a:lnTo>
                  <a:cubicBezTo>
                    <a:pt x="304564" y="1051380"/>
                    <a:pt x="236385" y="1119559"/>
                    <a:pt x="152282" y="1119559"/>
                  </a:cubicBezTo>
                  <a:lnTo>
                    <a:pt x="152282" y="1119559"/>
                  </a:lnTo>
                  <a:cubicBezTo>
                    <a:pt x="111894" y="1119559"/>
                    <a:pt x="73161" y="1103515"/>
                    <a:pt x="44602" y="1074956"/>
                  </a:cubicBezTo>
                  <a:cubicBezTo>
                    <a:pt x="16044" y="1046398"/>
                    <a:pt x="0" y="1007664"/>
                    <a:pt x="0" y="967276"/>
                  </a:cubicBezTo>
                  <a:lnTo>
                    <a:pt x="0" y="152282"/>
                  </a:lnTo>
                  <a:cubicBezTo>
                    <a:pt x="0" y="68179"/>
                    <a:pt x="68179" y="0"/>
                    <a:pt x="152282" y="0"/>
                  </a:cubicBezTo>
                  <a:close/>
                </a:path>
              </a:pathLst>
            </a:custGeom>
            <a:solidFill>
              <a:srgbClr val="5271FF"/>
            </a:solidFill>
          </p:spPr>
        </p:sp>
        <p:sp>
          <p:nvSpPr>
            <p:cNvPr name="TextBox 4" id="4"/>
            <p:cNvSpPr txBox="true"/>
            <p:nvPr/>
          </p:nvSpPr>
          <p:spPr>
            <a:xfrm>
              <a:off x="0" y="-57150"/>
              <a:ext cx="304564" cy="117670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549246">
            <a:off x="-202210" y="2586474"/>
            <a:ext cx="1156392" cy="5114052"/>
            <a:chOff x="0" y="0"/>
            <a:chExt cx="304564" cy="1346911"/>
          </a:xfrm>
        </p:grpSpPr>
        <p:sp>
          <p:nvSpPr>
            <p:cNvPr name="Freeform 6" id="6"/>
            <p:cNvSpPr/>
            <p:nvPr/>
          </p:nvSpPr>
          <p:spPr>
            <a:xfrm flipH="false" flipV="false" rot="0">
              <a:off x="0" y="0"/>
              <a:ext cx="304564" cy="1346911"/>
            </a:xfrm>
            <a:custGeom>
              <a:avLst/>
              <a:gdLst/>
              <a:ahLst/>
              <a:cxnLst/>
              <a:rect r="r" b="b" t="t" l="l"/>
              <a:pathLst>
                <a:path h="1346911" w="304564">
                  <a:moveTo>
                    <a:pt x="152282" y="0"/>
                  </a:moveTo>
                  <a:lnTo>
                    <a:pt x="152282" y="0"/>
                  </a:lnTo>
                  <a:cubicBezTo>
                    <a:pt x="192670" y="0"/>
                    <a:pt x="231403" y="16044"/>
                    <a:pt x="259962" y="44602"/>
                  </a:cubicBezTo>
                  <a:cubicBezTo>
                    <a:pt x="288520" y="73161"/>
                    <a:pt x="304564" y="111894"/>
                    <a:pt x="304564" y="152282"/>
                  </a:cubicBezTo>
                  <a:lnTo>
                    <a:pt x="304564" y="1194629"/>
                  </a:lnTo>
                  <a:cubicBezTo>
                    <a:pt x="304564" y="1235017"/>
                    <a:pt x="288520" y="1273750"/>
                    <a:pt x="259962" y="1302308"/>
                  </a:cubicBezTo>
                  <a:cubicBezTo>
                    <a:pt x="231403" y="1330867"/>
                    <a:pt x="192670" y="1346911"/>
                    <a:pt x="152282" y="1346911"/>
                  </a:cubicBezTo>
                  <a:lnTo>
                    <a:pt x="152282" y="1346911"/>
                  </a:lnTo>
                  <a:cubicBezTo>
                    <a:pt x="68179" y="1346911"/>
                    <a:pt x="0" y="1278732"/>
                    <a:pt x="0" y="1194629"/>
                  </a:cubicBezTo>
                  <a:lnTo>
                    <a:pt x="0" y="152282"/>
                  </a:lnTo>
                  <a:cubicBezTo>
                    <a:pt x="0" y="68179"/>
                    <a:pt x="68179" y="0"/>
                    <a:pt x="152282" y="0"/>
                  </a:cubicBezTo>
                  <a:close/>
                </a:path>
              </a:pathLst>
            </a:custGeom>
            <a:solidFill>
              <a:srgbClr val="2B4A9D"/>
            </a:solidFill>
          </p:spPr>
        </p:sp>
        <p:sp>
          <p:nvSpPr>
            <p:cNvPr name="TextBox 7" id="7"/>
            <p:cNvSpPr txBox="true"/>
            <p:nvPr/>
          </p:nvSpPr>
          <p:spPr>
            <a:xfrm>
              <a:off x="0" y="-57150"/>
              <a:ext cx="304564" cy="140406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796311">
            <a:off x="17168010" y="6566406"/>
            <a:ext cx="2239980" cy="8357096"/>
            <a:chOff x="0" y="0"/>
            <a:chExt cx="589953" cy="2201046"/>
          </a:xfrm>
        </p:grpSpPr>
        <p:sp>
          <p:nvSpPr>
            <p:cNvPr name="Freeform 9" id="9"/>
            <p:cNvSpPr/>
            <p:nvPr/>
          </p:nvSpPr>
          <p:spPr>
            <a:xfrm flipH="false" flipV="false" rot="0">
              <a:off x="0" y="0"/>
              <a:ext cx="589953" cy="2201046"/>
            </a:xfrm>
            <a:custGeom>
              <a:avLst/>
              <a:gdLst/>
              <a:ahLst/>
              <a:cxnLst/>
              <a:rect r="r" b="b" t="t" l="l"/>
              <a:pathLst>
                <a:path h="2201046" w="589953">
                  <a:moveTo>
                    <a:pt x="294977" y="0"/>
                  </a:moveTo>
                  <a:lnTo>
                    <a:pt x="294977" y="0"/>
                  </a:lnTo>
                  <a:cubicBezTo>
                    <a:pt x="457888" y="0"/>
                    <a:pt x="589953" y="132066"/>
                    <a:pt x="589953" y="294977"/>
                  </a:cubicBezTo>
                  <a:lnTo>
                    <a:pt x="589953" y="1906069"/>
                  </a:lnTo>
                  <a:cubicBezTo>
                    <a:pt x="589953" y="2068980"/>
                    <a:pt x="457888" y="2201046"/>
                    <a:pt x="294977" y="2201046"/>
                  </a:cubicBezTo>
                  <a:lnTo>
                    <a:pt x="294977" y="2201046"/>
                  </a:lnTo>
                  <a:cubicBezTo>
                    <a:pt x="132066" y="2201046"/>
                    <a:pt x="0" y="2068980"/>
                    <a:pt x="0" y="1906069"/>
                  </a:cubicBezTo>
                  <a:lnTo>
                    <a:pt x="0" y="294977"/>
                  </a:lnTo>
                  <a:cubicBezTo>
                    <a:pt x="0" y="132066"/>
                    <a:pt x="132066" y="0"/>
                    <a:pt x="294977" y="0"/>
                  </a:cubicBezTo>
                  <a:close/>
                </a:path>
              </a:pathLst>
            </a:custGeom>
            <a:solidFill>
              <a:srgbClr val="2B4A9D"/>
            </a:solidFill>
          </p:spPr>
        </p:sp>
        <p:sp>
          <p:nvSpPr>
            <p:cNvPr name="TextBox 10" id="10"/>
            <p:cNvSpPr txBox="true"/>
            <p:nvPr/>
          </p:nvSpPr>
          <p:spPr>
            <a:xfrm>
              <a:off x="0" y="-57150"/>
              <a:ext cx="589953" cy="225819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796311">
            <a:off x="14112080" y="-5064028"/>
            <a:ext cx="2239980" cy="8357096"/>
            <a:chOff x="0" y="0"/>
            <a:chExt cx="589953" cy="2201046"/>
          </a:xfrm>
        </p:grpSpPr>
        <p:sp>
          <p:nvSpPr>
            <p:cNvPr name="Freeform 12" id="12"/>
            <p:cNvSpPr/>
            <p:nvPr/>
          </p:nvSpPr>
          <p:spPr>
            <a:xfrm flipH="false" flipV="false" rot="0">
              <a:off x="0" y="0"/>
              <a:ext cx="589953" cy="2201046"/>
            </a:xfrm>
            <a:custGeom>
              <a:avLst/>
              <a:gdLst/>
              <a:ahLst/>
              <a:cxnLst/>
              <a:rect r="r" b="b" t="t" l="l"/>
              <a:pathLst>
                <a:path h="2201046" w="589953">
                  <a:moveTo>
                    <a:pt x="294977" y="0"/>
                  </a:moveTo>
                  <a:lnTo>
                    <a:pt x="294977" y="0"/>
                  </a:lnTo>
                  <a:cubicBezTo>
                    <a:pt x="457888" y="0"/>
                    <a:pt x="589953" y="132066"/>
                    <a:pt x="589953" y="294977"/>
                  </a:cubicBezTo>
                  <a:lnTo>
                    <a:pt x="589953" y="1906069"/>
                  </a:lnTo>
                  <a:cubicBezTo>
                    <a:pt x="589953" y="2068980"/>
                    <a:pt x="457888" y="2201046"/>
                    <a:pt x="294977" y="2201046"/>
                  </a:cubicBezTo>
                  <a:lnTo>
                    <a:pt x="294977" y="2201046"/>
                  </a:lnTo>
                  <a:cubicBezTo>
                    <a:pt x="132066" y="2201046"/>
                    <a:pt x="0" y="2068980"/>
                    <a:pt x="0" y="1906069"/>
                  </a:cubicBezTo>
                  <a:lnTo>
                    <a:pt x="0" y="294977"/>
                  </a:lnTo>
                  <a:cubicBezTo>
                    <a:pt x="0" y="132066"/>
                    <a:pt x="132066" y="0"/>
                    <a:pt x="294977" y="0"/>
                  </a:cubicBezTo>
                  <a:close/>
                </a:path>
              </a:pathLst>
            </a:custGeom>
            <a:solidFill>
              <a:srgbClr val="5271FF"/>
            </a:solidFill>
          </p:spPr>
        </p:sp>
        <p:sp>
          <p:nvSpPr>
            <p:cNvPr name="TextBox 13" id="13"/>
            <p:cNvSpPr txBox="true"/>
            <p:nvPr/>
          </p:nvSpPr>
          <p:spPr>
            <a:xfrm>
              <a:off x="0" y="-57150"/>
              <a:ext cx="589953" cy="225819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549246">
            <a:off x="1031526" y="-2628058"/>
            <a:ext cx="1156392" cy="4250824"/>
            <a:chOff x="0" y="0"/>
            <a:chExt cx="304564" cy="1119558"/>
          </a:xfrm>
        </p:grpSpPr>
        <p:sp>
          <p:nvSpPr>
            <p:cNvPr name="Freeform 15" id="15"/>
            <p:cNvSpPr/>
            <p:nvPr/>
          </p:nvSpPr>
          <p:spPr>
            <a:xfrm flipH="false" flipV="false" rot="0">
              <a:off x="0" y="0"/>
              <a:ext cx="304564" cy="1119559"/>
            </a:xfrm>
            <a:custGeom>
              <a:avLst/>
              <a:gdLst/>
              <a:ahLst/>
              <a:cxnLst/>
              <a:rect r="r" b="b" t="t" l="l"/>
              <a:pathLst>
                <a:path h="1119559" w="304564">
                  <a:moveTo>
                    <a:pt x="152282" y="0"/>
                  </a:moveTo>
                  <a:lnTo>
                    <a:pt x="152282" y="0"/>
                  </a:lnTo>
                  <a:cubicBezTo>
                    <a:pt x="192670" y="0"/>
                    <a:pt x="231403" y="16044"/>
                    <a:pt x="259962" y="44602"/>
                  </a:cubicBezTo>
                  <a:cubicBezTo>
                    <a:pt x="288520" y="73161"/>
                    <a:pt x="304564" y="111894"/>
                    <a:pt x="304564" y="152282"/>
                  </a:cubicBezTo>
                  <a:lnTo>
                    <a:pt x="304564" y="967276"/>
                  </a:lnTo>
                  <a:cubicBezTo>
                    <a:pt x="304564" y="1051380"/>
                    <a:pt x="236385" y="1119559"/>
                    <a:pt x="152282" y="1119559"/>
                  </a:cubicBezTo>
                  <a:lnTo>
                    <a:pt x="152282" y="1119559"/>
                  </a:lnTo>
                  <a:cubicBezTo>
                    <a:pt x="111894" y="1119559"/>
                    <a:pt x="73161" y="1103515"/>
                    <a:pt x="44602" y="1074956"/>
                  </a:cubicBezTo>
                  <a:cubicBezTo>
                    <a:pt x="16044" y="1046398"/>
                    <a:pt x="0" y="1007664"/>
                    <a:pt x="0" y="967276"/>
                  </a:cubicBezTo>
                  <a:lnTo>
                    <a:pt x="0" y="152282"/>
                  </a:lnTo>
                  <a:cubicBezTo>
                    <a:pt x="0" y="68179"/>
                    <a:pt x="68179" y="0"/>
                    <a:pt x="152282" y="0"/>
                  </a:cubicBezTo>
                  <a:close/>
                </a:path>
              </a:pathLst>
            </a:custGeom>
            <a:solidFill>
              <a:srgbClr val="5271FF"/>
            </a:solidFill>
          </p:spPr>
        </p:sp>
        <p:sp>
          <p:nvSpPr>
            <p:cNvPr name="TextBox 16" id="16"/>
            <p:cNvSpPr txBox="true"/>
            <p:nvPr/>
          </p:nvSpPr>
          <p:spPr>
            <a:xfrm>
              <a:off x="0" y="-57150"/>
              <a:ext cx="304564" cy="1176708"/>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975798" y="1662404"/>
            <a:ext cx="10336405" cy="8155148"/>
          </a:xfrm>
          <a:custGeom>
            <a:avLst/>
            <a:gdLst/>
            <a:ahLst/>
            <a:cxnLst/>
            <a:rect r="r" b="b" t="t" l="l"/>
            <a:pathLst>
              <a:path h="8155148" w="10336405">
                <a:moveTo>
                  <a:pt x="0" y="0"/>
                </a:moveTo>
                <a:lnTo>
                  <a:pt x="10336404" y="0"/>
                </a:lnTo>
                <a:lnTo>
                  <a:pt x="10336404" y="8155148"/>
                </a:lnTo>
                <a:lnTo>
                  <a:pt x="0" y="8155148"/>
                </a:lnTo>
                <a:lnTo>
                  <a:pt x="0" y="0"/>
                </a:lnTo>
                <a:close/>
              </a:path>
            </a:pathLst>
          </a:custGeom>
          <a:blipFill>
            <a:blip r:embed="rId2"/>
            <a:stretch>
              <a:fillRect l="0" t="0" r="0" b="0"/>
            </a:stretch>
          </a:blipFill>
        </p:spPr>
      </p:sp>
      <p:sp>
        <p:nvSpPr>
          <p:cNvPr name="TextBox 18" id="18"/>
          <p:cNvSpPr txBox="true"/>
          <p:nvPr/>
        </p:nvSpPr>
        <p:spPr>
          <a:xfrm rot="0">
            <a:off x="3055930" y="105698"/>
            <a:ext cx="12176139" cy="1250950"/>
          </a:xfrm>
          <a:prstGeom prst="rect">
            <a:avLst/>
          </a:prstGeom>
        </p:spPr>
        <p:txBody>
          <a:bodyPr anchor="t" rtlCol="false" tIns="0" lIns="0" bIns="0" rIns="0">
            <a:spAutoFit/>
          </a:bodyPr>
          <a:lstStyle/>
          <a:p>
            <a:pPr algn="ctr">
              <a:lnSpc>
                <a:spcPts val="9799"/>
              </a:lnSpc>
            </a:pPr>
            <a:r>
              <a:rPr lang="en-US" sz="6999">
                <a:solidFill>
                  <a:srgbClr val="2B4A9D"/>
                </a:solidFill>
                <a:latin typeface="Poppins Bold"/>
                <a:ea typeface="Poppins Bold"/>
                <a:cs typeface="Poppins Bold"/>
                <a:sym typeface="Poppins Bold"/>
              </a:rPr>
              <a:t>DATA DICTIONARY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549246">
            <a:off x="1243998" y="8619543"/>
            <a:ext cx="1156392" cy="4250824"/>
            <a:chOff x="0" y="0"/>
            <a:chExt cx="304564" cy="1119558"/>
          </a:xfrm>
        </p:grpSpPr>
        <p:sp>
          <p:nvSpPr>
            <p:cNvPr name="Freeform 3" id="3"/>
            <p:cNvSpPr/>
            <p:nvPr/>
          </p:nvSpPr>
          <p:spPr>
            <a:xfrm flipH="false" flipV="false" rot="0">
              <a:off x="0" y="0"/>
              <a:ext cx="304564" cy="1119559"/>
            </a:xfrm>
            <a:custGeom>
              <a:avLst/>
              <a:gdLst/>
              <a:ahLst/>
              <a:cxnLst/>
              <a:rect r="r" b="b" t="t" l="l"/>
              <a:pathLst>
                <a:path h="1119559" w="304564">
                  <a:moveTo>
                    <a:pt x="152282" y="0"/>
                  </a:moveTo>
                  <a:lnTo>
                    <a:pt x="152282" y="0"/>
                  </a:lnTo>
                  <a:cubicBezTo>
                    <a:pt x="192670" y="0"/>
                    <a:pt x="231403" y="16044"/>
                    <a:pt x="259962" y="44602"/>
                  </a:cubicBezTo>
                  <a:cubicBezTo>
                    <a:pt x="288520" y="73161"/>
                    <a:pt x="304564" y="111894"/>
                    <a:pt x="304564" y="152282"/>
                  </a:cubicBezTo>
                  <a:lnTo>
                    <a:pt x="304564" y="967276"/>
                  </a:lnTo>
                  <a:cubicBezTo>
                    <a:pt x="304564" y="1051380"/>
                    <a:pt x="236385" y="1119559"/>
                    <a:pt x="152282" y="1119559"/>
                  </a:cubicBezTo>
                  <a:lnTo>
                    <a:pt x="152282" y="1119559"/>
                  </a:lnTo>
                  <a:cubicBezTo>
                    <a:pt x="111894" y="1119559"/>
                    <a:pt x="73161" y="1103515"/>
                    <a:pt x="44602" y="1074956"/>
                  </a:cubicBezTo>
                  <a:cubicBezTo>
                    <a:pt x="16044" y="1046398"/>
                    <a:pt x="0" y="1007664"/>
                    <a:pt x="0" y="967276"/>
                  </a:cubicBezTo>
                  <a:lnTo>
                    <a:pt x="0" y="152282"/>
                  </a:lnTo>
                  <a:cubicBezTo>
                    <a:pt x="0" y="68179"/>
                    <a:pt x="68179" y="0"/>
                    <a:pt x="152282" y="0"/>
                  </a:cubicBezTo>
                  <a:close/>
                </a:path>
              </a:pathLst>
            </a:custGeom>
            <a:solidFill>
              <a:srgbClr val="5271FF"/>
            </a:solidFill>
          </p:spPr>
        </p:sp>
        <p:sp>
          <p:nvSpPr>
            <p:cNvPr name="TextBox 4" id="4"/>
            <p:cNvSpPr txBox="true"/>
            <p:nvPr/>
          </p:nvSpPr>
          <p:spPr>
            <a:xfrm>
              <a:off x="0" y="-57150"/>
              <a:ext cx="304564" cy="117670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549246">
            <a:off x="-202210" y="2586474"/>
            <a:ext cx="1156392" cy="5114052"/>
            <a:chOff x="0" y="0"/>
            <a:chExt cx="304564" cy="1346911"/>
          </a:xfrm>
        </p:grpSpPr>
        <p:sp>
          <p:nvSpPr>
            <p:cNvPr name="Freeform 6" id="6"/>
            <p:cNvSpPr/>
            <p:nvPr/>
          </p:nvSpPr>
          <p:spPr>
            <a:xfrm flipH="false" flipV="false" rot="0">
              <a:off x="0" y="0"/>
              <a:ext cx="304564" cy="1346911"/>
            </a:xfrm>
            <a:custGeom>
              <a:avLst/>
              <a:gdLst/>
              <a:ahLst/>
              <a:cxnLst/>
              <a:rect r="r" b="b" t="t" l="l"/>
              <a:pathLst>
                <a:path h="1346911" w="304564">
                  <a:moveTo>
                    <a:pt x="152282" y="0"/>
                  </a:moveTo>
                  <a:lnTo>
                    <a:pt x="152282" y="0"/>
                  </a:lnTo>
                  <a:cubicBezTo>
                    <a:pt x="192670" y="0"/>
                    <a:pt x="231403" y="16044"/>
                    <a:pt x="259962" y="44602"/>
                  </a:cubicBezTo>
                  <a:cubicBezTo>
                    <a:pt x="288520" y="73161"/>
                    <a:pt x="304564" y="111894"/>
                    <a:pt x="304564" y="152282"/>
                  </a:cubicBezTo>
                  <a:lnTo>
                    <a:pt x="304564" y="1194629"/>
                  </a:lnTo>
                  <a:cubicBezTo>
                    <a:pt x="304564" y="1235017"/>
                    <a:pt x="288520" y="1273750"/>
                    <a:pt x="259962" y="1302308"/>
                  </a:cubicBezTo>
                  <a:cubicBezTo>
                    <a:pt x="231403" y="1330867"/>
                    <a:pt x="192670" y="1346911"/>
                    <a:pt x="152282" y="1346911"/>
                  </a:cubicBezTo>
                  <a:lnTo>
                    <a:pt x="152282" y="1346911"/>
                  </a:lnTo>
                  <a:cubicBezTo>
                    <a:pt x="68179" y="1346911"/>
                    <a:pt x="0" y="1278732"/>
                    <a:pt x="0" y="1194629"/>
                  </a:cubicBezTo>
                  <a:lnTo>
                    <a:pt x="0" y="152282"/>
                  </a:lnTo>
                  <a:cubicBezTo>
                    <a:pt x="0" y="68179"/>
                    <a:pt x="68179" y="0"/>
                    <a:pt x="152282" y="0"/>
                  </a:cubicBezTo>
                  <a:close/>
                </a:path>
              </a:pathLst>
            </a:custGeom>
            <a:solidFill>
              <a:srgbClr val="2B4A9D"/>
            </a:solidFill>
          </p:spPr>
        </p:sp>
        <p:sp>
          <p:nvSpPr>
            <p:cNvPr name="TextBox 7" id="7"/>
            <p:cNvSpPr txBox="true"/>
            <p:nvPr/>
          </p:nvSpPr>
          <p:spPr>
            <a:xfrm>
              <a:off x="0" y="-57150"/>
              <a:ext cx="304564" cy="140406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796311">
            <a:off x="17168010" y="6566406"/>
            <a:ext cx="2239980" cy="8357096"/>
            <a:chOff x="0" y="0"/>
            <a:chExt cx="589953" cy="2201046"/>
          </a:xfrm>
        </p:grpSpPr>
        <p:sp>
          <p:nvSpPr>
            <p:cNvPr name="Freeform 9" id="9"/>
            <p:cNvSpPr/>
            <p:nvPr/>
          </p:nvSpPr>
          <p:spPr>
            <a:xfrm flipH="false" flipV="false" rot="0">
              <a:off x="0" y="0"/>
              <a:ext cx="589953" cy="2201046"/>
            </a:xfrm>
            <a:custGeom>
              <a:avLst/>
              <a:gdLst/>
              <a:ahLst/>
              <a:cxnLst/>
              <a:rect r="r" b="b" t="t" l="l"/>
              <a:pathLst>
                <a:path h="2201046" w="589953">
                  <a:moveTo>
                    <a:pt x="294977" y="0"/>
                  </a:moveTo>
                  <a:lnTo>
                    <a:pt x="294977" y="0"/>
                  </a:lnTo>
                  <a:cubicBezTo>
                    <a:pt x="457888" y="0"/>
                    <a:pt x="589953" y="132066"/>
                    <a:pt x="589953" y="294977"/>
                  </a:cubicBezTo>
                  <a:lnTo>
                    <a:pt x="589953" y="1906069"/>
                  </a:lnTo>
                  <a:cubicBezTo>
                    <a:pt x="589953" y="2068980"/>
                    <a:pt x="457888" y="2201046"/>
                    <a:pt x="294977" y="2201046"/>
                  </a:cubicBezTo>
                  <a:lnTo>
                    <a:pt x="294977" y="2201046"/>
                  </a:lnTo>
                  <a:cubicBezTo>
                    <a:pt x="132066" y="2201046"/>
                    <a:pt x="0" y="2068980"/>
                    <a:pt x="0" y="1906069"/>
                  </a:cubicBezTo>
                  <a:lnTo>
                    <a:pt x="0" y="294977"/>
                  </a:lnTo>
                  <a:cubicBezTo>
                    <a:pt x="0" y="132066"/>
                    <a:pt x="132066" y="0"/>
                    <a:pt x="294977" y="0"/>
                  </a:cubicBezTo>
                  <a:close/>
                </a:path>
              </a:pathLst>
            </a:custGeom>
            <a:solidFill>
              <a:srgbClr val="2B4A9D"/>
            </a:solidFill>
          </p:spPr>
        </p:sp>
        <p:sp>
          <p:nvSpPr>
            <p:cNvPr name="TextBox 10" id="10"/>
            <p:cNvSpPr txBox="true"/>
            <p:nvPr/>
          </p:nvSpPr>
          <p:spPr>
            <a:xfrm>
              <a:off x="0" y="-57150"/>
              <a:ext cx="589953" cy="225819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796311">
            <a:off x="14112080" y="-5064028"/>
            <a:ext cx="2239980" cy="8357096"/>
            <a:chOff x="0" y="0"/>
            <a:chExt cx="589953" cy="2201046"/>
          </a:xfrm>
        </p:grpSpPr>
        <p:sp>
          <p:nvSpPr>
            <p:cNvPr name="Freeform 12" id="12"/>
            <p:cNvSpPr/>
            <p:nvPr/>
          </p:nvSpPr>
          <p:spPr>
            <a:xfrm flipH="false" flipV="false" rot="0">
              <a:off x="0" y="0"/>
              <a:ext cx="589953" cy="2201046"/>
            </a:xfrm>
            <a:custGeom>
              <a:avLst/>
              <a:gdLst/>
              <a:ahLst/>
              <a:cxnLst/>
              <a:rect r="r" b="b" t="t" l="l"/>
              <a:pathLst>
                <a:path h="2201046" w="589953">
                  <a:moveTo>
                    <a:pt x="294977" y="0"/>
                  </a:moveTo>
                  <a:lnTo>
                    <a:pt x="294977" y="0"/>
                  </a:lnTo>
                  <a:cubicBezTo>
                    <a:pt x="457888" y="0"/>
                    <a:pt x="589953" y="132066"/>
                    <a:pt x="589953" y="294977"/>
                  </a:cubicBezTo>
                  <a:lnTo>
                    <a:pt x="589953" y="1906069"/>
                  </a:lnTo>
                  <a:cubicBezTo>
                    <a:pt x="589953" y="2068980"/>
                    <a:pt x="457888" y="2201046"/>
                    <a:pt x="294977" y="2201046"/>
                  </a:cubicBezTo>
                  <a:lnTo>
                    <a:pt x="294977" y="2201046"/>
                  </a:lnTo>
                  <a:cubicBezTo>
                    <a:pt x="132066" y="2201046"/>
                    <a:pt x="0" y="2068980"/>
                    <a:pt x="0" y="1906069"/>
                  </a:cubicBezTo>
                  <a:lnTo>
                    <a:pt x="0" y="294977"/>
                  </a:lnTo>
                  <a:cubicBezTo>
                    <a:pt x="0" y="132066"/>
                    <a:pt x="132066" y="0"/>
                    <a:pt x="294977" y="0"/>
                  </a:cubicBezTo>
                  <a:close/>
                </a:path>
              </a:pathLst>
            </a:custGeom>
            <a:solidFill>
              <a:srgbClr val="5271FF"/>
            </a:solidFill>
          </p:spPr>
        </p:sp>
        <p:sp>
          <p:nvSpPr>
            <p:cNvPr name="TextBox 13" id="13"/>
            <p:cNvSpPr txBox="true"/>
            <p:nvPr/>
          </p:nvSpPr>
          <p:spPr>
            <a:xfrm>
              <a:off x="0" y="-57150"/>
              <a:ext cx="589953" cy="225819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549246">
            <a:off x="1031526" y="-2628058"/>
            <a:ext cx="1156392" cy="4250824"/>
            <a:chOff x="0" y="0"/>
            <a:chExt cx="304564" cy="1119558"/>
          </a:xfrm>
        </p:grpSpPr>
        <p:sp>
          <p:nvSpPr>
            <p:cNvPr name="Freeform 15" id="15"/>
            <p:cNvSpPr/>
            <p:nvPr/>
          </p:nvSpPr>
          <p:spPr>
            <a:xfrm flipH="false" flipV="false" rot="0">
              <a:off x="0" y="0"/>
              <a:ext cx="304564" cy="1119559"/>
            </a:xfrm>
            <a:custGeom>
              <a:avLst/>
              <a:gdLst/>
              <a:ahLst/>
              <a:cxnLst/>
              <a:rect r="r" b="b" t="t" l="l"/>
              <a:pathLst>
                <a:path h="1119559" w="304564">
                  <a:moveTo>
                    <a:pt x="152282" y="0"/>
                  </a:moveTo>
                  <a:lnTo>
                    <a:pt x="152282" y="0"/>
                  </a:lnTo>
                  <a:cubicBezTo>
                    <a:pt x="192670" y="0"/>
                    <a:pt x="231403" y="16044"/>
                    <a:pt x="259962" y="44602"/>
                  </a:cubicBezTo>
                  <a:cubicBezTo>
                    <a:pt x="288520" y="73161"/>
                    <a:pt x="304564" y="111894"/>
                    <a:pt x="304564" y="152282"/>
                  </a:cubicBezTo>
                  <a:lnTo>
                    <a:pt x="304564" y="967276"/>
                  </a:lnTo>
                  <a:cubicBezTo>
                    <a:pt x="304564" y="1051380"/>
                    <a:pt x="236385" y="1119559"/>
                    <a:pt x="152282" y="1119559"/>
                  </a:cubicBezTo>
                  <a:lnTo>
                    <a:pt x="152282" y="1119559"/>
                  </a:lnTo>
                  <a:cubicBezTo>
                    <a:pt x="111894" y="1119559"/>
                    <a:pt x="73161" y="1103515"/>
                    <a:pt x="44602" y="1074956"/>
                  </a:cubicBezTo>
                  <a:cubicBezTo>
                    <a:pt x="16044" y="1046398"/>
                    <a:pt x="0" y="1007664"/>
                    <a:pt x="0" y="967276"/>
                  </a:cubicBezTo>
                  <a:lnTo>
                    <a:pt x="0" y="152282"/>
                  </a:lnTo>
                  <a:cubicBezTo>
                    <a:pt x="0" y="68179"/>
                    <a:pt x="68179" y="0"/>
                    <a:pt x="152282" y="0"/>
                  </a:cubicBezTo>
                  <a:close/>
                </a:path>
              </a:pathLst>
            </a:custGeom>
            <a:solidFill>
              <a:srgbClr val="5271FF"/>
            </a:solidFill>
          </p:spPr>
        </p:sp>
        <p:sp>
          <p:nvSpPr>
            <p:cNvPr name="TextBox 16" id="16"/>
            <p:cNvSpPr txBox="true"/>
            <p:nvPr/>
          </p:nvSpPr>
          <p:spPr>
            <a:xfrm>
              <a:off x="0" y="-57150"/>
              <a:ext cx="304564" cy="1176708"/>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5198052" y="2376876"/>
            <a:ext cx="7891896" cy="7171723"/>
          </a:xfrm>
          <a:custGeom>
            <a:avLst/>
            <a:gdLst/>
            <a:ahLst/>
            <a:cxnLst/>
            <a:rect r="r" b="b" t="t" l="l"/>
            <a:pathLst>
              <a:path h="7171723" w="7891896">
                <a:moveTo>
                  <a:pt x="0" y="0"/>
                </a:moveTo>
                <a:lnTo>
                  <a:pt x="7891896" y="0"/>
                </a:lnTo>
                <a:lnTo>
                  <a:pt x="7891896" y="7171723"/>
                </a:lnTo>
                <a:lnTo>
                  <a:pt x="0" y="7171723"/>
                </a:lnTo>
                <a:lnTo>
                  <a:pt x="0" y="0"/>
                </a:lnTo>
                <a:close/>
              </a:path>
            </a:pathLst>
          </a:custGeom>
          <a:blipFill>
            <a:blip r:embed="rId2"/>
            <a:stretch>
              <a:fillRect l="0" t="0" r="0" b="0"/>
            </a:stretch>
          </a:blipFill>
        </p:spPr>
      </p:sp>
      <p:sp>
        <p:nvSpPr>
          <p:cNvPr name="TextBox 18" id="18"/>
          <p:cNvSpPr txBox="true"/>
          <p:nvPr/>
        </p:nvSpPr>
        <p:spPr>
          <a:xfrm rot="0">
            <a:off x="3055930" y="941679"/>
            <a:ext cx="12176139" cy="1250950"/>
          </a:xfrm>
          <a:prstGeom prst="rect">
            <a:avLst/>
          </a:prstGeom>
        </p:spPr>
        <p:txBody>
          <a:bodyPr anchor="t" rtlCol="false" tIns="0" lIns="0" bIns="0" rIns="0">
            <a:spAutoFit/>
          </a:bodyPr>
          <a:lstStyle/>
          <a:p>
            <a:pPr algn="ctr">
              <a:lnSpc>
                <a:spcPts val="9799"/>
              </a:lnSpc>
            </a:pPr>
            <a:r>
              <a:rPr lang="en-US" sz="6999">
                <a:solidFill>
                  <a:srgbClr val="2B4A9D"/>
                </a:solidFill>
                <a:latin typeface="Poppins Bold"/>
                <a:ea typeface="Poppins Bold"/>
                <a:cs typeface="Poppins Bold"/>
                <a:sym typeface="Poppins Bold"/>
              </a:rPr>
              <a:t>DATAFRAME INFO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400000">
            <a:off x="8990215" y="810330"/>
            <a:ext cx="8541900" cy="8666340"/>
          </a:xfrm>
          <a:custGeom>
            <a:avLst/>
            <a:gdLst/>
            <a:ahLst/>
            <a:cxnLst/>
            <a:rect r="r" b="b" t="t" l="l"/>
            <a:pathLst>
              <a:path h="8666340" w="8541900">
                <a:moveTo>
                  <a:pt x="0" y="0"/>
                </a:moveTo>
                <a:lnTo>
                  <a:pt x="8541901" y="0"/>
                </a:lnTo>
                <a:lnTo>
                  <a:pt x="8541901"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2832861" y="810330"/>
            <a:ext cx="8541900" cy="8666340"/>
          </a:xfrm>
          <a:custGeom>
            <a:avLst/>
            <a:gdLst/>
            <a:ahLst/>
            <a:cxnLst/>
            <a:rect r="r" b="b" t="t" l="l"/>
            <a:pathLst>
              <a:path h="8666340" w="8541900">
                <a:moveTo>
                  <a:pt x="0" y="0"/>
                </a:moveTo>
                <a:lnTo>
                  <a:pt x="8541900" y="0"/>
                </a:lnTo>
                <a:lnTo>
                  <a:pt x="8541900"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061529" y="2937389"/>
            <a:ext cx="12164941" cy="4412223"/>
            <a:chOff x="0" y="0"/>
            <a:chExt cx="3203935" cy="1162067"/>
          </a:xfrm>
        </p:grpSpPr>
        <p:sp>
          <p:nvSpPr>
            <p:cNvPr name="Freeform 6" id="6"/>
            <p:cNvSpPr/>
            <p:nvPr/>
          </p:nvSpPr>
          <p:spPr>
            <a:xfrm flipH="false" flipV="false" rot="0">
              <a:off x="0" y="0"/>
              <a:ext cx="3203935" cy="1162067"/>
            </a:xfrm>
            <a:custGeom>
              <a:avLst/>
              <a:gdLst/>
              <a:ahLst/>
              <a:cxnLst/>
              <a:rect r="r" b="b" t="t" l="l"/>
              <a:pathLst>
                <a:path h="1162067" w="3203935">
                  <a:moveTo>
                    <a:pt x="0" y="0"/>
                  </a:moveTo>
                  <a:lnTo>
                    <a:pt x="3203935" y="0"/>
                  </a:lnTo>
                  <a:lnTo>
                    <a:pt x="3203935" y="1162067"/>
                  </a:lnTo>
                  <a:lnTo>
                    <a:pt x="0" y="1162067"/>
                  </a:lnTo>
                  <a:close/>
                </a:path>
              </a:pathLst>
            </a:custGeom>
            <a:solidFill>
              <a:srgbClr val="145DA0"/>
            </a:solidFill>
            <a:ln w="38100" cap="sq">
              <a:solidFill>
                <a:srgbClr val="FFFFFF"/>
              </a:solidFill>
              <a:prstDash val="solid"/>
              <a:miter/>
            </a:ln>
          </p:spPr>
        </p:sp>
        <p:sp>
          <p:nvSpPr>
            <p:cNvPr name="TextBox 7" id="7"/>
            <p:cNvSpPr txBox="true"/>
            <p:nvPr/>
          </p:nvSpPr>
          <p:spPr>
            <a:xfrm>
              <a:off x="0" y="-38100"/>
              <a:ext cx="3203935" cy="12001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332775" y="4302760"/>
            <a:ext cx="11622449" cy="1510031"/>
          </a:xfrm>
          <a:prstGeom prst="rect">
            <a:avLst/>
          </a:prstGeom>
        </p:spPr>
        <p:txBody>
          <a:bodyPr anchor="t" rtlCol="false" tIns="0" lIns="0" bIns="0" rIns="0">
            <a:spAutoFit/>
          </a:bodyPr>
          <a:lstStyle/>
          <a:p>
            <a:pPr algn="ctr" marL="0" indent="0" lvl="0">
              <a:lnSpc>
                <a:spcPts val="12319"/>
              </a:lnSpc>
              <a:spcBef>
                <a:spcPct val="0"/>
              </a:spcBef>
            </a:pPr>
            <a:r>
              <a:rPr lang="en-US" sz="8799">
                <a:solidFill>
                  <a:srgbClr val="FFFFFF"/>
                </a:solidFill>
                <a:latin typeface="Open Sans Extra Bold"/>
                <a:ea typeface="Open Sans Extra Bold"/>
                <a:cs typeface="Open Sans Extra Bold"/>
                <a:sym typeface="Open Sans Extra Bold"/>
              </a:rPr>
              <a:t>DATA CLEANSING</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796311">
            <a:off x="15854444" y="-1381951"/>
            <a:ext cx="1667057" cy="2763902"/>
            <a:chOff x="0" y="0"/>
            <a:chExt cx="439060" cy="727941"/>
          </a:xfrm>
        </p:grpSpPr>
        <p:sp>
          <p:nvSpPr>
            <p:cNvPr name="Freeform 3" id="3"/>
            <p:cNvSpPr/>
            <p:nvPr/>
          </p:nvSpPr>
          <p:spPr>
            <a:xfrm flipH="false" flipV="false" rot="0">
              <a:off x="0" y="0"/>
              <a:ext cx="439060" cy="727941"/>
            </a:xfrm>
            <a:custGeom>
              <a:avLst/>
              <a:gdLst/>
              <a:ahLst/>
              <a:cxnLst/>
              <a:rect r="r" b="b" t="t" l="l"/>
              <a:pathLst>
                <a:path h="727941" w="439060">
                  <a:moveTo>
                    <a:pt x="219530" y="0"/>
                  </a:moveTo>
                  <a:lnTo>
                    <a:pt x="219530" y="0"/>
                  </a:lnTo>
                  <a:cubicBezTo>
                    <a:pt x="277753" y="0"/>
                    <a:pt x="333591" y="23129"/>
                    <a:pt x="374761" y="64299"/>
                  </a:cubicBezTo>
                  <a:cubicBezTo>
                    <a:pt x="415931" y="105469"/>
                    <a:pt x="439060" y="161307"/>
                    <a:pt x="439060" y="219530"/>
                  </a:cubicBezTo>
                  <a:lnTo>
                    <a:pt x="439060" y="508411"/>
                  </a:lnTo>
                  <a:cubicBezTo>
                    <a:pt x="439060" y="566634"/>
                    <a:pt x="415931" y="622472"/>
                    <a:pt x="374761" y="663642"/>
                  </a:cubicBezTo>
                  <a:cubicBezTo>
                    <a:pt x="333591" y="704812"/>
                    <a:pt x="277753" y="727941"/>
                    <a:pt x="219530" y="727941"/>
                  </a:cubicBezTo>
                  <a:lnTo>
                    <a:pt x="219530" y="727941"/>
                  </a:lnTo>
                  <a:cubicBezTo>
                    <a:pt x="161307" y="727941"/>
                    <a:pt x="105469" y="704812"/>
                    <a:pt x="64299" y="663642"/>
                  </a:cubicBezTo>
                  <a:cubicBezTo>
                    <a:pt x="23129" y="622472"/>
                    <a:pt x="0" y="566634"/>
                    <a:pt x="0" y="508411"/>
                  </a:cubicBezTo>
                  <a:lnTo>
                    <a:pt x="0" y="219530"/>
                  </a:lnTo>
                  <a:cubicBezTo>
                    <a:pt x="0" y="161307"/>
                    <a:pt x="23129" y="105469"/>
                    <a:pt x="64299" y="64299"/>
                  </a:cubicBezTo>
                  <a:cubicBezTo>
                    <a:pt x="105469" y="23129"/>
                    <a:pt x="161307" y="0"/>
                    <a:pt x="219530" y="0"/>
                  </a:cubicBezTo>
                  <a:close/>
                </a:path>
              </a:pathLst>
            </a:custGeom>
            <a:solidFill>
              <a:srgbClr val="5271FF"/>
            </a:solidFill>
          </p:spPr>
        </p:sp>
        <p:sp>
          <p:nvSpPr>
            <p:cNvPr name="TextBox 4" id="4"/>
            <p:cNvSpPr txBox="true"/>
            <p:nvPr/>
          </p:nvSpPr>
          <p:spPr>
            <a:xfrm>
              <a:off x="0" y="-57150"/>
              <a:ext cx="439060" cy="78509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796311">
            <a:off x="4629779" y="8145634"/>
            <a:ext cx="1762843" cy="8357096"/>
            <a:chOff x="0" y="0"/>
            <a:chExt cx="464288" cy="2201046"/>
          </a:xfrm>
        </p:grpSpPr>
        <p:sp>
          <p:nvSpPr>
            <p:cNvPr name="Freeform 6" id="6"/>
            <p:cNvSpPr/>
            <p:nvPr/>
          </p:nvSpPr>
          <p:spPr>
            <a:xfrm flipH="false" flipV="false" rot="0">
              <a:off x="0" y="0"/>
              <a:ext cx="464288" cy="2201046"/>
            </a:xfrm>
            <a:custGeom>
              <a:avLst/>
              <a:gdLst/>
              <a:ahLst/>
              <a:cxnLst/>
              <a:rect r="r" b="b" t="t" l="l"/>
              <a:pathLst>
                <a:path h="2201046" w="464288">
                  <a:moveTo>
                    <a:pt x="232144" y="0"/>
                  </a:moveTo>
                  <a:lnTo>
                    <a:pt x="232144" y="0"/>
                  </a:lnTo>
                  <a:cubicBezTo>
                    <a:pt x="360353" y="0"/>
                    <a:pt x="464288" y="103934"/>
                    <a:pt x="464288" y="232144"/>
                  </a:cubicBezTo>
                  <a:lnTo>
                    <a:pt x="464288" y="1968902"/>
                  </a:lnTo>
                  <a:cubicBezTo>
                    <a:pt x="464288" y="2030470"/>
                    <a:pt x="439830" y="2089517"/>
                    <a:pt x="396294" y="2133053"/>
                  </a:cubicBezTo>
                  <a:cubicBezTo>
                    <a:pt x="352759" y="2176588"/>
                    <a:pt x="293712" y="2201046"/>
                    <a:pt x="232144" y="2201046"/>
                  </a:cubicBezTo>
                  <a:lnTo>
                    <a:pt x="232144" y="2201046"/>
                  </a:lnTo>
                  <a:cubicBezTo>
                    <a:pt x="170576" y="2201046"/>
                    <a:pt x="111529" y="2176588"/>
                    <a:pt x="67993" y="2133053"/>
                  </a:cubicBezTo>
                  <a:cubicBezTo>
                    <a:pt x="24458" y="2089517"/>
                    <a:pt x="0" y="2030470"/>
                    <a:pt x="0" y="1968902"/>
                  </a:cubicBezTo>
                  <a:lnTo>
                    <a:pt x="0" y="232144"/>
                  </a:lnTo>
                  <a:cubicBezTo>
                    <a:pt x="0" y="170576"/>
                    <a:pt x="24458" y="111529"/>
                    <a:pt x="67993" y="67993"/>
                  </a:cubicBezTo>
                  <a:cubicBezTo>
                    <a:pt x="111529" y="24458"/>
                    <a:pt x="170576" y="0"/>
                    <a:pt x="232144" y="0"/>
                  </a:cubicBezTo>
                  <a:close/>
                </a:path>
              </a:pathLst>
            </a:custGeom>
            <a:solidFill>
              <a:srgbClr val="2B4A9D"/>
            </a:solidFill>
          </p:spPr>
        </p:sp>
        <p:sp>
          <p:nvSpPr>
            <p:cNvPr name="TextBox 7" id="7"/>
            <p:cNvSpPr txBox="true"/>
            <p:nvPr/>
          </p:nvSpPr>
          <p:spPr>
            <a:xfrm>
              <a:off x="0" y="-57150"/>
              <a:ext cx="464288" cy="225819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5909565" y="-3301840"/>
            <a:ext cx="6603382" cy="16910520"/>
            <a:chOff x="0" y="0"/>
            <a:chExt cx="1739162" cy="4453799"/>
          </a:xfrm>
        </p:grpSpPr>
        <p:sp>
          <p:nvSpPr>
            <p:cNvPr name="Freeform 9" id="9"/>
            <p:cNvSpPr/>
            <p:nvPr/>
          </p:nvSpPr>
          <p:spPr>
            <a:xfrm flipH="false" flipV="false" rot="0">
              <a:off x="0" y="0"/>
              <a:ext cx="1739162" cy="4453799"/>
            </a:xfrm>
            <a:custGeom>
              <a:avLst/>
              <a:gdLst/>
              <a:ahLst/>
              <a:cxnLst/>
              <a:rect r="r" b="b" t="t" l="l"/>
              <a:pathLst>
                <a:path h="4453799" w="1739162">
                  <a:moveTo>
                    <a:pt x="117242" y="0"/>
                  </a:moveTo>
                  <a:lnTo>
                    <a:pt x="1621920" y="0"/>
                  </a:lnTo>
                  <a:cubicBezTo>
                    <a:pt x="1653015" y="0"/>
                    <a:pt x="1682836" y="12352"/>
                    <a:pt x="1704823" y="34339"/>
                  </a:cubicBezTo>
                  <a:cubicBezTo>
                    <a:pt x="1726810" y="56326"/>
                    <a:pt x="1739162" y="86147"/>
                    <a:pt x="1739162" y="117242"/>
                  </a:cubicBezTo>
                  <a:lnTo>
                    <a:pt x="1739162" y="4336558"/>
                  </a:lnTo>
                  <a:cubicBezTo>
                    <a:pt x="1739162" y="4401308"/>
                    <a:pt x="1686671" y="4453799"/>
                    <a:pt x="1621920" y="4453799"/>
                  </a:cubicBezTo>
                  <a:lnTo>
                    <a:pt x="117242" y="4453799"/>
                  </a:lnTo>
                  <a:cubicBezTo>
                    <a:pt x="86147" y="4453799"/>
                    <a:pt x="56326" y="4441447"/>
                    <a:pt x="34339" y="4419460"/>
                  </a:cubicBezTo>
                  <a:cubicBezTo>
                    <a:pt x="12352" y="4397473"/>
                    <a:pt x="0" y="4367652"/>
                    <a:pt x="0" y="4336558"/>
                  </a:cubicBezTo>
                  <a:lnTo>
                    <a:pt x="0" y="117242"/>
                  </a:lnTo>
                  <a:cubicBezTo>
                    <a:pt x="0" y="86147"/>
                    <a:pt x="12352" y="56326"/>
                    <a:pt x="34339" y="34339"/>
                  </a:cubicBezTo>
                  <a:cubicBezTo>
                    <a:pt x="56326" y="12352"/>
                    <a:pt x="86147" y="0"/>
                    <a:pt x="117242" y="0"/>
                  </a:cubicBezTo>
                  <a:close/>
                </a:path>
              </a:pathLst>
            </a:custGeom>
            <a:solidFill>
              <a:srgbClr val="145DA0"/>
            </a:solidFill>
            <a:ln w="123825" cap="rnd">
              <a:solidFill>
                <a:srgbClr val="145DA0"/>
              </a:solidFill>
              <a:prstDash val="solid"/>
              <a:round/>
            </a:ln>
          </p:spPr>
        </p:sp>
        <p:sp>
          <p:nvSpPr>
            <p:cNvPr name="TextBox 10" id="10"/>
            <p:cNvSpPr txBox="true"/>
            <p:nvPr/>
          </p:nvSpPr>
          <p:spPr>
            <a:xfrm>
              <a:off x="0" y="-57150"/>
              <a:ext cx="1739162" cy="451094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20216" y="2261803"/>
            <a:ext cx="16139084" cy="5763394"/>
            <a:chOff x="0" y="0"/>
            <a:chExt cx="21518779" cy="7684526"/>
          </a:xfrm>
        </p:grpSpPr>
        <p:grpSp>
          <p:nvGrpSpPr>
            <p:cNvPr name="Group 12" id="12"/>
            <p:cNvGrpSpPr/>
            <p:nvPr/>
          </p:nvGrpSpPr>
          <p:grpSpPr>
            <a:xfrm rot="0">
              <a:off x="0" y="0"/>
              <a:ext cx="5078023" cy="2535114"/>
              <a:chOff x="0" y="0"/>
              <a:chExt cx="1003066" cy="500763"/>
            </a:xfrm>
          </p:grpSpPr>
          <p:sp>
            <p:nvSpPr>
              <p:cNvPr name="Freeform 13" id="13"/>
              <p:cNvSpPr/>
              <p:nvPr/>
            </p:nvSpPr>
            <p:spPr>
              <a:xfrm flipH="false" flipV="false" rot="0">
                <a:off x="0" y="0"/>
                <a:ext cx="1003066" cy="500763"/>
              </a:xfrm>
              <a:custGeom>
                <a:avLst/>
                <a:gdLst/>
                <a:ahLst/>
                <a:cxnLst/>
                <a:rect r="r" b="b" t="t" l="l"/>
                <a:pathLst>
                  <a:path h="500763" w="1003066">
                    <a:moveTo>
                      <a:pt x="103672" y="0"/>
                    </a:moveTo>
                    <a:lnTo>
                      <a:pt x="899394" y="0"/>
                    </a:lnTo>
                    <a:cubicBezTo>
                      <a:pt x="926890" y="0"/>
                      <a:pt x="953259" y="10923"/>
                      <a:pt x="972701" y="30365"/>
                    </a:cubicBezTo>
                    <a:cubicBezTo>
                      <a:pt x="992144" y="49807"/>
                      <a:pt x="1003066" y="76177"/>
                      <a:pt x="1003066" y="103672"/>
                    </a:cubicBezTo>
                    <a:lnTo>
                      <a:pt x="1003066" y="397091"/>
                    </a:lnTo>
                    <a:cubicBezTo>
                      <a:pt x="1003066" y="424586"/>
                      <a:pt x="992144" y="450956"/>
                      <a:pt x="972701" y="470398"/>
                    </a:cubicBezTo>
                    <a:cubicBezTo>
                      <a:pt x="953259" y="489841"/>
                      <a:pt x="926890" y="500763"/>
                      <a:pt x="899394" y="500763"/>
                    </a:cubicBezTo>
                    <a:lnTo>
                      <a:pt x="103672" y="500763"/>
                    </a:lnTo>
                    <a:cubicBezTo>
                      <a:pt x="46416" y="500763"/>
                      <a:pt x="0" y="454348"/>
                      <a:pt x="0" y="397091"/>
                    </a:cubicBezTo>
                    <a:lnTo>
                      <a:pt x="0" y="103672"/>
                    </a:lnTo>
                    <a:cubicBezTo>
                      <a:pt x="0" y="76177"/>
                      <a:pt x="10923" y="49807"/>
                      <a:pt x="30365" y="30365"/>
                    </a:cubicBezTo>
                    <a:cubicBezTo>
                      <a:pt x="49807" y="10923"/>
                      <a:pt x="76177" y="0"/>
                      <a:pt x="103672" y="0"/>
                    </a:cubicBezTo>
                    <a:close/>
                  </a:path>
                </a:pathLst>
              </a:custGeom>
              <a:solidFill>
                <a:srgbClr val="FFFFFF"/>
              </a:solidFill>
              <a:ln w="38100" cap="rnd">
                <a:solidFill>
                  <a:srgbClr val="145DA0"/>
                </a:solidFill>
                <a:prstDash val="solid"/>
                <a:round/>
              </a:ln>
            </p:spPr>
          </p:sp>
          <p:sp>
            <p:nvSpPr>
              <p:cNvPr name="TextBox 14" id="14"/>
              <p:cNvSpPr txBox="true"/>
              <p:nvPr/>
            </p:nvSpPr>
            <p:spPr>
              <a:xfrm>
                <a:off x="0" y="-85725"/>
                <a:ext cx="1003066" cy="586488"/>
              </a:xfrm>
              <a:prstGeom prst="rect">
                <a:avLst/>
              </a:prstGeom>
            </p:spPr>
            <p:txBody>
              <a:bodyPr anchor="ctr" rtlCol="false" tIns="50800" lIns="50800" bIns="50800" rIns="50800"/>
              <a:lstStyle/>
              <a:p>
                <a:pPr algn="ctr">
                  <a:lnSpc>
                    <a:spcPts val="3919"/>
                  </a:lnSpc>
                </a:pPr>
                <a:r>
                  <a:rPr lang="en-US" sz="2799">
                    <a:solidFill>
                      <a:srgbClr val="000000"/>
                    </a:solidFill>
                    <a:latin typeface="Poppins"/>
                    <a:ea typeface="Poppins"/>
                    <a:cs typeface="Poppins"/>
                    <a:sym typeface="Poppins"/>
                  </a:rPr>
                  <a:t>Duplicated Data Check</a:t>
                </a:r>
              </a:p>
            </p:txBody>
          </p:sp>
        </p:grpSp>
        <p:grpSp>
          <p:nvGrpSpPr>
            <p:cNvPr name="Group 15" id="15"/>
            <p:cNvGrpSpPr/>
            <p:nvPr/>
          </p:nvGrpSpPr>
          <p:grpSpPr>
            <a:xfrm rot="0">
              <a:off x="5449512" y="584321"/>
              <a:ext cx="2057400" cy="1366472"/>
              <a:chOff x="0" y="0"/>
              <a:chExt cx="1223775" cy="812800"/>
            </a:xfrm>
          </p:grpSpPr>
          <p:sp>
            <p:nvSpPr>
              <p:cNvPr name="Freeform 16" id="16"/>
              <p:cNvSpPr/>
              <p:nvPr/>
            </p:nvSpPr>
            <p:spPr>
              <a:xfrm flipH="false" flipV="false" rot="0">
                <a:off x="0" y="0"/>
                <a:ext cx="1223775" cy="812800"/>
              </a:xfrm>
              <a:custGeom>
                <a:avLst/>
                <a:gdLst/>
                <a:ahLst/>
                <a:cxnLst/>
                <a:rect r="r" b="b" t="t" l="l"/>
                <a:pathLst>
                  <a:path h="812800" w="1223775">
                    <a:moveTo>
                      <a:pt x="1223775" y="406400"/>
                    </a:moveTo>
                    <a:lnTo>
                      <a:pt x="817375" y="0"/>
                    </a:lnTo>
                    <a:lnTo>
                      <a:pt x="817375" y="203200"/>
                    </a:lnTo>
                    <a:lnTo>
                      <a:pt x="0" y="203200"/>
                    </a:lnTo>
                    <a:lnTo>
                      <a:pt x="0" y="609600"/>
                    </a:lnTo>
                    <a:lnTo>
                      <a:pt x="817375" y="609600"/>
                    </a:lnTo>
                    <a:lnTo>
                      <a:pt x="817375" y="812800"/>
                    </a:lnTo>
                    <a:lnTo>
                      <a:pt x="1223775" y="406400"/>
                    </a:lnTo>
                    <a:close/>
                  </a:path>
                </a:pathLst>
              </a:custGeom>
              <a:solidFill>
                <a:srgbClr val="FFFFFF"/>
              </a:solidFill>
              <a:ln w="38100" cap="sq">
                <a:solidFill>
                  <a:srgbClr val="145DA0"/>
                </a:solidFill>
                <a:prstDash val="solid"/>
                <a:miter/>
              </a:ln>
            </p:spPr>
          </p:sp>
          <p:sp>
            <p:nvSpPr>
              <p:cNvPr name="TextBox 17" id="17"/>
              <p:cNvSpPr txBox="true"/>
              <p:nvPr/>
            </p:nvSpPr>
            <p:spPr>
              <a:xfrm>
                <a:off x="0" y="146050"/>
                <a:ext cx="1122175" cy="46355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875212" y="0"/>
              <a:ext cx="5424784" cy="2535114"/>
              <a:chOff x="0" y="0"/>
              <a:chExt cx="1071562" cy="500763"/>
            </a:xfrm>
          </p:grpSpPr>
          <p:sp>
            <p:nvSpPr>
              <p:cNvPr name="Freeform 19" id="19"/>
              <p:cNvSpPr/>
              <p:nvPr/>
            </p:nvSpPr>
            <p:spPr>
              <a:xfrm flipH="false" flipV="false" rot="0">
                <a:off x="0" y="0"/>
                <a:ext cx="1071562" cy="500763"/>
              </a:xfrm>
              <a:custGeom>
                <a:avLst/>
                <a:gdLst/>
                <a:ahLst/>
                <a:cxnLst/>
                <a:rect r="r" b="b" t="t" l="l"/>
                <a:pathLst>
                  <a:path h="500763" w="1071562">
                    <a:moveTo>
                      <a:pt x="97045" y="0"/>
                    </a:moveTo>
                    <a:lnTo>
                      <a:pt x="974517" y="0"/>
                    </a:lnTo>
                    <a:cubicBezTo>
                      <a:pt x="1028114" y="0"/>
                      <a:pt x="1071562" y="43449"/>
                      <a:pt x="1071562" y="97045"/>
                    </a:cubicBezTo>
                    <a:lnTo>
                      <a:pt x="1071562" y="403718"/>
                    </a:lnTo>
                    <a:cubicBezTo>
                      <a:pt x="1071562" y="457314"/>
                      <a:pt x="1028114" y="500763"/>
                      <a:pt x="974517" y="500763"/>
                    </a:cubicBezTo>
                    <a:lnTo>
                      <a:pt x="97045" y="500763"/>
                    </a:lnTo>
                    <a:cubicBezTo>
                      <a:pt x="43449" y="500763"/>
                      <a:pt x="0" y="457314"/>
                      <a:pt x="0" y="403718"/>
                    </a:cubicBezTo>
                    <a:lnTo>
                      <a:pt x="0" y="97045"/>
                    </a:lnTo>
                    <a:cubicBezTo>
                      <a:pt x="0" y="43449"/>
                      <a:pt x="43449" y="0"/>
                      <a:pt x="97045" y="0"/>
                    </a:cubicBezTo>
                    <a:close/>
                  </a:path>
                </a:pathLst>
              </a:custGeom>
              <a:solidFill>
                <a:srgbClr val="FFFFFF"/>
              </a:solidFill>
              <a:ln w="38100" cap="rnd">
                <a:solidFill>
                  <a:srgbClr val="145DA0"/>
                </a:solidFill>
                <a:prstDash val="solid"/>
                <a:round/>
              </a:ln>
            </p:spPr>
          </p:sp>
          <p:sp>
            <p:nvSpPr>
              <p:cNvPr name="TextBox 20" id="20"/>
              <p:cNvSpPr txBox="true"/>
              <p:nvPr/>
            </p:nvSpPr>
            <p:spPr>
              <a:xfrm>
                <a:off x="0" y="-85725"/>
                <a:ext cx="1071562" cy="586488"/>
              </a:xfrm>
              <a:prstGeom prst="rect">
                <a:avLst/>
              </a:prstGeom>
            </p:spPr>
            <p:txBody>
              <a:bodyPr anchor="ctr" rtlCol="false" tIns="50800" lIns="50800" bIns="50800" rIns="50800"/>
              <a:lstStyle/>
              <a:p>
                <a:pPr algn="ctr">
                  <a:lnSpc>
                    <a:spcPts val="3919"/>
                  </a:lnSpc>
                </a:pPr>
                <a:r>
                  <a:rPr lang="en-US" sz="2799">
                    <a:solidFill>
                      <a:srgbClr val="000000"/>
                    </a:solidFill>
                    <a:latin typeface="Poppins"/>
                    <a:ea typeface="Poppins"/>
                    <a:cs typeface="Poppins"/>
                    <a:sym typeface="Poppins"/>
                  </a:rPr>
                  <a:t>Fill data in the Age Column with Median</a:t>
                </a:r>
              </a:p>
            </p:txBody>
          </p:sp>
        </p:grpSp>
        <p:grpSp>
          <p:nvGrpSpPr>
            <p:cNvPr name="Group 21" id="21"/>
            <p:cNvGrpSpPr/>
            <p:nvPr/>
          </p:nvGrpSpPr>
          <p:grpSpPr>
            <a:xfrm rot="0">
              <a:off x="13668295" y="584321"/>
              <a:ext cx="2057400" cy="1366472"/>
              <a:chOff x="0" y="0"/>
              <a:chExt cx="1223775" cy="812800"/>
            </a:xfrm>
          </p:grpSpPr>
          <p:sp>
            <p:nvSpPr>
              <p:cNvPr name="Freeform 22" id="22"/>
              <p:cNvSpPr/>
              <p:nvPr/>
            </p:nvSpPr>
            <p:spPr>
              <a:xfrm flipH="false" flipV="false" rot="0">
                <a:off x="0" y="0"/>
                <a:ext cx="1223775" cy="812800"/>
              </a:xfrm>
              <a:custGeom>
                <a:avLst/>
                <a:gdLst/>
                <a:ahLst/>
                <a:cxnLst/>
                <a:rect r="r" b="b" t="t" l="l"/>
                <a:pathLst>
                  <a:path h="812800" w="1223775">
                    <a:moveTo>
                      <a:pt x="1223775" y="406400"/>
                    </a:moveTo>
                    <a:lnTo>
                      <a:pt x="817375" y="0"/>
                    </a:lnTo>
                    <a:lnTo>
                      <a:pt x="817375" y="203200"/>
                    </a:lnTo>
                    <a:lnTo>
                      <a:pt x="0" y="203200"/>
                    </a:lnTo>
                    <a:lnTo>
                      <a:pt x="0" y="609600"/>
                    </a:lnTo>
                    <a:lnTo>
                      <a:pt x="817375" y="609600"/>
                    </a:lnTo>
                    <a:lnTo>
                      <a:pt x="817375" y="812800"/>
                    </a:lnTo>
                    <a:lnTo>
                      <a:pt x="1223775" y="406400"/>
                    </a:lnTo>
                    <a:close/>
                  </a:path>
                </a:pathLst>
              </a:custGeom>
              <a:solidFill>
                <a:srgbClr val="FFFFFF"/>
              </a:solidFill>
              <a:ln w="38100" cap="sq">
                <a:solidFill>
                  <a:srgbClr val="145DA0"/>
                </a:solidFill>
                <a:prstDash val="solid"/>
                <a:miter/>
              </a:ln>
            </p:spPr>
          </p:sp>
          <p:sp>
            <p:nvSpPr>
              <p:cNvPr name="TextBox 23" id="23"/>
              <p:cNvSpPr txBox="true"/>
              <p:nvPr/>
            </p:nvSpPr>
            <p:spPr>
              <a:xfrm>
                <a:off x="0" y="146050"/>
                <a:ext cx="1122175" cy="46355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6093995" y="0"/>
              <a:ext cx="5424784" cy="2535114"/>
              <a:chOff x="0" y="0"/>
              <a:chExt cx="1071562" cy="500763"/>
            </a:xfrm>
          </p:grpSpPr>
          <p:sp>
            <p:nvSpPr>
              <p:cNvPr name="Freeform 25" id="25"/>
              <p:cNvSpPr/>
              <p:nvPr/>
            </p:nvSpPr>
            <p:spPr>
              <a:xfrm flipH="false" flipV="false" rot="0">
                <a:off x="0" y="0"/>
                <a:ext cx="1071562" cy="500763"/>
              </a:xfrm>
              <a:custGeom>
                <a:avLst/>
                <a:gdLst/>
                <a:ahLst/>
                <a:cxnLst/>
                <a:rect r="r" b="b" t="t" l="l"/>
                <a:pathLst>
                  <a:path h="500763" w="1071562">
                    <a:moveTo>
                      <a:pt x="97045" y="0"/>
                    </a:moveTo>
                    <a:lnTo>
                      <a:pt x="974517" y="0"/>
                    </a:lnTo>
                    <a:cubicBezTo>
                      <a:pt x="1028114" y="0"/>
                      <a:pt x="1071562" y="43449"/>
                      <a:pt x="1071562" y="97045"/>
                    </a:cubicBezTo>
                    <a:lnTo>
                      <a:pt x="1071562" y="403718"/>
                    </a:lnTo>
                    <a:cubicBezTo>
                      <a:pt x="1071562" y="457314"/>
                      <a:pt x="1028114" y="500763"/>
                      <a:pt x="974517" y="500763"/>
                    </a:cubicBezTo>
                    <a:lnTo>
                      <a:pt x="97045" y="500763"/>
                    </a:lnTo>
                    <a:cubicBezTo>
                      <a:pt x="43449" y="500763"/>
                      <a:pt x="0" y="457314"/>
                      <a:pt x="0" y="403718"/>
                    </a:cubicBezTo>
                    <a:lnTo>
                      <a:pt x="0" y="97045"/>
                    </a:lnTo>
                    <a:cubicBezTo>
                      <a:pt x="0" y="43449"/>
                      <a:pt x="43449" y="0"/>
                      <a:pt x="97045" y="0"/>
                    </a:cubicBezTo>
                    <a:close/>
                  </a:path>
                </a:pathLst>
              </a:custGeom>
              <a:solidFill>
                <a:srgbClr val="FFFFFF"/>
              </a:solidFill>
              <a:ln w="38100" cap="rnd">
                <a:solidFill>
                  <a:srgbClr val="145DA0"/>
                </a:solidFill>
                <a:prstDash val="solid"/>
                <a:round/>
              </a:ln>
            </p:spPr>
          </p:sp>
          <p:sp>
            <p:nvSpPr>
              <p:cNvPr name="TextBox 26" id="26"/>
              <p:cNvSpPr txBox="true"/>
              <p:nvPr/>
            </p:nvSpPr>
            <p:spPr>
              <a:xfrm>
                <a:off x="0" y="-85725"/>
                <a:ext cx="1071562" cy="586488"/>
              </a:xfrm>
              <a:prstGeom prst="rect">
                <a:avLst/>
              </a:prstGeom>
            </p:spPr>
            <p:txBody>
              <a:bodyPr anchor="ctr" rtlCol="false" tIns="50800" lIns="50800" bIns="50800" rIns="50800"/>
              <a:lstStyle/>
              <a:p>
                <a:pPr algn="ctr">
                  <a:lnSpc>
                    <a:spcPts val="3919"/>
                  </a:lnSpc>
                </a:pPr>
                <a:r>
                  <a:rPr lang="en-US" sz="2799">
                    <a:solidFill>
                      <a:srgbClr val="000000"/>
                    </a:solidFill>
                    <a:latin typeface="Poppins"/>
                    <a:ea typeface="Poppins"/>
                    <a:cs typeface="Poppins"/>
                    <a:sym typeface="Poppins"/>
                  </a:rPr>
                  <a:t>Fill data in the Embarked Column with Mode</a:t>
                </a:r>
              </a:p>
            </p:txBody>
          </p:sp>
        </p:grpSp>
        <p:grpSp>
          <p:nvGrpSpPr>
            <p:cNvPr name="Group 27" id="27"/>
            <p:cNvGrpSpPr/>
            <p:nvPr/>
          </p:nvGrpSpPr>
          <p:grpSpPr>
            <a:xfrm rot="5400000">
              <a:off x="17777687" y="3158076"/>
              <a:ext cx="2057400" cy="1366472"/>
              <a:chOff x="0" y="0"/>
              <a:chExt cx="1223775" cy="812800"/>
            </a:xfrm>
          </p:grpSpPr>
          <p:sp>
            <p:nvSpPr>
              <p:cNvPr name="Freeform 28" id="28"/>
              <p:cNvSpPr/>
              <p:nvPr/>
            </p:nvSpPr>
            <p:spPr>
              <a:xfrm flipH="false" flipV="false" rot="0">
                <a:off x="0" y="0"/>
                <a:ext cx="1223775" cy="812800"/>
              </a:xfrm>
              <a:custGeom>
                <a:avLst/>
                <a:gdLst/>
                <a:ahLst/>
                <a:cxnLst/>
                <a:rect r="r" b="b" t="t" l="l"/>
                <a:pathLst>
                  <a:path h="812800" w="1223775">
                    <a:moveTo>
                      <a:pt x="1223775" y="406400"/>
                    </a:moveTo>
                    <a:lnTo>
                      <a:pt x="817375" y="0"/>
                    </a:lnTo>
                    <a:lnTo>
                      <a:pt x="817375" y="203200"/>
                    </a:lnTo>
                    <a:lnTo>
                      <a:pt x="0" y="203200"/>
                    </a:lnTo>
                    <a:lnTo>
                      <a:pt x="0" y="609600"/>
                    </a:lnTo>
                    <a:lnTo>
                      <a:pt x="817375" y="609600"/>
                    </a:lnTo>
                    <a:lnTo>
                      <a:pt x="817375" y="812800"/>
                    </a:lnTo>
                    <a:lnTo>
                      <a:pt x="1223775" y="406400"/>
                    </a:lnTo>
                    <a:close/>
                  </a:path>
                </a:pathLst>
              </a:custGeom>
              <a:solidFill>
                <a:srgbClr val="FFFFFF"/>
              </a:solidFill>
              <a:ln w="38100" cap="sq">
                <a:solidFill>
                  <a:srgbClr val="145DA0"/>
                </a:solidFill>
                <a:prstDash val="solid"/>
                <a:miter/>
              </a:ln>
            </p:spPr>
          </p:sp>
          <p:sp>
            <p:nvSpPr>
              <p:cNvPr name="TextBox 29" id="29"/>
              <p:cNvSpPr txBox="true"/>
              <p:nvPr/>
            </p:nvSpPr>
            <p:spPr>
              <a:xfrm>
                <a:off x="0" y="146050"/>
                <a:ext cx="1122175" cy="46355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6093995" y="5149412"/>
              <a:ext cx="5424784" cy="2535114"/>
              <a:chOff x="0" y="0"/>
              <a:chExt cx="1071562" cy="500763"/>
            </a:xfrm>
          </p:grpSpPr>
          <p:sp>
            <p:nvSpPr>
              <p:cNvPr name="Freeform 31" id="31"/>
              <p:cNvSpPr/>
              <p:nvPr/>
            </p:nvSpPr>
            <p:spPr>
              <a:xfrm flipH="false" flipV="false" rot="0">
                <a:off x="0" y="0"/>
                <a:ext cx="1071562" cy="500763"/>
              </a:xfrm>
              <a:custGeom>
                <a:avLst/>
                <a:gdLst/>
                <a:ahLst/>
                <a:cxnLst/>
                <a:rect r="r" b="b" t="t" l="l"/>
                <a:pathLst>
                  <a:path h="500763" w="1071562">
                    <a:moveTo>
                      <a:pt x="97045" y="0"/>
                    </a:moveTo>
                    <a:lnTo>
                      <a:pt x="974517" y="0"/>
                    </a:lnTo>
                    <a:cubicBezTo>
                      <a:pt x="1028114" y="0"/>
                      <a:pt x="1071562" y="43449"/>
                      <a:pt x="1071562" y="97045"/>
                    </a:cubicBezTo>
                    <a:lnTo>
                      <a:pt x="1071562" y="403718"/>
                    </a:lnTo>
                    <a:cubicBezTo>
                      <a:pt x="1071562" y="457314"/>
                      <a:pt x="1028114" y="500763"/>
                      <a:pt x="974517" y="500763"/>
                    </a:cubicBezTo>
                    <a:lnTo>
                      <a:pt x="97045" y="500763"/>
                    </a:lnTo>
                    <a:cubicBezTo>
                      <a:pt x="43449" y="500763"/>
                      <a:pt x="0" y="457314"/>
                      <a:pt x="0" y="403718"/>
                    </a:cubicBezTo>
                    <a:lnTo>
                      <a:pt x="0" y="97045"/>
                    </a:lnTo>
                    <a:cubicBezTo>
                      <a:pt x="0" y="43449"/>
                      <a:pt x="43449" y="0"/>
                      <a:pt x="97045" y="0"/>
                    </a:cubicBezTo>
                    <a:close/>
                  </a:path>
                </a:pathLst>
              </a:custGeom>
              <a:solidFill>
                <a:srgbClr val="FFFFFF"/>
              </a:solidFill>
              <a:ln w="38100" cap="rnd">
                <a:solidFill>
                  <a:srgbClr val="145DA0"/>
                </a:solidFill>
                <a:prstDash val="solid"/>
                <a:round/>
              </a:ln>
            </p:spPr>
          </p:sp>
          <p:sp>
            <p:nvSpPr>
              <p:cNvPr name="TextBox 32" id="32"/>
              <p:cNvSpPr txBox="true"/>
              <p:nvPr/>
            </p:nvSpPr>
            <p:spPr>
              <a:xfrm>
                <a:off x="0" y="-85725"/>
                <a:ext cx="1071562" cy="586488"/>
              </a:xfrm>
              <a:prstGeom prst="rect">
                <a:avLst/>
              </a:prstGeom>
            </p:spPr>
            <p:txBody>
              <a:bodyPr anchor="ctr" rtlCol="false" tIns="50800" lIns="50800" bIns="50800" rIns="50800"/>
              <a:lstStyle/>
              <a:p>
                <a:pPr algn="ctr">
                  <a:lnSpc>
                    <a:spcPts val="3919"/>
                  </a:lnSpc>
                </a:pPr>
                <a:r>
                  <a:rPr lang="en-US" sz="2799">
                    <a:solidFill>
                      <a:srgbClr val="000000"/>
                    </a:solidFill>
                    <a:latin typeface="Poppins"/>
                    <a:ea typeface="Poppins"/>
                    <a:cs typeface="Poppins"/>
                    <a:sym typeface="Poppins"/>
                  </a:rPr>
                  <a:t>Drop Column Cabin</a:t>
                </a:r>
              </a:p>
            </p:txBody>
          </p:sp>
        </p:grpSp>
        <p:grpSp>
          <p:nvGrpSpPr>
            <p:cNvPr name="Group 33" id="33"/>
            <p:cNvGrpSpPr/>
            <p:nvPr/>
          </p:nvGrpSpPr>
          <p:grpSpPr>
            <a:xfrm rot="-10800000">
              <a:off x="13668295" y="5733733"/>
              <a:ext cx="2057400" cy="1366472"/>
              <a:chOff x="0" y="0"/>
              <a:chExt cx="1223775" cy="812800"/>
            </a:xfrm>
          </p:grpSpPr>
          <p:sp>
            <p:nvSpPr>
              <p:cNvPr name="Freeform 34" id="34"/>
              <p:cNvSpPr/>
              <p:nvPr/>
            </p:nvSpPr>
            <p:spPr>
              <a:xfrm flipH="false" flipV="false" rot="0">
                <a:off x="0" y="0"/>
                <a:ext cx="1223775" cy="812800"/>
              </a:xfrm>
              <a:custGeom>
                <a:avLst/>
                <a:gdLst/>
                <a:ahLst/>
                <a:cxnLst/>
                <a:rect r="r" b="b" t="t" l="l"/>
                <a:pathLst>
                  <a:path h="812800" w="1223775">
                    <a:moveTo>
                      <a:pt x="1223775" y="406400"/>
                    </a:moveTo>
                    <a:lnTo>
                      <a:pt x="817375" y="0"/>
                    </a:lnTo>
                    <a:lnTo>
                      <a:pt x="817375" y="203200"/>
                    </a:lnTo>
                    <a:lnTo>
                      <a:pt x="0" y="203200"/>
                    </a:lnTo>
                    <a:lnTo>
                      <a:pt x="0" y="609600"/>
                    </a:lnTo>
                    <a:lnTo>
                      <a:pt x="817375" y="609600"/>
                    </a:lnTo>
                    <a:lnTo>
                      <a:pt x="817375" y="812800"/>
                    </a:lnTo>
                    <a:lnTo>
                      <a:pt x="1223775" y="406400"/>
                    </a:lnTo>
                    <a:close/>
                  </a:path>
                </a:pathLst>
              </a:custGeom>
              <a:solidFill>
                <a:srgbClr val="FFFFFF"/>
              </a:solidFill>
              <a:ln w="38100" cap="sq">
                <a:solidFill>
                  <a:srgbClr val="145DA0"/>
                </a:solidFill>
                <a:prstDash val="solid"/>
                <a:miter/>
              </a:ln>
            </p:spPr>
          </p:sp>
          <p:sp>
            <p:nvSpPr>
              <p:cNvPr name="TextBox 35" id="35"/>
              <p:cNvSpPr txBox="true"/>
              <p:nvPr/>
            </p:nvSpPr>
            <p:spPr>
              <a:xfrm>
                <a:off x="0" y="146050"/>
                <a:ext cx="1122175" cy="46355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7875212" y="5149412"/>
              <a:ext cx="5424784" cy="2535114"/>
              <a:chOff x="0" y="0"/>
              <a:chExt cx="1071562" cy="500763"/>
            </a:xfrm>
          </p:grpSpPr>
          <p:sp>
            <p:nvSpPr>
              <p:cNvPr name="Freeform 37" id="37"/>
              <p:cNvSpPr/>
              <p:nvPr/>
            </p:nvSpPr>
            <p:spPr>
              <a:xfrm flipH="false" flipV="false" rot="0">
                <a:off x="0" y="0"/>
                <a:ext cx="1071562" cy="500763"/>
              </a:xfrm>
              <a:custGeom>
                <a:avLst/>
                <a:gdLst/>
                <a:ahLst/>
                <a:cxnLst/>
                <a:rect r="r" b="b" t="t" l="l"/>
                <a:pathLst>
                  <a:path h="500763" w="1071562">
                    <a:moveTo>
                      <a:pt x="97045" y="0"/>
                    </a:moveTo>
                    <a:lnTo>
                      <a:pt x="974517" y="0"/>
                    </a:lnTo>
                    <a:cubicBezTo>
                      <a:pt x="1028114" y="0"/>
                      <a:pt x="1071562" y="43449"/>
                      <a:pt x="1071562" y="97045"/>
                    </a:cubicBezTo>
                    <a:lnTo>
                      <a:pt x="1071562" y="403718"/>
                    </a:lnTo>
                    <a:cubicBezTo>
                      <a:pt x="1071562" y="457314"/>
                      <a:pt x="1028114" y="500763"/>
                      <a:pt x="974517" y="500763"/>
                    </a:cubicBezTo>
                    <a:lnTo>
                      <a:pt x="97045" y="500763"/>
                    </a:lnTo>
                    <a:cubicBezTo>
                      <a:pt x="43449" y="500763"/>
                      <a:pt x="0" y="457314"/>
                      <a:pt x="0" y="403718"/>
                    </a:cubicBezTo>
                    <a:lnTo>
                      <a:pt x="0" y="97045"/>
                    </a:lnTo>
                    <a:cubicBezTo>
                      <a:pt x="0" y="43449"/>
                      <a:pt x="43449" y="0"/>
                      <a:pt x="97045" y="0"/>
                    </a:cubicBezTo>
                    <a:close/>
                  </a:path>
                </a:pathLst>
              </a:custGeom>
              <a:solidFill>
                <a:srgbClr val="FFFFFF"/>
              </a:solidFill>
              <a:ln w="38100" cap="rnd">
                <a:solidFill>
                  <a:srgbClr val="145DA0"/>
                </a:solidFill>
                <a:prstDash val="solid"/>
                <a:round/>
              </a:ln>
            </p:spPr>
          </p:sp>
          <p:sp>
            <p:nvSpPr>
              <p:cNvPr name="TextBox 38" id="38"/>
              <p:cNvSpPr txBox="true"/>
              <p:nvPr/>
            </p:nvSpPr>
            <p:spPr>
              <a:xfrm>
                <a:off x="0" y="-85725"/>
                <a:ext cx="1071562" cy="586488"/>
              </a:xfrm>
              <a:prstGeom prst="rect">
                <a:avLst/>
              </a:prstGeom>
            </p:spPr>
            <p:txBody>
              <a:bodyPr anchor="ctr" rtlCol="false" tIns="50800" lIns="50800" bIns="50800" rIns="50800"/>
              <a:lstStyle/>
              <a:p>
                <a:pPr algn="ctr">
                  <a:lnSpc>
                    <a:spcPts val="3919"/>
                  </a:lnSpc>
                </a:pPr>
                <a:r>
                  <a:rPr lang="en-US" sz="2799">
                    <a:solidFill>
                      <a:srgbClr val="000000"/>
                    </a:solidFill>
                    <a:latin typeface="Poppins"/>
                    <a:ea typeface="Poppins"/>
                    <a:cs typeface="Poppins"/>
                    <a:sym typeface="Poppins"/>
                  </a:rPr>
                  <a:t>Data is ready for EDA</a:t>
                </a:r>
              </a:p>
            </p:txBody>
          </p:sp>
        </p:grpSp>
      </p:grpSp>
      <p:grpSp>
        <p:nvGrpSpPr>
          <p:cNvPr name="Group 39" id="39"/>
          <p:cNvGrpSpPr/>
          <p:nvPr/>
        </p:nvGrpSpPr>
        <p:grpSpPr>
          <a:xfrm rot="-1796311">
            <a:off x="13203864" y="-1143757"/>
            <a:ext cx="1667057" cy="2763902"/>
            <a:chOff x="0" y="0"/>
            <a:chExt cx="439060" cy="727941"/>
          </a:xfrm>
        </p:grpSpPr>
        <p:sp>
          <p:nvSpPr>
            <p:cNvPr name="Freeform 40" id="40"/>
            <p:cNvSpPr/>
            <p:nvPr/>
          </p:nvSpPr>
          <p:spPr>
            <a:xfrm flipH="false" flipV="false" rot="0">
              <a:off x="0" y="0"/>
              <a:ext cx="439060" cy="727941"/>
            </a:xfrm>
            <a:custGeom>
              <a:avLst/>
              <a:gdLst/>
              <a:ahLst/>
              <a:cxnLst/>
              <a:rect r="r" b="b" t="t" l="l"/>
              <a:pathLst>
                <a:path h="727941" w="439060">
                  <a:moveTo>
                    <a:pt x="219530" y="0"/>
                  </a:moveTo>
                  <a:lnTo>
                    <a:pt x="219530" y="0"/>
                  </a:lnTo>
                  <a:cubicBezTo>
                    <a:pt x="277753" y="0"/>
                    <a:pt x="333591" y="23129"/>
                    <a:pt x="374761" y="64299"/>
                  </a:cubicBezTo>
                  <a:cubicBezTo>
                    <a:pt x="415931" y="105469"/>
                    <a:pt x="439060" y="161307"/>
                    <a:pt x="439060" y="219530"/>
                  </a:cubicBezTo>
                  <a:lnTo>
                    <a:pt x="439060" y="508411"/>
                  </a:lnTo>
                  <a:cubicBezTo>
                    <a:pt x="439060" y="566634"/>
                    <a:pt x="415931" y="622472"/>
                    <a:pt x="374761" y="663642"/>
                  </a:cubicBezTo>
                  <a:cubicBezTo>
                    <a:pt x="333591" y="704812"/>
                    <a:pt x="277753" y="727941"/>
                    <a:pt x="219530" y="727941"/>
                  </a:cubicBezTo>
                  <a:lnTo>
                    <a:pt x="219530" y="727941"/>
                  </a:lnTo>
                  <a:cubicBezTo>
                    <a:pt x="161307" y="727941"/>
                    <a:pt x="105469" y="704812"/>
                    <a:pt x="64299" y="663642"/>
                  </a:cubicBezTo>
                  <a:cubicBezTo>
                    <a:pt x="23129" y="622472"/>
                    <a:pt x="0" y="566634"/>
                    <a:pt x="0" y="508411"/>
                  </a:cubicBezTo>
                  <a:lnTo>
                    <a:pt x="0" y="219530"/>
                  </a:lnTo>
                  <a:cubicBezTo>
                    <a:pt x="0" y="161307"/>
                    <a:pt x="23129" y="105469"/>
                    <a:pt x="64299" y="64299"/>
                  </a:cubicBezTo>
                  <a:cubicBezTo>
                    <a:pt x="105469" y="23129"/>
                    <a:pt x="161307" y="0"/>
                    <a:pt x="219530" y="0"/>
                  </a:cubicBezTo>
                  <a:close/>
                </a:path>
              </a:pathLst>
            </a:custGeom>
            <a:solidFill>
              <a:srgbClr val="145DA0"/>
            </a:solidFill>
          </p:spPr>
        </p:sp>
        <p:sp>
          <p:nvSpPr>
            <p:cNvPr name="TextBox 41" id="41"/>
            <p:cNvSpPr txBox="true"/>
            <p:nvPr/>
          </p:nvSpPr>
          <p:spPr>
            <a:xfrm>
              <a:off x="0" y="-57150"/>
              <a:ext cx="439060" cy="785091"/>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1796311">
            <a:off x="1527568" y="7907509"/>
            <a:ext cx="1762843" cy="8357096"/>
            <a:chOff x="0" y="0"/>
            <a:chExt cx="464288" cy="2201046"/>
          </a:xfrm>
        </p:grpSpPr>
        <p:sp>
          <p:nvSpPr>
            <p:cNvPr name="Freeform 43" id="43"/>
            <p:cNvSpPr/>
            <p:nvPr/>
          </p:nvSpPr>
          <p:spPr>
            <a:xfrm flipH="false" flipV="false" rot="0">
              <a:off x="0" y="0"/>
              <a:ext cx="464288" cy="2201046"/>
            </a:xfrm>
            <a:custGeom>
              <a:avLst/>
              <a:gdLst/>
              <a:ahLst/>
              <a:cxnLst/>
              <a:rect r="r" b="b" t="t" l="l"/>
              <a:pathLst>
                <a:path h="2201046" w="464288">
                  <a:moveTo>
                    <a:pt x="232144" y="0"/>
                  </a:moveTo>
                  <a:lnTo>
                    <a:pt x="232144" y="0"/>
                  </a:lnTo>
                  <a:cubicBezTo>
                    <a:pt x="360353" y="0"/>
                    <a:pt x="464288" y="103934"/>
                    <a:pt x="464288" y="232144"/>
                  </a:cubicBezTo>
                  <a:lnTo>
                    <a:pt x="464288" y="1968902"/>
                  </a:lnTo>
                  <a:cubicBezTo>
                    <a:pt x="464288" y="2030470"/>
                    <a:pt x="439830" y="2089517"/>
                    <a:pt x="396294" y="2133053"/>
                  </a:cubicBezTo>
                  <a:cubicBezTo>
                    <a:pt x="352759" y="2176588"/>
                    <a:pt x="293712" y="2201046"/>
                    <a:pt x="232144" y="2201046"/>
                  </a:cubicBezTo>
                  <a:lnTo>
                    <a:pt x="232144" y="2201046"/>
                  </a:lnTo>
                  <a:cubicBezTo>
                    <a:pt x="170576" y="2201046"/>
                    <a:pt x="111529" y="2176588"/>
                    <a:pt x="67993" y="2133053"/>
                  </a:cubicBezTo>
                  <a:cubicBezTo>
                    <a:pt x="24458" y="2089517"/>
                    <a:pt x="0" y="2030470"/>
                    <a:pt x="0" y="1968902"/>
                  </a:cubicBezTo>
                  <a:lnTo>
                    <a:pt x="0" y="232144"/>
                  </a:lnTo>
                  <a:cubicBezTo>
                    <a:pt x="0" y="170576"/>
                    <a:pt x="24458" y="111529"/>
                    <a:pt x="67993" y="67993"/>
                  </a:cubicBezTo>
                  <a:cubicBezTo>
                    <a:pt x="111529" y="24458"/>
                    <a:pt x="170576" y="0"/>
                    <a:pt x="232144" y="0"/>
                  </a:cubicBezTo>
                  <a:close/>
                </a:path>
              </a:pathLst>
            </a:custGeom>
            <a:solidFill>
              <a:srgbClr val="5271FF"/>
            </a:solidFill>
          </p:spPr>
        </p:sp>
        <p:sp>
          <p:nvSpPr>
            <p:cNvPr name="TextBox 44" id="44"/>
            <p:cNvSpPr txBox="true"/>
            <p:nvPr/>
          </p:nvSpPr>
          <p:spPr>
            <a:xfrm>
              <a:off x="0" y="-57150"/>
              <a:ext cx="464288" cy="225819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400000">
            <a:off x="8990215" y="810330"/>
            <a:ext cx="8541900" cy="8666340"/>
          </a:xfrm>
          <a:custGeom>
            <a:avLst/>
            <a:gdLst/>
            <a:ahLst/>
            <a:cxnLst/>
            <a:rect r="r" b="b" t="t" l="l"/>
            <a:pathLst>
              <a:path h="8666340" w="8541900">
                <a:moveTo>
                  <a:pt x="0" y="0"/>
                </a:moveTo>
                <a:lnTo>
                  <a:pt x="8541901" y="0"/>
                </a:lnTo>
                <a:lnTo>
                  <a:pt x="8541901"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2832861" y="810330"/>
            <a:ext cx="8541900" cy="8666340"/>
          </a:xfrm>
          <a:custGeom>
            <a:avLst/>
            <a:gdLst/>
            <a:ahLst/>
            <a:cxnLst/>
            <a:rect r="r" b="b" t="t" l="l"/>
            <a:pathLst>
              <a:path h="8666340" w="8541900">
                <a:moveTo>
                  <a:pt x="0" y="0"/>
                </a:moveTo>
                <a:lnTo>
                  <a:pt x="8541900" y="0"/>
                </a:lnTo>
                <a:lnTo>
                  <a:pt x="8541900"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061529" y="2937389"/>
            <a:ext cx="12164941" cy="4412223"/>
            <a:chOff x="0" y="0"/>
            <a:chExt cx="3203935" cy="1162067"/>
          </a:xfrm>
        </p:grpSpPr>
        <p:sp>
          <p:nvSpPr>
            <p:cNvPr name="Freeform 6" id="6"/>
            <p:cNvSpPr/>
            <p:nvPr/>
          </p:nvSpPr>
          <p:spPr>
            <a:xfrm flipH="false" flipV="false" rot="0">
              <a:off x="0" y="0"/>
              <a:ext cx="3203935" cy="1162067"/>
            </a:xfrm>
            <a:custGeom>
              <a:avLst/>
              <a:gdLst/>
              <a:ahLst/>
              <a:cxnLst/>
              <a:rect r="r" b="b" t="t" l="l"/>
              <a:pathLst>
                <a:path h="1162067" w="3203935">
                  <a:moveTo>
                    <a:pt x="0" y="0"/>
                  </a:moveTo>
                  <a:lnTo>
                    <a:pt x="3203935" y="0"/>
                  </a:lnTo>
                  <a:lnTo>
                    <a:pt x="3203935" y="1162067"/>
                  </a:lnTo>
                  <a:lnTo>
                    <a:pt x="0" y="1162067"/>
                  </a:lnTo>
                  <a:close/>
                </a:path>
              </a:pathLst>
            </a:custGeom>
            <a:solidFill>
              <a:srgbClr val="145DA0"/>
            </a:solidFill>
            <a:ln w="38100" cap="sq">
              <a:solidFill>
                <a:srgbClr val="FFFFFF"/>
              </a:solidFill>
              <a:prstDash val="solid"/>
              <a:miter/>
            </a:ln>
          </p:spPr>
        </p:sp>
        <p:sp>
          <p:nvSpPr>
            <p:cNvPr name="TextBox 7" id="7"/>
            <p:cNvSpPr txBox="true"/>
            <p:nvPr/>
          </p:nvSpPr>
          <p:spPr>
            <a:xfrm>
              <a:off x="0" y="-38100"/>
              <a:ext cx="3203935" cy="12001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332775" y="4100195"/>
            <a:ext cx="11622449" cy="2033905"/>
          </a:xfrm>
          <a:prstGeom prst="rect">
            <a:avLst/>
          </a:prstGeom>
        </p:spPr>
        <p:txBody>
          <a:bodyPr anchor="t" rtlCol="false" tIns="0" lIns="0" bIns="0" rIns="0">
            <a:spAutoFit/>
          </a:bodyPr>
          <a:lstStyle/>
          <a:p>
            <a:pPr algn="ctr" marL="0" indent="0" lvl="0">
              <a:lnSpc>
                <a:spcPts val="8119"/>
              </a:lnSpc>
              <a:spcBef>
                <a:spcPct val="0"/>
              </a:spcBef>
            </a:pPr>
            <a:r>
              <a:rPr lang="en-US" sz="5799">
                <a:solidFill>
                  <a:srgbClr val="FFFFFF"/>
                </a:solidFill>
                <a:latin typeface="Open Sans Extra Bold"/>
                <a:ea typeface="Open Sans Extra Bold"/>
                <a:cs typeface="Open Sans Extra Bold"/>
                <a:sym typeface="Open Sans Extra Bold"/>
              </a:rPr>
              <a:t>EXPLORATORY DATA ANALYSIS (UNIVARIATE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07825" y="885825"/>
            <a:ext cx="16272351" cy="901699"/>
          </a:xfrm>
          <a:prstGeom prst="rect">
            <a:avLst/>
          </a:prstGeom>
        </p:spPr>
        <p:txBody>
          <a:bodyPr anchor="t" rtlCol="false" tIns="0" lIns="0" bIns="0" rIns="0">
            <a:spAutoFit/>
          </a:bodyPr>
          <a:lstStyle/>
          <a:p>
            <a:pPr algn="ctr">
              <a:lnSpc>
                <a:spcPts val="7000"/>
              </a:lnSpc>
            </a:pPr>
            <a:r>
              <a:rPr lang="en-US" sz="5000">
                <a:solidFill>
                  <a:srgbClr val="2B4A9D"/>
                </a:solidFill>
                <a:latin typeface="Poppins Bold"/>
                <a:ea typeface="Poppins Bold"/>
                <a:cs typeface="Poppins Bold"/>
                <a:sym typeface="Poppins Bold"/>
              </a:rPr>
              <a:t>PERCENTAGE SURVIVED PASSENGERS</a:t>
            </a:r>
          </a:p>
        </p:txBody>
      </p:sp>
      <p:sp>
        <p:nvSpPr>
          <p:cNvPr name="Freeform 3" id="3"/>
          <p:cNvSpPr/>
          <p:nvPr/>
        </p:nvSpPr>
        <p:spPr>
          <a:xfrm flipH="false" flipV="false" rot="0">
            <a:off x="12065024" y="2614538"/>
            <a:ext cx="6569737" cy="6383692"/>
          </a:xfrm>
          <a:custGeom>
            <a:avLst/>
            <a:gdLst/>
            <a:ahLst/>
            <a:cxnLst/>
            <a:rect r="r" b="b" t="t" l="l"/>
            <a:pathLst>
              <a:path h="6383692" w="6569737">
                <a:moveTo>
                  <a:pt x="0" y="0"/>
                </a:moveTo>
                <a:lnTo>
                  <a:pt x="6569736" y="0"/>
                </a:lnTo>
                <a:lnTo>
                  <a:pt x="6569736" y="6383692"/>
                </a:lnTo>
                <a:lnTo>
                  <a:pt x="0" y="6383692"/>
                </a:lnTo>
                <a:lnTo>
                  <a:pt x="0" y="0"/>
                </a:lnTo>
                <a:close/>
              </a:path>
            </a:pathLst>
          </a:custGeom>
          <a:blipFill>
            <a:blip r:embed="rId2"/>
            <a:stretch>
              <a:fillRect l="0" t="-10896" r="0" b="0"/>
            </a:stretch>
          </a:blipFill>
        </p:spPr>
      </p:sp>
      <p:sp>
        <p:nvSpPr>
          <p:cNvPr name="TextBox 4" id="4"/>
          <p:cNvSpPr txBox="true"/>
          <p:nvPr/>
        </p:nvSpPr>
        <p:spPr>
          <a:xfrm rot="0">
            <a:off x="801823" y="3560465"/>
            <a:ext cx="11544116" cy="3642360"/>
          </a:xfrm>
          <a:prstGeom prst="rect">
            <a:avLst/>
          </a:prstGeom>
        </p:spPr>
        <p:txBody>
          <a:bodyPr anchor="t" rtlCol="false" tIns="0" lIns="0" bIns="0" rIns="0">
            <a:spAutoFit/>
          </a:bodyPr>
          <a:lstStyle/>
          <a:p>
            <a:pPr algn="l">
              <a:lnSpc>
                <a:spcPts val="7139"/>
              </a:lnSpc>
            </a:pPr>
            <a:r>
              <a:rPr lang="en-US" sz="5099">
                <a:solidFill>
                  <a:srgbClr val="000000"/>
                </a:solidFill>
                <a:latin typeface="Poppins"/>
                <a:ea typeface="Poppins"/>
                <a:cs typeface="Poppins"/>
                <a:sym typeface="Poppins"/>
              </a:rPr>
              <a:t>The data distribution indicates that 62% of passengers did not survive, whereas 38% of passengers did survive.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DAGO8pvE9J8</dc:identifier>
  <dcterms:modified xsi:type="dcterms:W3CDTF">2011-08-01T06:04:30Z</dcterms:modified>
  <cp:revision>1</cp:revision>
  <dc:title>Titanic</dc:title>
</cp:coreProperties>
</file>