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660"/>
  </p:normalViewPr>
  <p:slideViewPr>
    <p:cSldViewPr>
      <p:cViewPr varScale="1">
        <p:scale>
          <a:sx n="81" d="100"/>
          <a:sy n="81" d="100"/>
        </p:scale>
        <p:origin x="210"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774" y="6858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985962" y="982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62550" y="486850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495799" y="533400"/>
            <a:ext cx="7008747" cy="4079322"/>
          </a:xfrm>
          <a:prstGeom prst="rect">
            <a:avLst/>
          </a:prstGeom>
        </p:spPr>
        <p:txBody>
          <a:bodyPr vert="horz" wrap="square" lIns="0" tIns="16510" rIns="0" bIns="0" rtlCol="0">
            <a:spAutoFit/>
          </a:bodyPr>
          <a:lstStyle/>
          <a:p>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 </a:t>
            </a:r>
            <a:r>
              <a:rPr lang="en-US" sz="24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Hariviswa</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821721243024</a:t>
            </a: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B.T</a:t>
            </a:r>
            <a:r>
              <a:rPr lang="en-US" sz="2400" dirty="0" err="1" smtClean="0">
                <a:latin typeface="Times New Roman" panose="02020603050405020304" pitchFamily="18" charset="0"/>
                <a:cs typeface="Times New Roman" panose="02020603050405020304" pitchFamily="18" charset="0"/>
              </a:rPr>
              <a:t>ech</a:t>
            </a:r>
            <a:r>
              <a:rPr lang="en-US" sz="2400" dirty="0" smtClean="0">
                <a:latin typeface="Times New Roman" panose="02020603050405020304" pitchFamily="18" charset="0"/>
                <a:cs typeface="Times New Roman" panose="02020603050405020304" pitchFamily="18" charset="0"/>
              </a:rPr>
              <a:t>.,  Artificial Intelligence and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ata Science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III year</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ir </a:t>
            </a:r>
            <a:r>
              <a:rPr lang="en-US" sz="2400" dirty="0" err="1">
                <a:latin typeface="Times New Roman" panose="02020603050405020304" pitchFamily="18" charset="0"/>
                <a:cs typeface="Times New Roman" panose="02020603050405020304" pitchFamily="18" charset="0"/>
              </a:rPr>
              <a:t>I</a:t>
            </a:r>
            <a:r>
              <a:rPr lang="en-US" sz="2400" dirty="0" err="1" smtClean="0">
                <a:latin typeface="Times New Roman" panose="02020603050405020304" pitchFamily="18" charset="0"/>
                <a:cs typeface="Times New Roman" panose="02020603050405020304" pitchFamily="18" charset="0"/>
              </a:rPr>
              <a:t>ssac</a:t>
            </a:r>
            <a:r>
              <a:rPr lang="en-US" sz="2400" dirty="0" smtClean="0">
                <a:latin typeface="Times New Roman" panose="02020603050405020304" pitchFamily="18" charset="0"/>
                <a:cs typeface="Times New Roman" panose="02020603050405020304" pitchFamily="18" charset="0"/>
              </a:rPr>
              <a:t> Newton </a:t>
            </a:r>
            <a:r>
              <a:rPr lang="en-US" sz="2400" dirty="0">
                <a:latin typeface="Times New Roman" panose="02020603050405020304" pitchFamily="18" charset="0"/>
                <a:cs typeface="Times New Roman" panose="02020603050405020304" pitchFamily="18" charset="0"/>
              </a:rPr>
              <a:t>C</a:t>
            </a:r>
            <a:r>
              <a:rPr lang="en-US" sz="2400" dirty="0" smtClean="0">
                <a:latin typeface="Times New Roman" panose="02020603050405020304" pitchFamily="18" charset="0"/>
                <a:cs typeface="Times New Roman" panose="02020603050405020304" pitchFamily="18" charset="0"/>
              </a:rPr>
              <a:t>ollege </a:t>
            </a:r>
            <a:r>
              <a:rPr lang="en-US" sz="2400" dirty="0">
                <a:latin typeface="Times New Roman" panose="02020603050405020304" pitchFamily="18" charset="0"/>
                <a:cs typeface="Times New Roman" panose="02020603050405020304" pitchFamily="18" charset="0"/>
              </a:rPr>
              <a:t>O</a:t>
            </a:r>
            <a:r>
              <a:rPr lang="en-US" sz="2400" dirty="0" smtClean="0">
                <a:latin typeface="Times New Roman" panose="02020603050405020304" pitchFamily="18" charset="0"/>
                <a:cs typeface="Times New Roman" panose="02020603050405020304" pitchFamily="18" charset="0"/>
              </a:rPr>
              <a:t>f </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ngineering </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nd Technology</a:t>
            </a: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85444"/>
            <a:ext cx="10903267" cy="505908"/>
          </a:xfrm>
          <a:prstGeom prst="rect">
            <a:avLst/>
          </a:prstGeom>
        </p:spPr>
        <p:txBody>
          <a:bodyPr vert="horz" wrap="square" lIns="0" tIns="13335" rIns="0" bIns="0" rtlCol="0">
            <a:spAutoFit/>
          </a:bodyPr>
          <a:lstStyle/>
          <a:p>
            <a:pPr marL="12700">
              <a:lnSpc>
                <a:spcPct val="100000"/>
              </a:lnSpc>
              <a:spcBef>
                <a:spcPts val="105"/>
              </a:spcBef>
            </a:pPr>
            <a:r>
              <a:rPr sz="3200" dirty="0">
                <a:latin typeface="+mj-lt"/>
              </a:rPr>
              <a:t>R</a:t>
            </a:r>
            <a:r>
              <a:rPr sz="3200" spc="-40" dirty="0">
                <a:latin typeface="+mj-lt"/>
              </a:rPr>
              <a:t>E</a:t>
            </a:r>
            <a:r>
              <a:rPr sz="3200" spc="15" dirty="0">
                <a:latin typeface="+mj-lt"/>
              </a:rPr>
              <a:t>S</a:t>
            </a:r>
            <a:r>
              <a:rPr sz="3200" spc="-30" dirty="0">
                <a:latin typeface="+mj-lt"/>
              </a:rPr>
              <a:t>U</a:t>
            </a:r>
            <a:r>
              <a:rPr sz="3200" spc="-405" dirty="0">
                <a:latin typeface="+mj-lt"/>
              </a:rPr>
              <a:t>L</a:t>
            </a:r>
            <a:r>
              <a:rPr sz="3200"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635" y="1075684"/>
            <a:ext cx="1837948" cy="201168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013458"/>
            <a:ext cx="1837948" cy="2011684"/>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9908" y="1075684"/>
            <a:ext cx="1837948" cy="2011684"/>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96577" y="1067663"/>
            <a:ext cx="1837948" cy="2011684"/>
          </a:xfrm>
          <a:prstGeom prst="rect">
            <a:avLst/>
          </a:prstGeom>
        </p:spPr>
      </p:pic>
      <p:pic>
        <p:nvPicPr>
          <p:cNvPr id="19" name="Picture 18"/>
          <p:cNvPicPr>
            <a:picLocks noChangeAspect="1"/>
          </p:cNvPicPr>
          <p:nvPr/>
        </p:nvPicPr>
        <p:blipFill rotWithShape="1">
          <a:blip r:embed="rId7"/>
          <a:srcRect l="3733" t="58333" r="75183" b="28125"/>
          <a:stretch/>
        </p:blipFill>
        <p:spPr>
          <a:xfrm>
            <a:off x="6323017" y="5359333"/>
            <a:ext cx="2743201" cy="990600"/>
          </a:xfrm>
          <a:prstGeom prst="rect">
            <a:avLst/>
          </a:prstGeom>
        </p:spPr>
      </p:pic>
      <p:pic>
        <p:nvPicPr>
          <p:cNvPr id="21" name="Picture 20"/>
          <p:cNvPicPr>
            <a:picLocks noChangeAspect="1"/>
          </p:cNvPicPr>
          <p:nvPr/>
        </p:nvPicPr>
        <p:blipFill rotWithShape="1">
          <a:blip r:embed="rId8"/>
          <a:srcRect l="3148" t="32292" r="73425" b="34375"/>
          <a:stretch/>
        </p:blipFill>
        <p:spPr>
          <a:xfrm>
            <a:off x="219075" y="3673475"/>
            <a:ext cx="2636598" cy="2978932"/>
          </a:xfrm>
          <a:prstGeom prst="rect">
            <a:avLst/>
          </a:prstGeom>
        </p:spPr>
      </p:pic>
      <p:pic>
        <p:nvPicPr>
          <p:cNvPr id="25" name="Picture 24"/>
          <p:cNvPicPr>
            <a:picLocks noChangeAspect="1"/>
          </p:cNvPicPr>
          <p:nvPr/>
        </p:nvPicPr>
        <p:blipFill rotWithShape="1">
          <a:blip r:embed="rId9"/>
          <a:srcRect l="4319" t="25000" r="44729" b="20833"/>
          <a:stretch/>
        </p:blipFill>
        <p:spPr>
          <a:xfrm>
            <a:off x="2526030" y="3722050"/>
            <a:ext cx="3509656" cy="2173925"/>
          </a:xfrm>
          <a:prstGeom prst="rect">
            <a:avLst/>
          </a:prstGeom>
        </p:spPr>
      </p:pic>
      <p:pic>
        <p:nvPicPr>
          <p:cNvPr id="26" name="Picture 25"/>
          <p:cNvPicPr>
            <a:picLocks noChangeAspect="1"/>
          </p:cNvPicPr>
          <p:nvPr/>
        </p:nvPicPr>
        <p:blipFill rotWithShape="1">
          <a:blip r:embed="rId10"/>
          <a:srcRect l="5271" t="29168" r="15080" b="8333"/>
          <a:stretch/>
        </p:blipFill>
        <p:spPr>
          <a:xfrm>
            <a:off x="5985033" y="3632805"/>
            <a:ext cx="3180014" cy="14029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5240" y="419904"/>
            <a:ext cx="1256904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3962400" y="457199"/>
            <a:ext cx="8175949" cy="6634225"/>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210425" y="328145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5719762" y="51151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419600" y="20172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5409925" y="55723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7433" y="878110"/>
            <a:ext cx="8585634" cy="632224"/>
          </a:xfrm>
          <a:prstGeom prst="rect">
            <a:avLst/>
          </a:prstGeom>
        </p:spPr>
        <p:txBody>
          <a:bodyPr vert="horz" wrap="square" lIns="0" tIns="16510" rIns="0" bIns="0" rtlCol="0">
            <a:spAutoFit/>
          </a:bodyPr>
          <a:lstStyle/>
          <a:p>
            <a:pPr marL="12700">
              <a:lnSpc>
                <a:spcPct val="100000"/>
              </a:lnSpc>
              <a:spcBef>
                <a:spcPts val="130"/>
              </a:spcBef>
            </a:pPr>
            <a:r>
              <a:rPr lang="en-US" sz="4000" dirty="0">
                <a:latin typeface="+mj-lt"/>
              </a:rPr>
              <a:t>PROJECT TITLE </a:t>
            </a:r>
            <a:endParaRPr sz="4000" dirty="0">
              <a:latin typeface="+mj-lt"/>
            </a:endParaRPr>
          </a:p>
        </p:txBody>
      </p:sp>
      <p:sp>
        <p:nvSpPr>
          <p:cNvPr id="18" name="Text Placeholder 17"/>
          <p:cNvSpPr>
            <a:spLocks noGrp="1"/>
          </p:cNvSpPr>
          <p:nvPr>
            <p:ph type="body" idx="1"/>
          </p:nvPr>
        </p:nvSpPr>
        <p:spPr>
          <a:xfrm>
            <a:off x="1219200" y="3066157"/>
            <a:ext cx="10972800" cy="1846659"/>
          </a:xfrm>
        </p:spPr>
        <p:txBody>
          <a:bodyPr/>
          <a:lstStyle/>
          <a:p>
            <a:r>
              <a:rPr lang="en-US" sz="4000" b="1" dirty="0" smtClean="0">
                <a:latin typeface="Times New Roman" panose="02020603050405020304" pitchFamily="18" charset="0"/>
                <a:cs typeface="Times New Roman" panose="02020603050405020304" pitchFamily="18" charset="0"/>
              </a:rPr>
              <a:t>Image </a:t>
            </a:r>
            <a:r>
              <a:rPr lang="en-US" sz="4000" b="1" dirty="0" smtClean="0">
                <a:latin typeface="Times New Roman" panose="02020603050405020304" pitchFamily="18" charset="0"/>
                <a:cs typeface="Times New Roman" panose="02020603050405020304" pitchFamily="18" charset="0"/>
              </a:rPr>
              <a:t>classification</a:t>
            </a:r>
          </a:p>
          <a:p>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(Using CNN)</a:t>
            </a:r>
            <a:endParaRPr lang="en-US" sz="4000" b="1" dirty="0" smtClean="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 </a:t>
            </a:r>
            <a:r>
              <a:rPr lang="en-US" sz="4000" b="1" dirty="0" smtClean="0">
                <a:latin typeface="Times New Roman" panose="02020603050405020304" pitchFamily="18" charset="0"/>
                <a:cs typeface="Times New Roman" panose="02020603050405020304" pitchFamily="18" charset="0"/>
              </a:rPr>
              <a:t>                  </a:t>
            </a:r>
            <a:endParaRPr lang="en-IN" sz="400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19" name="object 19"/>
          <p:cNvPicPr/>
          <p:nvPr/>
        </p:nvPicPr>
        <p:blipFill>
          <a:blip r:embed="rId2" cstate="print"/>
          <a:stretch>
            <a:fillRect/>
          </a:stretch>
        </p:blipFill>
        <p:spPr>
          <a:xfrm>
            <a:off x="-3811" y="6447666"/>
            <a:ext cx="2143125" cy="200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8623" y="-555381"/>
            <a:ext cx="127254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100266"/>
            <a:ext cx="10988992"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mj-lt"/>
              </a:rPr>
              <a:t>A</a:t>
            </a:r>
            <a:r>
              <a:rPr sz="3600" spc="-5" dirty="0">
                <a:latin typeface="+mj-lt"/>
              </a:rPr>
              <a:t>G</a:t>
            </a:r>
            <a:r>
              <a:rPr sz="3600" spc="-35" dirty="0">
                <a:latin typeface="+mj-lt"/>
              </a:rPr>
              <a:t>E</a:t>
            </a:r>
            <a:r>
              <a:rPr sz="3600" spc="15" dirty="0">
                <a:latin typeface="+mj-lt"/>
              </a:rPr>
              <a:t>N</a:t>
            </a:r>
            <a:r>
              <a:rPr sz="3600" dirty="0">
                <a:latin typeface="+mj-lt"/>
              </a:rPr>
              <a:t>DA</a:t>
            </a:r>
          </a:p>
        </p:txBody>
      </p:sp>
      <p:sp>
        <p:nvSpPr>
          <p:cNvPr id="23" name="Text Placeholder 22"/>
          <p:cNvSpPr>
            <a:spLocks noGrp="1"/>
          </p:cNvSpPr>
          <p:nvPr>
            <p:ph type="body" idx="1"/>
          </p:nvPr>
        </p:nvSpPr>
        <p:spPr>
          <a:xfrm>
            <a:off x="1741397" y="1028619"/>
            <a:ext cx="8088403" cy="4001095"/>
          </a:xfrm>
        </p:spPr>
        <p:txBody>
          <a:bodyPr/>
          <a:lstStyle/>
          <a:p>
            <a:r>
              <a:rPr lang="en-US" sz="2000" dirty="0">
                <a:latin typeface="Times New Roman" panose="02020603050405020304" pitchFamily="18" charset="0"/>
                <a:cs typeface="Times New Roman" panose="02020603050405020304" pitchFamily="18" charset="0"/>
              </a:rPr>
              <a:t>The agenda of </a:t>
            </a:r>
            <a:r>
              <a:rPr lang="en-US" sz="2000" dirty="0" smtClean="0">
                <a:latin typeface="Times New Roman" panose="02020603050405020304" pitchFamily="18" charset="0"/>
                <a:cs typeface="Times New Roman" panose="02020603050405020304" pitchFamily="18" charset="0"/>
              </a:rPr>
              <a:t>Image classification using </a:t>
            </a:r>
            <a:r>
              <a:rPr lang="en-US" sz="2000" dirty="0">
                <a:latin typeface="Times New Roman" panose="02020603050405020304" pitchFamily="18" charset="0"/>
                <a:cs typeface="Times New Roman" panose="02020603050405020304" pitchFamily="18" charset="0"/>
              </a:rPr>
              <a:t>Convolutional Neural</a:t>
            </a:r>
          </a:p>
          <a:p>
            <a:r>
              <a:rPr lang="en-US" sz="2000" dirty="0">
                <a:latin typeface="Times New Roman" panose="02020603050405020304" pitchFamily="18" charset="0"/>
                <a:cs typeface="Times New Roman" panose="02020603050405020304" pitchFamily="18" charset="0"/>
              </a:rPr>
              <a:t>Networks (CNNs)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Image classification, a pivotal task in computer vision, involves categorizing images into predefined classes or </a:t>
            </a:r>
            <a:r>
              <a:rPr lang="en-US" sz="2000" dirty="0" smtClean="0">
                <a:latin typeface="Times New Roman" panose="02020603050405020304" pitchFamily="18" charset="0"/>
                <a:cs typeface="Times New Roman" panose="02020603050405020304" pitchFamily="18" charset="0"/>
              </a:rPr>
              <a:t>labels. It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includes several key tasks: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Image preprocessing</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Feature Extraction</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Selection of training samples</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Selection of suitable classification approaches</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Post-classification processing</a:t>
            </a:r>
          </a:p>
          <a:p>
            <a:pPr marL="285750" indent="-285750">
              <a:buFont typeface="Wingdings" panose="05000000000000000000" pitchFamily="2" charset="2"/>
              <a:buChar char="q"/>
            </a:pPr>
            <a:r>
              <a:rPr lang="en-US" sz="2000" dirty="0" smtClean="0">
                <a:latin typeface="Times New Roman" panose="02020603050405020304" pitchFamily="18" charset="0"/>
                <a:cs typeface="Times New Roman" panose="02020603050405020304" pitchFamily="18" charset="0"/>
              </a:rPr>
              <a:t>Accuracy Assessment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task </a:t>
            </a:r>
            <a:r>
              <a:rPr lang="en-US" sz="2000" dirty="0">
                <a:latin typeface="Times New Roman" panose="02020603050405020304" pitchFamily="18" charset="0"/>
                <a:cs typeface="Times New Roman" panose="02020603050405020304" pitchFamily="18" charset="0"/>
              </a:rPr>
              <a:t>has several broader objectives and potential </a:t>
            </a:r>
            <a:r>
              <a:rPr lang="en-US" sz="2000" dirty="0" smtClean="0">
                <a:latin typeface="Times New Roman" panose="02020603050405020304" pitchFamily="18" charset="0"/>
                <a:cs typeface="Times New Roman" panose="02020603050405020304" pitchFamily="18" charset="0"/>
              </a:rPr>
              <a:t>applications.</a:t>
            </a:r>
            <a:endParaRPr lang="en-IN" sz="20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smtClean="0">
                <a:latin typeface="+mj-lt"/>
              </a:rPr>
              <a:t>P</a:t>
            </a:r>
            <a:r>
              <a:rPr sz="3600" spc="15" dirty="0" smtClean="0">
                <a:latin typeface="+mj-lt"/>
              </a:rPr>
              <a:t>ROB</a:t>
            </a:r>
            <a:r>
              <a:rPr sz="3600" spc="55" dirty="0" smtClean="0">
                <a:latin typeface="+mj-lt"/>
              </a:rPr>
              <a:t>L</a:t>
            </a:r>
            <a:r>
              <a:rPr sz="3600" spc="-20" dirty="0" smtClean="0">
                <a:latin typeface="+mj-lt"/>
              </a:rPr>
              <a:t>E</a:t>
            </a:r>
            <a:r>
              <a:rPr lang="en-US" sz="3600" spc="-20" dirty="0" smtClean="0">
                <a:latin typeface="+mj-lt"/>
              </a:rPr>
              <a:t>M </a:t>
            </a:r>
            <a:r>
              <a:rPr sz="3600" spc="10" dirty="0" smtClean="0">
                <a:latin typeface="+mj-lt"/>
              </a:rPr>
              <a:t>S</a:t>
            </a:r>
            <a:r>
              <a:rPr sz="3600" spc="-370" dirty="0" smtClean="0">
                <a:latin typeface="+mj-lt"/>
              </a:rPr>
              <a:t>T</a:t>
            </a:r>
            <a:r>
              <a:rPr sz="3600" spc="-375" dirty="0" smtClean="0">
                <a:latin typeface="+mj-lt"/>
              </a:rPr>
              <a:t>A</a:t>
            </a:r>
            <a:r>
              <a:rPr sz="3600" spc="15" dirty="0" smtClean="0">
                <a:latin typeface="+mj-lt"/>
              </a:rPr>
              <a:t>T</a:t>
            </a:r>
            <a:r>
              <a:rPr sz="3600" spc="-10" dirty="0" smtClean="0">
                <a:latin typeface="+mj-lt"/>
              </a:rPr>
              <a:t>E</a:t>
            </a:r>
            <a:r>
              <a:rPr sz="3600" spc="-20" dirty="0" smtClean="0">
                <a:latin typeface="+mj-lt"/>
              </a:rPr>
              <a:t>ME</a:t>
            </a:r>
            <a:r>
              <a:rPr sz="3600" spc="10" dirty="0" smtClean="0">
                <a:latin typeface="+mj-lt"/>
              </a:rPr>
              <a:t>NT</a:t>
            </a:r>
            <a:endParaRPr sz="3600" dirty="0">
              <a:latin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Rectangle 2"/>
          <p:cNvSpPr>
            <a:spLocks noChangeArrowheads="1"/>
          </p:cNvSpPr>
          <p:nvPr/>
        </p:nvSpPr>
        <p:spPr bwMode="auto">
          <a:xfrm>
            <a:off x="0" y="0"/>
            <a:ext cx="58372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4"/>
          <p:cNvSpPr>
            <a:spLocks noChangeArrowheads="1"/>
          </p:cNvSpPr>
          <p:nvPr/>
        </p:nvSpPr>
        <p:spPr bwMode="auto">
          <a:xfrm>
            <a:off x="152400" y="152400"/>
            <a:ext cx="58372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6"/>
          <p:cNvSpPr>
            <a:spLocks noChangeArrowheads="1"/>
          </p:cNvSpPr>
          <p:nvPr/>
        </p:nvSpPr>
        <p:spPr bwMode="auto">
          <a:xfrm>
            <a:off x="304800" y="304800"/>
            <a:ext cx="58372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8"/>
          <p:cNvSpPr>
            <a:spLocks noChangeArrowheads="1"/>
          </p:cNvSpPr>
          <p:nvPr/>
        </p:nvSpPr>
        <p:spPr bwMode="auto">
          <a:xfrm>
            <a:off x="457200" y="457200"/>
            <a:ext cx="58372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0"/>
          <p:cNvSpPr>
            <a:spLocks noChangeArrowheads="1"/>
          </p:cNvSpPr>
          <p:nvPr/>
        </p:nvSpPr>
        <p:spPr bwMode="auto">
          <a:xfrm>
            <a:off x="609600" y="609600"/>
            <a:ext cx="58372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2" name="Rectangle 11"/>
          <p:cNvSpPr>
            <a:spLocks noChangeArrowheads="1"/>
          </p:cNvSpPr>
          <p:nvPr/>
        </p:nvSpPr>
        <p:spPr bwMode="auto">
          <a:xfrm>
            <a:off x="600075" y="1537580"/>
            <a:ext cx="7534275"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Image classification remains a challenging task in computer vision due to the complexity and variability of visual data. The problem statement revolves around developing robust algorithms capable of accurately categorizing images into predefined classes or labels.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Addressing these challenges requires innovative approaches in data augmentation, feature representation, model architecture design, training strategies, and optimization techniques.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By addressing these challenges, advancements in image classification can significantly impact various fields including healthcare, agriculture, autonomous vehicles, surveillance, and multimedia content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12"/>
          <p:cNvSpPr>
            <a:spLocks noChangeArrowheads="1"/>
          </p:cNvSpPr>
          <p:nvPr/>
        </p:nvSpPr>
        <p:spPr bwMode="auto">
          <a:xfrm>
            <a:off x="761999" y="461693"/>
            <a:ext cx="120255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smtClean="0">
                <a:latin typeface="+mj-lt"/>
              </a:rPr>
              <a:t>PROJECT</a:t>
            </a:r>
            <a:r>
              <a:rPr lang="en-US" sz="3600" spc="5" dirty="0" smtClean="0">
                <a:latin typeface="+mj-lt"/>
              </a:rPr>
              <a:t> </a:t>
            </a:r>
            <a:r>
              <a:rPr sz="3600" spc="-20" dirty="0" smtClean="0">
                <a:latin typeface="+mj-lt"/>
              </a:rPr>
              <a:t>OVERVIEW</a:t>
            </a:r>
            <a:endParaRPr sz="3600" dirty="0">
              <a:latin typeface="+mj-lt"/>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Rectangle 3"/>
          <p:cNvSpPr>
            <a:spLocks noChangeArrowheads="1"/>
          </p:cNvSpPr>
          <p:nvPr/>
        </p:nvSpPr>
        <p:spPr bwMode="auto">
          <a:xfrm>
            <a:off x="837817" y="1588222"/>
            <a:ext cx="8010908"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project aims to develop an image classification system leveraging state-of-the-art techniques in computer vision to accurately categorize images into predefined classes or labels.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Subsequently, various model architectures are explored, ranging from traditional machine learning classifiers like Support Vector Machines (SVMs) to deep learning architectures like Convolutional Neural Networks (CNNs), with careful consideration given to factors like computational efficiency and scalability.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Overall, the project aims to deliver a robust and efficient image classification system applicable across various domains, with potential applications in healthcare, agriculture, security, and multimedia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p>
        </p:txBody>
      </p:sp>
      <p:sp>
        <p:nvSpPr>
          <p:cNvPr id="16" name="Rectangle 4"/>
          <p:cNvSpPr>
            <a:spLocks noChangeArrowheads="1"/>
          </p:cNvSpPr>
          <p:nvPr/>
        </p:nvSpPr>
        <p:spPr bwMode="auto">
          <a:xfrm>
            <a:off x="837817" y="578078"/>
            <a:ext cx="104993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9" name="Text Placeholder 8"/>
          <p:cNvSpPr>
            <a:spLocks noGrp="1"/>
          </p:cNvSpPr>
          <p:nvPr>
            <p:ph type="body" idx="1"/>
          </p:nvPr>
        </p:nvSpPr>
        <p:spPr>
          <a:xfrm>
            <a:off x="755332" y="1695450"/>
            <a:ext cx="7467600" cy="5847756"/>
          </a:xfrm>
        </p:spPr>
        <p:txBody>
          <a:bodyPr/>
          <a:lstStyle/>
          <a:p>
            <a:r>
              <a:rPr lang="en-US" sz="2000" dirty="0" smtClean="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an image classification project, the end users can vary depending on the specific application domain and the context in which the classification system is </a:t>
            </a:r>
            <a:r>
              <a:rPr lang="en-US" sz="2000" dirty="0" smtClean="0">
                <a:latin typeface="Times New Roman" panose="02020603050405020304" pitchFamily="18" charset="0"/>
                <a:cs typeface="Times New Roman" panose="02020603050405020304" pitchFamily="18" charset="0"/>
              </a:rPr>
              <a:t>deploy. </a:t>
            </a:r>
          </a:p>
          <a:p>
            <a:endParaRPr lang="en-US"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Researchers </a:t>
            </a:r>
            <a:r>
              <a:rPr lang="en-IN" sz="2000" dirty="0">
                <a:latin typeface="Times New Roman" panose="02020603050405020304" pitchFamily="18" charset="0"/>
                <a:cs typeface="Times New Roman" panose="02020603050405020304" pitchFamily="18" charset="0"/>
              </a:rPr>
              <a:t>and Data </a:t>
            </a:r>
            <a:r>
              <a:rPr lang="en-IN" sz="2000" dirty="0" smtClean="0">
                <a:latin typeface="Times New Roman" panose="02020603050405020304" pitchFamily="18" charset="0"/>
                <a:cs typeface="Times New Roman" panose="02020603050405020304" pitchFamily="18" charset="0"/>
              </a:rPr>
              <a:t>Scientists</a:t>
            </a:r>
          </a:p>
          <a:p>
            <a:r>
              <a:rPr lang="en-IN" sz="2000" dirty="0" smtClean="0">
                <a:latin typeface="Times New Roman" panose="02020603050405020304" pitchFamily="18" charset="0"/>
                <a:cs typeface="Times New Roman" panose="02020603050405020304" pitchFamily="18" charset="0"/>
              </a:rPr>
              <a:t>     Developers </a:t>
            </a:r>
            <a:r>
              <a:rPr lang="en-IN" sz="2000" dirty="0">
                <a:latin typeface="Times New Roman" panose="02020603050405020304" pitchFamily="18" charset="0"/>
                <a:cs typeface="Times New Roman" panose="02020603050405020304" pitchFamily="18" charset="0"/>
              </a:rPr>
              <a:t>and </a:t>
            </a:r>
            <a:r>
              <a:rPr lang="en-IN" sz="2000" dirty="0" smtClean="0">
                <a:latin typeface="Times New Roman" panose="02020603050405020304" pitchFamily="18" charset="0"/>
                <a:cs typeface="Times New Roman" panose="02020603050405020304" pitchFamily="18" charset="0"/>
              </a:rPr>
              <a:t>Engineers</a:t>
            </a:r>
          </a:p>
          <a:p>
            <a:r>
              <a:rPr lang="en-IN" sz="2000" dirty="0" smtClean="0">
                <a:latin typeface="Times New Roman" panose="02020603050405020304" pitchFamily="18" charset="0"/>
                <a:cs typeface="Times New Roman" panose="02020603050405020304" pitchFamily="18" charset="0"/>
              </a:rPr>
              <a:t>     Business Stakeholders</a:t>
            </a:r>
          </a:p>
          <a:p>
            <a:r>
              <a:rPr lang="en-US" sz="2000" dirty="0" smtClean="0">
                <a:latin typeface="Times New Roman" panose="02020603050405020304" pitchFamily="18" charset="0"/>
                <a:cs typeface="Times New Roman" panose="02020603050405020304" pitchFamily="18" charset="0"/>
              </a:rPr>
              <a:t>     End </a:t>
            </a:r>
            <a:r>
              <a:rPr lang="en-US" sz="2000" dirty="0">
                <a:latin typeface="Times New Roman" panose="02020603050405020304" pitchFamily="18" charset="0"/>
                <a:cs typeface="Times New Roman" panose="02020603050405020304" pitchFamily="18" charset="0"/>
              </a:rPr>
              <a:t>Users in Specific </a:t>
            </a:r>
            <a:r>
              <a:rPr lang="en-US" sz="2000" dirty="0" smtClean="0">
                <a:latin typeface="Times New Roman" panose="02020603050405020304" pitchFamily="18" charset="0"/>
                <a:cs typeface="Times New Roman" panose="02020603050405020304" pitchFamily="18" charset="0"/>
              </a:rPr>
              <a:t>Industries</a:t>
            </a:r>
          </a:p>
          <a:p>
            <a:pPr lvl="0" algn="l" rtl="0" eaLnBrk="0" fontAlgn="base" hangingPunct="0">
              <a:spcBef>
                <a:spcPct val="0"/>
              </a:spcBef>
              <a:spcAft>
                <a:spcPct val="0"/>
              </a:spcAft>
            </a:pPr>
            <a:r>
              <a:rPr lang="en-IN" sz="2000" dirty="0" smtClean="0">
                <a:latin typeface="Times New Roman" panose="02020603050405020304" pitchFamily="18" charset="0"/>
                <a:cs typeface="Times New Roman" panose="02020603050405020304" pitchFamily="18" charset="0"/>
              </a:rPr>
              <a:t>     Consumers </a:t>
            </a:r>
          </a:p>
          <a:p>
            <a:pPr lvl="0" algn="l" rtl="0" eaLnBrk="0" fontAlgn="base" hangingPunct="0">
              <a:spcBef>
                <a:spcPct val="0"/>
              </a:spcBef>
              <a:spcAft>
                <a:spcPct val="0"/>
              </a:spcAft>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p>
          <a:p>
            <a:pPr lvl="0" algn="l" rtl="0" eaLnBrk="0" fontAlgn="base" hangingPunct="0">
              <a:spcBef>
                <a:spcPct val="0"/>
              </a:spcBef>
              <a:spcAft>
                <a:spcPct val="0"/>
              </a:spcAft>
            </a:pPr>
            <a:r>
              <a:rPr lang="en-I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Overall, the end users of an image </a:t>
            </a:r>
            <a:r>
              <a:rPr lang="en-US" sz="2000" dirty="0" smtClean="0">
                <a:solidFill>
                  <a:schemeClr val="tx1"/>
                </a:solidFill>
                <a:latin typeface="Times New Roman" panose="02020603050405020304" pitchFamily="18" charset="0"/>
                <a:cs typeface="Times New Roman" panose="02020603050405020304" pitchFamily="18" charset="0"/>
              </a:rPr>
              <a:t>classification </a:t>
            </a:r>
            <a:r>
              <a:rPr lang="en-US" sz="2000" dirty="0" smtClean="0">
                <a:solidFill>
                  <a:schemeClr val="tx1"/>
                </a:solidFill>
                <a:latin typeface="Times New Roman" panose="02020603050405020304" pitchFamily="18" charset="0"/>
                <a:cs typeface="Times New Roman" panose="02020603050405020304" pitchFamily="18" charset="0"/>
              </a:rPr>
              <a:t>project can vary widely depending on the application domain, and it's essential to consider their needs, preferences, and expertise during system design, development, and deployment.</a:t>
            </a:r>
            <a:endParaRPr lang="en-US" sz="2000" dirty="0">
              <a:solidFill>
                <a:schemeClr val="tx1"/>
              </a:solidFill>
              <a:latin typeface="Times New Roman" panose="02020603050405020304" pitchFamily="18" charset="0"/>
              <a:cs typeface="Times New Roman" panose="02020603050405020304" pitchFamily="18" charset="0"/>
            </a:endParaRPr>
          </a:p>
          <a:p>
            <a:pPr lvl="0" algn="l" rtl="0" eaLnBrk="0" fontAlgn="base" hangingPunct="0">
              <a:spcBef>
                <a:spcPct val="0"/>
              </a:spcBef>
              <a:spcAft>
                <a:spcPct val="0"/>
              </a:spcAft>
            </a:pPr>
            <a:endParaRPr lang="en-US" sz="2000" dirty="0">
              <a:solidFill>
                <a:schemeClr val="tx1"/>
              </a:solidFill>
              <a:latin typeface="Arial" panose="020B0604020202020204" pitchFamily="34" charset="0"/>
            </a:endParaRPr>
          </a:p>
          <a:p>
            <a:endParaRPr lang="en-IN" sz="2000" dirty="0" smtClean="0">
              <a:latin typeface="Times New Roman" panose="02020603050405020304" pitchFamily="18" charset="0"/>
              <a:cs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2"/>
          <p:cNvSpPr>
            <a:spLocks noChangeArrowheads="1"/>
          </p:cNvSpPr>
          <p:nvPr/>
        </p:nvSpPr>
        <p:spPr bwMode="auto">
          <a:xfrm>
            <a:off x="0" y="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a:off x="152400" y="1524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6"/>
          <p:cNvSpPr>
            <a:spLocks noChangeArrowheads="1"/>
          </p:cNvSpPr>
          <p:nvPr/>
        </p:nvSpPr>
        <p:spPr bwMode="auto">
          <a:xfrm>
            <a:off x="304800" y="304800"/>
            <a:ext cx="561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67000"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200" spc="-40" dirty="0">
                <a:latin typeface="+mj-lt"/>
              </a:rPr>
              <a:t>Y</a:t>
            </a:r>
            <a:r>
              <a:rPr sz="3200" spc="10" dirty="0">
                <a:latin typeface="+mj-lt"/>
              </a:rPr>
              <a:t>O</a:t>
            </a:r>
            <a:r>
              <a:rPr sz="3200" spc="25" dirty="0">
                <a:latin typeface="+mj-lt"/>
              </a:rPr>
              <a:t>U</a:t>
            </a:r>
            <a:r>
              <a:rPr sz="3200" dirty="0">
                <a:latin typeface="+mj-lt"/>
              </a:rPr>
              <a:t>R</a:t>
            </a:r>
            <a:r>
              <a:rPr sz="3200" spc="5" dirty="0">
                <a:latin typeface="+mj-lt"/>
              </a:rPr>
              <a:t> </a:t>
            </a:r>
            <a:r>
              <a:rPr sz="3200" spc="25" dirty="0">
                <a:latin typeface="+mj-lt"/>
              </a:rPr>
              <a:t>S</a:t>
            </a:r>
            <a:r>
              <a:rPr sz="3200" spc="10" dirty="0">
                <a:latin typeface="+mj-lt"/>
              </a:rPr>
              <a:t>O</a:t>
            </a:r>
            <a:r>
              <a:rPr sz="3200" spc="25" dirty="0">
                <a:latin typeface="+mj-lt"/>
              </a:rPr>
              <a:t>LU</a:t>
            </a:r>
            <a:r>
              <a:rPr sz="3200" spc="-35" dirty="0">
                <a:latin typeface="+mj-lt"/>
              </a:rPr>
              <a:t>T</a:t>
            </a:r>
            <a:r>
              <a:rPr sz="3200" spc="-30" dirty="0">
                <a:latin typeface="+mj-lt"/>
              </a:rPr>
              <a:t>I</a:t>
            </a:r>
            <a:r>
              <a:rPr sz="3200" spc="10" dirty="0">
                <a:latin typeface="+mj-lt"/>
              </a:rPr>
              <a:t>O</a:t>
            </a:r>
            <a:r>
              <a:rPr sz="3200" dirty="0">
                <a:latin typeface="+mj-lt"/>
              </a:rPr>
              <a:t>N</a:t>
            </a:r>
            <a:r>
              <a:rPr sz="3200" spc="-345" dirty="0">
                <a:latin typeface="+mj-lt"/>
              </a:rPr>
              <a:t> </a:t>
            </a:r>
            <a:r>
              <a:rPr sz="3200" spc="-35" dirty="0">
                <a:latin typeface="+mj-lt"/>
              </a:rPr>
              <a:t>A</a:t>
            </a:r>
            <a:r>
              <a:rPr sz="3200" spc="-5" dirty="0">
                <a:latin typeface="+mj-lt"/>
              </a:rPr>
              <a:t>N</a:t>
            </a:r>
            <a:r>
              <a:rPr sz="3200" dirty="0">
                <a:latin typeface="+mj-lt"/>
              </a:rPr>
              <a:t>D</a:t>
            </a:r>
            <a:r>
              <a:rPr sz="3200" spc="35" dirty="0">
                <a:latin typeface="+mj-lt"/>
              </a:rPr>
              <a:t> </a:t>
            </a:r>
            <a:r>
              <a:rPr sz="3200" spc="-30" dirty="0">
                <a:latin typeface="+mj-lt"/>
              </a:rPr>
              <a:t>I</a:t>
            </a:r>
            <a:r>
              <a:rPr sz="3200" spc="-35" dirty="0">
                <a:latin typeface="+mj-lt"/>
              </a:rPr>
              <a:t>T</a:t>
            </a:r>
            <a:r>
              <a:rPr sz="3200" dirty="0">
                <a:latin typeface="+mj-lt"/>
              </a:rPr>
              <a:t>S</a:t>
            </a:r>
            <a:r>
              <a:rPr sz="3200" spc="60" dirty="0">
                <a:latin typeface="+mj-lt"/>
              </a:rPr>
              <a:t> </a:t>
            </a:r>
            <a:r>
              <a:rPr sz="3200" spc="-295" dirty="0">
                <a:latin typeface="+mj-lt"/>
              </a:rPr>
              <a:t>V</a:t>
            </a:r>
            <a:r>
              <a:rPr sz="3200" spc="-35" dirty="0">
                <a:latin typeface="+mj-lt"/>
              </a:rPr>
              <a:t>A</a:t>
            </a:r>
            <a:r>
              <a:rPr sz="3200" spc="25" dirty="0">
                <a:latin typeface="+mj-lt"/>
              </a:rPr>
              <a:t>LU</a:t>
            </a:r>
            <a:r>
              <a:rPr sz="3200" dirty="0">
                <a:latin typeface="+mj-lt"/>
              </a:rPr>
              <a:t>E</a:t>
            </a:r>
            <a:r>
              <a:rPr sz="3200" spc="-65" dirty="0">
                <a:latin typeface="+mj-lt"/>
              </a:rPr>
              <a:t> </a:t>
            </a:r>
            <a:r>
              <a:rPr sz="3200" spc="-15" dirty="0">
                <a:latin typeface="+mj-lt"/>
              </a:rPr>
              <a:t>P</a:t>
            </a:r>
            <a:r>
              <a:rPr sz="3200" spc="-30" dirty="0">
                <a:latin typeface="+mj-lt"/>
              </a:rPr>
              <a:t>R</a:t>
            </a:r>
            <a:r>
              <a:rPr sz="3200" spc="10" dirty="0">
                <a:latin typeface="+mj-lt"/>
              </a:rPr>
              <a:t>O</a:t>
            </a:r>
            <a:r>
              <a:rPr sz="3200" spc="-15" dirty="0">
                <a:latin typeface="+mj-lt"/>
              </a:rPr>
              <a:t>P</a:t>
            </a:r>
            <a:r>
              <a:rPr sz="3200" spc="10" dirty="0">
                <a:latin typeface="+mj-lt"/>
              </a:rPr>
              <a:t>O</a:t>
            </a:r>
            <a:r>
              <a:rPr sz="3200" spc="25" dirty="0">
                <a:latin typeface="+mj-lt"/>
              </a:rPr>
              <a:t>S</a:t>
            </a:r>
            <a:r>
              <a:rPr sz="3200" spc="-30" dirty="0">
                <a:latin typeface="+mj-lt"/>
              </a:rPr>
              <a:t>I</a:t>
            </a:r>
            <a:r>
              <a:rPr sz="3200" spc="-35" dirty="0">
                <a:latin typeface="+mj-lt"/>
              </a:rPr>
              <a:t>T</a:t>
            </a:r>
            <a:r>
              <a:rPr sz="3200" spc="-30" dirty="0">
                <a:latin typeface="+mj-lt"/>
              </a:rPr>
              <a:t>I</a:t>
            </a:r>
            <a:r>
              <a:rPr sz="3200" spc="10" dirty="0">
                <a:latin typeface="+mj-lt"/>
              </a:rPr>
              <a:t>O</a:t>
            </a:r>
            <a:r>
              <a:rPr sz="3200" dirty="0">
                <a:latin typeface="+mj-lt"/>
              </a:rPr>
              <a:t>N</a:t>
            </a:r>
          </a:p>
        </p:txBody>
      </p:sp>
      <p:sp>
        <p:nvSpPr>
          <p:cNvPr id="10" name="Text Placeholder 9"/>
          <p:cNvSpPr>
            <a:spLocks noGrp="1"/>
          </p:cNvSpPr>
          <p:nvPr>
            <p:ph type="body" idx="1"/>
          </p:nvPr>
        </p:nvSpPr>
        <p:spPr>
          <a:xfrm>
            <a:off x="2819400" y="1143634"/>
            <a:ext cx="6324600" cy="4616648"/>
          </a:xfrm>
        </p:spPr>
        <p:txBody>
          <a:bodyPr/>
          <a:lstStyle/>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Our </a:t>
            </a:r>
            <a:r>
              <a:rPr lang="en-US" sz="2000" dirty="0">
                <a:latin typeface="Times New Roman" panose="02020603050405020304" pitchFamily="18" charset="0"/>
                <a:cs typeface="Times New Roman" panose="02020603050405020304" pitchFamily="18" charset="0"/>
              </a:rPr>
              <a:t>solution offers a comprehensive and efficient approach to image classification, addressing key challenges in computer vision with innovative techniques and methodologies</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Our </a:t>
            </a:r>
            <a:r>
              <a:rPr lang="en-US" sz="2000" dirty="0">
                <a:latin typeface="Times New Roman" panose="02020603050405020304" pitchFamily="18" charset="0"/>
                <a:cs typeface="Times New Roman" panose="02020603050405020304" pitchFamily="18" charset="0"/>
              </a:rPr>
              <a:t>solution's value proposition lies in its ability to deliver reliable and interpretable results, empowering users to make informed decisions in various domains such as healthcare, agriculture, security, and multimedia </a:t>
            </a:r>
            <a:r>
              <a:rPr lang="en-US" sz="2000" dirty="0" smtClean="0">
                <a:latin typeface="Times New Roman" panose="02020603050405020304" pitchFamily="18" charset="0"/>
                <a:cs typeface="Times New Roman" panose="02020603050405020304" pitchFamily="18" charset="0"/>
              </a:rPr>
              <a:t>analysis</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Overall, our solution represents a cutting-edge approach to image classification, offering tangible benefits in terms of accuracy, reliability, and applicability across a wide range of industries and applications.</a:t>
            </a:r>
            <a:endParaRPr lang="en-IN" sz="20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Rectangle 2"/>
          <p:cNvSpPr>
            <a:spLocks noChangeArrowheads="1"/>
          </p:cNvSpPr>
          <p:nvPr/>
        </p:nvSpPr>
        <p:spPr bwMode="auto">
          <a:xfrm>
            <a:off x="0" y="0"/>
            <a:ext cx="61229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a:xfrm>
            <a:off x="2538729" y="58847"/>
            <a:ext cx="6995795" cy="1754326"/>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06692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15" dirty="0">
                <a:latin typeface="+mj-lt"/>
              </a:rPr>
              <a:t>THE</a:t>
            </a:r>
            <a:r>
              <a:rPr sz="3200" spc="20" dirty="0">
                <a:latin typeface="+mj-lt"/>
              </a:rPr>
              <a:t> </a:t>
            </a:r>
            <a:r>
              <a:rPr sz="3200" spc="10" dirty="0">
                <a:latin typeface="+mj-lt"/>
              </a:rPr>
              <a:t>WOW</a:t>
            </a:r>
            <a:r>
              <a:rPr sz="3200" spc="85" dirty="0">
                <a:latin typeface="+mj-lt"/>
              </a:rPr>
              <a:t> </a:t>
            </a:r>
            <a:r>
              <a:rPr sz="3200" spc="10" dirty="0">
                <a:latin typeface="+mj-lt"/>
              </a:rPr>
              <a:t>IN</a:t>
            </a:r>
            <a:r>
              <a:rPr sz="3200" spc="-5" dirty="0">
                <a:latin typeface="+mj-lt"/>
              </a:rPr>
              <a:t> </a:t>
            </a:r>
            <a:r>
              <a:rPr sz="3200" spc="15" dirty="0">
                <a:latin typeface="+mj-lt"/>
              </a:rPr>
              <a:t>YOUR</a:t>
            </a:r>
            <a:r>
              <a:rPr sz="3200" spc="-10" dirty="0">
                <a:latin typeface="+mj-lt"/>
              </a:rPr>
              <a:t> </a:t>
            </a:r>
            <a:r>
              <a:rPr sz="3200" spc="20" dirty="0">
                <a:latin typeface="+mj-lt"/>
              </a:rPr>
              <a:t>SOLUTION</a:t>
            </a:r>
            <a:endParaRPr sz="3200" dirty="0">
              <a:latin typeface="+mj-lt"/>
            </a:endParaRPr>
          </a:p>
        </p:txBody>
      </p:sp>
      <p:sp>
        <p:nvSpPr>
          <p:cNvPr id="9" name="Text Placeholder 8"/>
          <p:cNvSpPr>
            <a:spLocks noGrp="1"/>
          </p:cNvSpPr>
          <p:nvPr>
            <p:ph type="body" idx="1"/>
          </p:nvPr>
        </p:nvSpPr>
        <p:spPr>
          <a:xfrm>
            <a:off x="1981201" y="1524000"/>
            <a:ext cx="7553324" cy="4552950"/>
          </a:xfrm>
        </p:spPr>
        <p:txBody>
          <a:bodyPr/>
          <a:lstStyle/>
          <a:p>
            <a:r>
              <a:rPr lang="en-US" dirty="0"/>
              <a:t> </a:t>
            </a:r>
            <a:r>
              <a:rPr lang="en-US" dirty="0" smtClean="0"/>
              <a:t>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image classification solution introduces a groundbreaking approach that revolutionizes the way we interpret and categorize visual </a:t>
            </a:r>
            <a:r>
              <a:rPr lang="en-US" sz="2000" dirty="0" smtClean="0">
                <a:latin typeface="Times New Roman" panose="02020603050405020304" pitchFamily="18" charset="0"/>
                <a:cs typeface="Times New Roman" panose="02020603050405020304" pitchFamily="18" charset="0"/>
              </a:rPr>
              <a:t>data.</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What </a:t>
            </a:r>
            <a:r>
              <a:rPr lang="en-US" sz="2000" dirty="0">
                <a:latin typeface="Times New Roman" panose="02020603050405020304" pitchFamily="18" charset="0"/>
                <a:cs typeface="Times New Roman" panose="02020603050405020304" pitchFamily="18" charset="0"/>
              </a:rPr>
              <a:t>truly sets our solution apart is its seamless integration of advanced algorithms with user-friendly interfaces, empowering users to effortlessly navigate and leverage the power of image classification for their specific needs. </a:t>
            </a: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With </a:t>
            </a:r>
            <a:r>
              <a:rPr lang="en-US" sz="2000" dirty="0">
                <a:latin typeface="Times New Roman" panose="02020603050405020304" pitchFamily="18" charset="0"/>
                <a:cs typeface="Times New Roman" panose="02020603050405020304" pitchFamily="18" charset="0"/>
              </a:rPr>
              <a:t>each classification, our solution delivers not just results, but a transformative experience that inspires awe and unlocks new possibilities in the realm of computer vision</a:t>
            </a: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mj-lt"/>
                <a:cs typeface="Trebuchet MS"/>
              </a:rPr>
              <a:t>M</a:t>
            </a:r>
            <a:r>
              <a:rPr sz="3200" b="1" dirty="0">
                <a:latin typeface="+mj-lt"/>
                <a:cs typeface="Trebuchet MS"/>
              </a:rPr>
              <a:t>O</a:t>
            </a:r>
            <a:r>
              <a:rPr sz="3200" b="1" spc="-15" dirty="0">
                <a:latin typeface="+mj-lt"/>
                <a:cs typeface="Trebuchet MS"/>
              </a:rPr>
              <a:t>D</a:t>
            </a:r>
            <a:r>
              <a:rPr sz="3200" b="1" spc="-35" dirty="0">
                <a:latin typeface="+mj-lt"/>
                <a:cs typeface="Trebuchet MS"/>
              </a:rPr>
              <a:t>E</a:t>
            </a:r>
            <a:r>
              <a:rPr sz="3200" b="1" spc="-30" dirty="0">
                <a:latin typeface="+mj-lt"/>
                <a:cs typeface="Trebuchet MS"/>
              </a:rPr>
              <a:t>LL</a:t>
            </a:r>
            <a:r>
              <a:rPr sz="3200" b="1" spc="-5" dirty="0">
                <a:latin typeface="+mj-lt"/>
                <a:cs typeface="Trebuchet MS"/>
              </a:rPr>
              <a:t>I</a:t>
            </a:r>
            <a:r>
              <a:rPr sz="3200" b="1" spc="30" dirty="0">
                <a:latin typeface="+mj-lt"/>
                <a:cs typeface="Trebuchet MS"/>
              </a:rPr>
              <a:t>N</a:t>
            </a:r>
            <a:r>
              <a:rPr sz="3200" b="1" spc="5" dirty="0">
                <a:latin typeface="+mj-lt"/>
                <a:cs typeface="Trebuchet MS"/>
              </a:rPr>
              <a:t>G</a:t>
            </a:r>
            <a:endParaRPr sz="3200" dirty="0">
              <a:latin typeface="+mj-lt"/>
              <a:cs typeface="Trebuchet MS"/>
            </a:endParaRPr>
          </a:p>
        </p:txBody>
      </p:sp>
      <p:sp>
        <p:nvSpPr>
          <p:cNvPr id="11" name="Text Placeholder 10"/>
          <p:cNvSpPr>
            <a:spLocks noGrp="1"/>
          </p:cNvSpPr>
          <p:nvPr>
            <p:ph type="body" idx="1"/>
          </p:nvPr>
        </p:nvSpPr>
        <p:spPr>
          <a:xfrm>
            <a:off x="739774" y="1524000"/>
            <a:ext cx="7413625" cy="4724400"/>
          </a:xfrm>
        </p:spPr>
        <p:txBody>
          <a:bodyPr/>
          <a:lstStyle/>
          <a:p>
            <a:r>
              <a:rPr lang="en-US" dirty="0"/>
              <a:t> </a:t>
            </a:r>
            <a:r>
              <a:rPr lang="en-US" dirty="0" smtClean="0"/>
              <a:t>  </a:t>
            </a: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solution offers a comprehensive and efficient approach to image classification, addressing key challenges in computer vision with innovative techniques and </a:t>
            </a:r>
            <a:r>
              <a:rPr lang="en-US" sz="2000" dirty="0" smtClean="0">
                <a:latin typeface="Times New Roman" panose="02020603050405020304" pitchFamily="18" charset="0"/>
                <a:cs typeface="Times New Roman" panose="02020603050405020304" pitchFamily="18" charset="0"/>
              </a:rPr>
              <a:t>methodologies</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Through </a:t>
            </a:r>
            <a:r>
              <a:rPr lang="en-US" sz="2000" dirty="0">
                <a:latin typeface="Times New Roman" panose="02020603050405020304" pitchFamily="18" charset="0"/>
                <a:cs typeface="Times New Roman" panose="02020603050405020304" pitchFamily="18" charset="0"/>
              </a:rPr>
              <a:t>careful data preprocessing, model selection, and training optimization, we ensure the system's effectiveness in handling variations in illumination, scale, orientation, and occlusion within images</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Overall</a:t>
            </a:r>
            <a:r>
              <a:rPr lang="en-US" sz="2000" dirty="0">
                <a:latin typeface="Times New Roman" panose="02020603050405020304" pitchFamily="18" charset="0"/>
                <a:cs typeface="Times New Roman" panose="02020603050405020304" pitchFamily="18" charset="0"/>
              </a:rPr>
              <a:t>, our solution represents a cutting-edge approach to image classification, offering tangible benefits in terms of accuracy, reliability, and applicability across a wide range of industries and applications.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709</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S. Hariviswa  821721243024   B.Tech.,  Artificial Intelligence and  Data Science – III year   Sir Issac Newton College Of  Engineering And Technology</vt:lpstr>
      <vt:lpstr>PROJECT TITLE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A Sneka                         B.TECH AI&amp;DS III                         Sir Issac Newton College Of Engineering &amp; Technology</dc:title>
  <dc:creator>PC</dc:creator>
  <cp:lastModifiedBy>PC</cp:lastModifiedBy>
  <cp:revision>25</cp:revision>
  <dcterms:created xsi:type="dcterms:W3CDTF">2024-03-28T09:24:30Z</dcterms:created>
  <dcterms:modified xsi:type="dcterms:W3CDTF">2024-04-02T08:58:56Z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