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28" r:id="rId1"/>
  </p:sldMasterIdLst>
  <p:sldIdLst>
    <p:sldId id="256" r:id="rId2"/>
    <p:sldId id="257" r:id="rId3"/>
    <p:sldId id="286" r:id="rId4"/>
    <p:sldId id="258" r:id="rId5"/>
    <p:sldId id="282" r:id="rId6"/>
    <p:sldId id="289" r:id="rId7"/>
    <p:sldId id="287" r:id="rId8"/>
    <p:sldId id="260" r:id="rId9"/>
    <p:sldId id="259" r:id="rId10"/>
    <p:sldId id="280" r:id="rId11"/>
    <p:sldId id="285" r:id="rId12"/>
    <p:sldId id="261" r:id="rId13"/>
    <p:sldId id="262" r:id="rId14"/>
    <p:sldId id="263" r:id="rId15"/>
    <p:sldId id="264" r:id="rId16"/>
    <p:sldId id="281" r:id="rId17"/>
    <p:sldId id="283" r:id="rId18"/>
    <p:sldId id="284" r:id="rId19"/>
    <p:sldId id="288" r:id="rId20"/>
    <p:sldId id="266" r:id="rId21"/>
    <p:sldId id="267" r:id="rId22"/>
    <p:sldId id="268" r:id="rId23"/>
    <p:sldId id="269" r:id="rId24"/>
    <p:sldId id="270" r:id="rId25"/>
    <p:sldId id="271" r:id="rId26"/>
    <p:sldId id="272" r:id="rId27"/>
    <p:sldId id="276" r:id="rId28"/>
    <p:sldId id="279" r:id="rId29"/>
    <p:sldId id="278" r:id="rId30"/>
    <p:sldId id="27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4660"/>
  </p:normalViewPr>
  <p:slideViewPr>
    <p:cSldViewPr snapToGrid="0">
      <p:cViewPr varScale="1">
        <p:scale>
          <a:sx n="70" d="100"/>
          <a:sy n="70" d="100"/>
        </p:scale>
        <p:origin x="4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44105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354842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341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676021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5635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3579150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2531869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7691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656364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A1985-226D-411E-B23E-F29290F03371}"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85797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A1985-226D-411E-B23E-F29290F03371}"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887732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A1985-226D-411E-B23E-F29290F03371}"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381239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A1985-226D-411E-B23E-F29290F03371}"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57048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DA1985-226D-411E-B23E-F29290F03371}"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357814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A1985-226D-411E-B23E-F29290F03371}"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F0914-4340-405D-B5AF-BE1184EF3102}" type="slidenum">
              <a:rPr lang="en-US" smtClean="0"/>
              <a:t>‹#›</a:t>
            </a:fld>
            <a:endParaRPr lang="en-US"/>
          </a:p>
        </p:txBody>
      </p:sp>
    </p:spTree>
    <p:extLst>
      <p:ext uri="{BB962C8B-B14F-4D97-AF65-F5344CB8AC3E}">
        <p14:creationId xmlns:p14="http://schemas.microsoft.com/office/powerpoint/2010/main" val="194163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F0914-4340-405D-B5AF-BE1184EF3102}" type="slidenum">
              <a:rPr lang="en-US" smtClean="0"/>
              <a:t>‹#›</a:t>
            </a:fld>
            <a:endParaRPr lang="en-US"/>
          </a:p>
        </p:txBody>
      </p:sp>
      <p:sp>
        <p:nvSpPr>
          <p:cNvPr id="5" name="Date Placeholder 4"/>
          <p:cNvSpPr>
            <a:spLocks noGrp="1"/>
          </p:cNvSpPr>
          <p:nvPr>
            <p:ph type="dt" sz="half" idx="10"/>
          </p:nvPr>
        </p:nvSpPr>
        <p:spPr/>
        <p:txBody>
          <a:bodyPr/>
          <a:lstStyle/>
          <a:p>
            <a:fld id="{5CDA1985-226D-411E-B23E-F29290F03371}" type="datetimeFigureOut">
              <a:rPr lang="en-US" smtClean="0"/>
              <a:t>5/2/2022</a:t>
            </a:fld>
            <a:endParaRPr lang="en-US"/>
          </a:p>
        </p:txBody>
      </p:sp>
    </p:spTree>
    <p:extLst>
      <p:ext uri="{BB962C8B-B14F-4D97-AF65-F5344CB8AC3E}">
        <p14:creationId xmlns:p14="http://schemas.microsoft.com/office/powerpoint/2010/main" val="280301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DA1985-226D-411E-B23E-F29290F03371}" type="datetimeFigureOut">
              <a:rPr lang="en-US" smtClean="0"/>
              <a:t>5/2/2022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DF0914-4340-405D-B5AF-BE1184EF3102}" type="slidenum">
              <a:rPr lang="en-US" smtClean="0"/>
              <a:t>‹#›</a:t>
            </a:fld>
            <a:endParaRPr lang="en-US"/>
          </a:p>
        </p:txBody>
      </p:sp>
    </p:spTree>
    <p:extLst>
      <p:ext uri="{BB962C8B-B14F-4D97-AF65-F5344CB8AC3E}">
        <p14:creationId xmlns:p14="http://schemas.microsoft.com/office/powerpoint/2010/main" val="67589977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kissflow.com/procurement/procure-to-pay-process-guide/" TargetMode="External"/><Relationship Id="rId2" Type="http://schemas.openxmlformats.org/officeDocument/2006/relationships/hyperlink" Target="https://www.ariba.com/solutions/business-needs/what-is-procure-to-pay#:~:text=Procure%2Dto%2Dpay%20is%20the,and%20reconciliation%3B%20invoicing%20and%20payment" TargetMode="External"/><Relationship Id="rId1" Type="http://schemas.openxmlformats.org/officeDocument/2006/relationships/slideLayout" Target="../slideLayouts/slideLayout6.xml"/><Relationship Id="rId4" Type="http://schemas.openxmlformats.org/officeDocument/2006/relationships/hyperlink" Target="https://www.manutan.com/blog/en/glossary/what-does-procure-to-pay-mean-definition-solutions-benefi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C12270-A24D-4F90-9D5F-C33896019D4E}"/>
              </a:ext>
            </a:extLst>
          </p:cNvPr>
          <p:cNvSpPr>
            <a:spLocks noGrp="1"/>
          </p:cNvSpPr>
          <p:nvPr>
            <p:ph type="ctrTitle"/>
          </p:nvPr>
        </p:nvSpPr>
        <p:spPr>
          <a:xfrm>
            <a:off x="547759" y="2499613"/>
            <a:ext cx="7231267" cy="929388"/>
          </a:xfrm>
        </p:spPr>
        <p:txBody>
          <a:bodyPr/>
          <a:lstStyle/>
          <a:p>
            <a:pPr algn="just"/>
            <a:r>
              <a:rPr lang="en-IN" sz="4400" dirty="0">
                <a:latin typeface="Times New Roman" panose="02020603050405020304" pitchFamily="18" charset="0"/>
                <a:cs typeface="Times New Roman" panose="02020603050405020304" pitchFamily="18" charset="0"/>
              </a:rPr>
              <a:t>Procure to pay(P2P) process </a:t>
            </a:r>
          </a:p>
        </p:txBody>
      </p:sp>
      <p:sp>
        <p:nvSpPr>
          <p:cNvPr id="5" name="Subtitle 2">
            <a:extLst>
              <a:ext uri="{FF2B5EF4-FFF2-40B4-BE49-F238E27FC236}">
                <a16:creationId xmlns:a16="http://schemas.microsoft.com/office/drawing/2014/main" id="{BF5BE423-4FAF-4D20-A7E3-E3DFF43146C0}"/>
              </a:ext>
            </a:extLst>
          </p:cNvPr>
          <p:cNvSpPr>
            <a:spLocks noGrp="1"/>
          </p:cNvSpPr>
          <p:nvPr>
            <p:ph type="subTitle" idx="1"/>
          </p:nvPr>
        </p:nvSpPr>
        <p:spPr>
          <a:xfrm>
            <a:off x="547759" y="5230462"/>
            <a:ext cx="4165598" cy="1096899"/>
          </a:xfrm>
        </p:spPr>
        <p:txBody>
          <a:bodyPr>
            <a:normAutofit fontScale="92500"/>
          </a:bodyPr>
          <a:lstStyle/>
          <a:p>
            <a:pPr algn="l"/>
            <a:r>
              <a:rPr lang="en-IN" sz="2400" dirty="0"/>
              <a:t>NAME : HARI VISWESH MCA (SS)</a:t>
            </a:r>
          </a:p>
          <a:p>
            <a:pPr algn="l"/>
            <a:r>
              <a:rPr lang="en-IN" sz="2400" dirty="0"/>
              <a:t>REG NO : 2019272009</a:t>
            </a:r>
          </a:p>
        </p:txBody>
      </p:sp>
      <p:sp>
        <p:nvSpPr>
          <p:cNvPr id="6" name="Subtitle 2">
            <a:extLst>
              <a:ext uri="{FF2B5EF4-FFF2-40B4-BE49-F238E27FC236}">
                <a16:creationId xmlns:a16="http://schemas.microsoft.com/office/drawing/2014/main" id="{9D7F5F1C-06BF-4AE1-AFDF-DC82B7D529E6}"/>
              </a:ext>
            </a:extLst>
          </p:cNvPr>
          <p:cNvSpPr txBox="1">
            <a:spLocks/>
          </p:cNvSpPr>
          <p:nvPr/>
        </p:nvSpPr>
        <p:spPr>
          <a:xfrm>
            <a:off x="6037770" y="5230463"/>
            <a:ext cx="363221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pPr algn="l"/>
            <a:r>
              <a:rPr lang="en-IN" sz="2400" dirty="0"/>
              <a:t>Guide : Ms.S.Kanimozhi</a:t>
            </a:r>
          </a:p>
          <a:p>
            <a:pPr algn="l"/>
            <a:r>
              <a:rPr lang="en-IN" sz="2400" dirty="0"/>
              <a:t>Teaching Fellow</a:t>
            </a:r>
          </a:p>
        </p:txBody>
      </p:sp>
    </p:spTree>
    <p:extLst>
      <p:ext uri="{BB962C8B-B14F-4D97-AF65-F5344CB8AC3E}">
        <p14:creationId xmlns:p14="http://schemas.microsoft.com/office/powerpoint/2010/main" val="158095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5B8348-3072-D007-F6ED-5832EA8E0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461" y="478326"/>
            <a:ext cx="8203186" cy="5574456"/>
          </a:xfrm>
          <a:prstGeom prst="rect">
            <a:avLst/>
          </a:prstGeom>
        </p:spPr>
      </p:pic>
    </p:spTree>
    <p:extLst>
      <p:ext uri="{BB962C8B-B14F-4D97-AF65-F5344CB8AC3E}">
        <p14:creationId xmlns:p14="http://schemas.microsoft.com/office/powerpoint/2010/main" val="584091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FAC9-915F-CAC0-38BA-51882AD166A9}"/>
              </a:ext>
            </a:extLst>
          </p:cNvPr>
          <p:cNvSpPr>
            <a:spLocks noGrp="1"/>
          </p:cNvSpPr>
          <p:nvPr>
            <p:ph type="title"/>
          </p:nvPr>
        </p:nvSpPr>
        <p:spPr>
          <a:xfrm>
            <a:off x="677334" y="609600"/>
            <a:ext cx="8596668" cy="714233"/>
          </a:xfrm>
        </p:spPr>
        <p:txBody>
          <a:bodyPr/>
          <a:lstStyle/>
          <a:p>
            <a:r>
              <a:rPr lang="en-US" dirty="0"/>
              <a:t>Product tracking</a:t>
            </a:r>
          </a:p>
        </p:txBody>
      </p:sp>
      <p:pic>
        <p:nvPicPr>
          <p:cNvPr id="5" name="Picture 4">
            <a:extLst>
              <a:ext uri="{FF2B5EF4-FFF2-40B4-BE49-F238E27FC236}">
                <a16:creationId xmlns:a16="http://schemas.microsoft.com/office/drawing/2014/main" id="{19BB3792-CC7D-26A1-8224-91541762C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23" y="727673"/>
            <a:ext cx="4022756" cy="5856491"/>
          </a:xfrm>
          <a:prstGeom prst="rect">
            <a:avLst/>
          </a:prstGeom>
        </p:spPr>
      </p:pic>
    </p:spTree>
    <p:extLst>
      <p:ext uri="{BB962C8B-B14F-4D97-AF65-F5344CB8AC3E}">
        <p14:creationId xmlns:p14="http://schemas.microsoft.com/office/powerpoint/2010/main" val="2885625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A604-21FE-40D6-9226-93BD3764B517}"/>
              </a:ext>
            </a:extLst>
          </p:cNvPr>
          <p:cNvSpPr>
            <a:spLocks noGrp="1"/>
          </p:cNvSpPr>
          <p:nvPr>
            <p:ph type="title"/>
          </p:nvPr>
        </p:nvSpPr>
        <p:spPr>
          <a:xfrm>
            <a:off x="597822" y="2625413"/>
            <a:ext cx="8596668" cy="803587"/>
          </a:xfrm>
        </p:spPr>
        <p:txBody>
          <a:bodyPr/>
          <a:lstStyle/>
          <a:p>
            <a:r>
              <a:rPr lang="en-IN" dirty="0"/>
              <a:t>LIST OF MODULES </a:t>
            </a:r>
            <a:endParaRPr lang="en-US" dirty="0"/>
          </a:p>
        </p:txBody>
      </p:sp>
    </p:spTree>
    <p:extLst>
      <p:ext uri="{BB962C8B-B14F-4D97-AF65-F5344CB8AC3E}">
        <p14:creationId xmlns:p14="http://schemas.microsoft.com/office/powerpoint/2010/main" val="277565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793-F119-4097-8C9F-CD9CD61669B0}"/>
              </a:ext>
            </a:extLst>
          </p:cNvPr>
          <p:cNvSpPr>
            <a:spLocks noGrp="1"/>
          </p:cNvSpPr>
          <p:nvPr>
            <p:ph type="title"/>
          </p:nvPr>
        </p:nvSpPr>
        <p:spPr>
          <a:xfrm>
            <a:off x="425542" y="119269"/>
            <a:ext cx="8596668" cy="715617"/>
          </a:xfrm>
        </p:spPr>
        <p:txBody>
          <a:bodyPr>
            <a:normAutofit fontScale="9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Maintaining Vendor details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0F2BF860-9922-4E9A-8D6D-E6EB429FF8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971" y="1404938"/>
            <a:ext cx="8053760" cy="4686042"/>
          </a:xfrm>
          <a:prstGeom prst="rect">
            <a:avLst/>
          </a:prstGeom>
        </p:spPr>
      </p:pic>
    </p:spTree>
    <p:extLst>
      <p:ext uri="{BB962C8B-B14F-4D97-AF65-F5344CB8AC3E}">
        <p14:creationId xmlns:p14="http://schemas.microsoft.com/office/powerpoint/2010/main" val="322967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793-F119-4097-8C9F-CD9CD61669B0}"/>
              </a:ext>
            </a:extLst>
          </p:cNvPr>
          <p:cNvSpPr>
            <a:spLocks noGrp="1"/>
          </p:cNvSpPr>
          <p:nvPr>
            <p:ph type="title"/>
          </p:nvPr>
        </p:nvSpPr>
        <p:spPr>
          <a:xfrm>
            <a:off x="425542" y="119269"/>
            <a:ext cx="8596668" cy="715617"/>
          </a:xfrm>
        </p:spPr>
        <p:txBody>
          <a:bodyPr>
            <a:normAutofit/>
          </a:bodyPr>
          <a:lstStyle/>
          <a:p>
            <a:pPr marR="0" lvl="0" algn="just">
              <a:lnSpc>
                <a:spcPct val="115000"/>
              </a:lnSpc>
              <a:spcBef>
                <a:spcPts val="600"/>
              </a:spcBef>
              <a:spcAft>
                <a:spcPts val="6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Mapping Vendor with BU and Site</a:t>
            </a:r>
          </a:p>
        </p:txBody>
      </p:sp>
      <p:pic>
        <p:nvPicPr>
          <p:cNvPr id="5" name="Picture 4">
            <a:extLst>
              <a:ext uri="{FF2B5EF4-FFF2-40B4-BE49-F238E27FC236}">
                <a16:creationId xmlns:a16="http://schemas.microsoft.com/office/drawing/2014/main" id="{50A70FED-4627-4E91-9CB6-492628FED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36" y="1039811"/>
            <a:ext cx="7491023" cy="5006147"/>
          </a:xfrm>
          <a:prstGeom prst="rect">
            <a:avLst/>
          </a:prstGeom>
        </p:spPr>
      </p:pic>
    </p:spTree>
    <p:extLst>
      <p:ext uri="{BB962C8B-B14F-4D97-AF65-F5344CB8AC3E}">
        <p14:creationId xmlns:p14="http://schemas.microsoft.com/office/powerpoint/2010/main" val="123443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1793-F119-4097-8C9F-CD9CD61669B0}"/>
              </a:ext>
            </a:extLst>
          </p:cNvPr>
          <p:cNvSpPr>
            <a:spLocks noGrp="1"/>
          </p:cNvSpPr>
          <p:nvPr>
            <p:ph type="title"/>
          </p:nvPr>
        </p:nvSpPr>
        <p:spPr>
          <a:xfrm>
            <a:off x="425542" y="119269"/>
            <a:ext cx="8596668" cy="715617"/>
          </a:xfrm>
        </p:spPr>
        <p:txBody>
          <a:bodyPr>
            <a:normAutofit/>
          </a:bodyPr>
          <a:lstStyle/>
          <a:p>
            <a:pPr marR="0" lvl="0" algn="just">
              <a:lnSpc>
                <a:spcPct val="115000"/>
              </a:lnSpc>
              <a:spcBef>
                <a:spcPts val="600"/>
              </a:spcBef>
              <a:spcAft>
                <a:spcPts val="6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Mapping NDC with Vendor Site and BU </a:t>
            </a:r>
          </a:p>
        </p:txBody>
      </p:sp>
      <p:pic>
        <p:nvPicPr>
          <p:cNvPr id="4" name="Picture 3">
            <a:extLst>
              <a:ext uri="{FF2B5EF4-FFF2-40B4-BE49-F238E27FC236}">
                <a16:creationId xmlns:a16="http://schemas.microsoft.com/office/drawing/2014/main" id="{6EC7D5F8-DAD0-4A38-AEA3-9EC9C532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249984"/>
            <a:ext cx="9292206" cy="4773130"/>
          </a:xfrm>
          <a:prstGeom prst="rect">
            <a:avLst/>
          </a:prstGeom>
        </p:spPr>
      </p:pic>
    </p:spTree>
    <p:extLst>
      <p:ext uri="{BB962C8B-B14F-4D97-AF65-F5344CB8AC3E}">
        <p14:creationId xmlns:p14="http://schemas.microsoft.com/office/powerpoint/2010/main" val="345107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A847-52BC-928E-293E-1FD39B54ECEB}"/>
              </a:ext>
            </a:extLst>
          </p:cNvPr>
          <p:cNvSpPr txBox="1">
            <a:spLocks/>
          </p:cNvSpPr>
          <p:nvPr/>
        </p:nvSpPr>
        <p:spPr>
          <a:xfrm>
            <a:off x="210403" y="187705"/>
            <a:ext cx="10515600" cy="71304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LITERATURE REVIEW</a:t>
            </a:r>
          </a:p>
        </p:txBody>
      </p:sp>
      <p:graphicFrame>
        <p:nvGraphicFramePr>
          <p:cNvPr id="3" name="Content Placeholder 3">
            <a:extLst>
              <a:ext uri="{FF2B5EF4-FFF2-40B4-BE49-F238E27FC236}">
                <a16:creationId xmlns:a16="http://schemas.microsoft.com/office/drawing/2014/main" id="{0F0E2BF2-50D9-7E2C-A9D8-90BB01487D96}"/>
              </a:ext>
            </a:extLst>
          </p:cNvPr>
          <p:cNvGraphicFramePr>
            <a:graphicFrameLocks/>
          </p:cNvGraphicFramePr>
          <p:nvPr>
            <p:extLst>
              <p:ext uri="{D42A27DB-BD31-4B8C-83A1-F6EECF244321}">
                <p14:modId xmlns:p14="http://schemas.microsoft.com/office/powerpoint/2010/main" val="1195620372"/>
              </p:ext>
            </p:extLst>
          </p:nvPr>
        </p:nvGraphicFramePr>
        <p:xfrm>
          <a:off x="538649" y="900753"/>
          <a:ext cx="10187354" cy="5405120"/>
        </p:xfrm>
        <a:graphic>
          <a:graphicData uri="http://schemas.openxmlformats.org/drawingml/2006/table">
            <a:tbl>
              <a:tblPr firstRow="1" bandRow="1">
                <a:effectLst/>
                <a:tableStyleId>{073A0DAA-6AF3-43AB-8588-CEC1D06C72B9}</a:tableStyleId>
              </a:tblPr>
              <a:tblGrid>
                <a:gridCol w="762450">
                  <a:extLst>
                    <a:ext uri="{9D8B030D-6E8A-4147-A177-3AD203B41FA5}">
                      <a16:colId xmlns:a16="http://schemas.microsoft.com/office/drawing/2014/main" val="2903976221"/>
                    </a:ext>
                  </a:extLst>
                </a:gridCol>
                <a:gridCol w="2660799">
                  <a:extLst>
                    <a:ext uri="{9D8B030D-6E8A-4147-A177-3AD203B41FA5}">
                      <a16:colId xmlns:a16="http://schemas.microsoft.com/office/drawing/2014/main" val="323736782"/>
                    </a:ext>
                  </a:extLst>
                </a:gridCol>
                <a:gridCol w="3915397">
                  <a:extLst>
                    <a:ext uri="{9D8B030D-6E8A-4147-A177-3AD203B41FA5}">
                      <a16:colId xmlns:a16="http://schemas.microsoft.com/office/drawing/2014/main" val="1522600050"/>
                    </a:ext>
                  </a:extLst>
                </a:gridCol>
                <a:gridCol w="2848708">
                  <a:extLst>
                    <a:ext uri="{9D8B030D-6E8A-4147-A177-3AD203B41FA5}">
                      <a16:colId xmlns:a16="http://schemas.microsoft.com/office/drawing/2014/main" val="284311391"/>
                    </a:ext>
                  </a:extLst>
                </a:gridCol>
              </a:tblGrid>
              <a:tr h="370840">
                <a:tc>
                  <a:txBody>
                    <a:bodyPr/>
                    <a:lstStyle/>
                    <a:p>
                      <a:pPr algn="ctr"/>
                      <a:r>
                        <a:rPr lang="en-IN" dirty="0" err="1">
                          <a:solidFill>
                            <a:schemeClr val="tx1"/>
                          </a:solidFill>
                        </a:rPr>
                        <a:t>S.No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Author</a:t>
                      </a:r>
                      <a:r>
                        <a:rPr lang="en-IN" baseline="0" dirty="0">
                          <a:solidFill>
                            <a:schemeClr val="tx1"/>
                          </a:solidFill>
                        </a:rPr>
                        <a:t> name &amp; </a:t>
                      </a:r>
                      <a:r>
                        <a:rPr lang="en-IN"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Concept</a:t>
                      </a:r>
                      <a:r>
                        <a:rPr lang="en-IN" baseline="0" dirty="0">
                          <a:solidFill>
                            <a:schemeClr val="tx1"/>
                          </a:solidFill>
                        </a:rPr>
                        <a:t> in the paper</a:t>
                      </a:r>
                    </a:p>
                    <a:p>
                      <a:pPr algn="ctr"/>
                      <a:r>
                        <a:rPr lang="en-IN" baseline="0" dirty="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Paper</a:t>
                      </a:r>
                      <a:r>
                        <a:rPr lang="en-IN" baseline="0" dirty="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370840">
                <a:tc>
                  <a:txBody>
                    <a:bodyPr/>
                    <a:lstStyle/>
                    <a:p>
                      <a:pPr algn="ctr"/>
                      <a:r>
                        <a:rPr lang="en-IN"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Calibri" panose="020F0502020204030204" pitchFamily="34" charset="0"/>
                          <a:cs typeface="Calibri" panose="020F0502020204030204" pitchFamily="34" charset="0"/>
                        </a:rPr>
                        <a:t>Fatima Zohra </a:t>
                      </a:r>
                      <a:r>
                        <a:rPr lang="en-US" sz="1600" dirty="0" err="1">
                          <a:latin typeface="Calibri" panose="020F0502020204030204" pitchFamily="34" charset="0"/>
                          <a:cs typeface="Calibri" panose="020F0502020204030204" pitchFamily="34" charset="0"/>
                        </a:rPr>
                        <a:t>Trabelsi</a:t>
                      </a:r>
                      <a:r>
                        <a:rPr lang="en-US" sz="1600" dirty="0">
                          <a:latin typeface="Calibri" panose="020F0502020204030204" pitchFamily="34" charset="0"/>
                          <a:cs typeface="Calibri" panose="020F0502020204030204" pitchFamily="34" charset="0"/>
                        </a:rPr>
                        <a:t>, Amal </a:t>
                      </a:r>
                      <a:r>
                        <a:rPr lang="en-US" sz="1600" dirty="0" err="1">
                          <a:latin typeface="Calibri" panose="020F0502020204030204" pitchFamily="34" charset="0"/>
                          <a:cs typeface="Calibri" panose="020F0502020204030204" pitchFamily="34" charset="0"/>
                        </a:rPr>
                        <a:t>Khtira</a:t>
                      </a:r>
                      <a:r>
                        <a:rPr lang="en-US" sz="1600" dirty="0">
                          <a:latin typeface="Calibri" panose="020F0502020204030204" pitchFamily="34" charset="0"/>
                          <a:cs typeface="Calibri" panose="020F0502020204030204" pitchFamily="34" charset="0"/>
                        </a:rPr>
                        <a:t> and </a:t>
                      </a:r>
                      <a:r>
                        <a:rPr lang="en-US" sz="1600" dirty="0" err="1">
                          <a:latin typeface="Calibri" panose="020F0502020204030204" pitchFamily="34" charset="0"/>
                          <a:cs typeface="Calibri" panose="020F0502020204030204" pitchFamily="34" charset="0"/>
                        </a:rPr>
                        <a:t>Bouchra</a:t>
                      </a:r>
                      <a:r>
                        <a:rPr lang="en-US" sz="1600" dirty="0">
                          <a:latin typeface="Calibri" panose="020F0502020204030204" pitchFamily="34" charset="0"/>
                          <a:cs typeface="Calibri" panose="020F0502020204030204" pitchFamily="34" charset="0"/>
                        </a:rPr>
                        <a:t> El Asri IMS Team, </a:t>
                      </a:r>
                      <a:endParaRPr lang="en-IN" sz="1600" dirty="0">
                        <a:solidFill>
                          <a:schemeClr val="tx1"/>
                        </a:solidFill>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Hybrid Recommendation Systems: A State of Art</a:t>
                      </a:r>
                      <a:endParaRPr lang="en-IN" sz="1600" dirty="0">
                        <a:solidFill>
                          <a:schemeClr val="tx1"/>
                        </a:solidFill>
                        <a:latin typeface="Calibri" panose="020F0502020204030204" pitchFamily="34" charset="0"/>
                        <a:cs typeface="Calibri" panose="020F0502020204030204" pitchFamily="34" charset="0"/>
                      </a:endParaRP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Calibri" panose="020F0502020204030204" pitchFamily="34" charset="0"/>
                          <a:cs typeface="Calibri" panose="020F0502020204030204" pitchFamily="34" charset="0"/>
                        </a:rPr>
                        <a:t>In this paper, Recommendation systems have become more important and popular in many application areas such as music, movies, e-commerce, advertisement and social networks. Recommendation systems use either collaborative filtering, content-based filtering or hybrid filtering in order to propose items to users, and each type has its weaknesses and strengths. In this paper, we present the results of a literature review that focuses specifically on hybrid recommendation systems. The objective of this review is to identify the problems that hybrid filtering tends to solve and the different techniques used to this end</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latin typeface="Calibri" panose="020F0502020204030204" pitchFamily="34" charset="0"/>
                          <a:cs typeface="Calibri" panose="020F0502020204030204" pitchFamily="34" charset="0"/>
                        </a:rPr>
                        <a:t>In Proceedings of the 16th International Conference on Evaluation of Novel Approaches to Software Engineering (ENASE 2021), pages 281-288</a:t>
                      </a:r>
                    </a:p>
                    <a:p>
                      <a:r>
                        <a:rPr lang="en-US" sz="1600" dirty="0">
                          <a:latin typeface="Calibri" panose="020F0502020204030204" pitchFamily="34" charset="0"/>
                          <a:cs typeface="Calibri" panose="020F0502020204030204" pitchFamily="34" charset="0"/>
                        </a:rPr>
                        <a:t>ADMIR Laboratory, Rabat IT Center, ENSIAS, Mohammed V University, Rabat, Morocco</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370840">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r h="370840">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258346"/>
                  </a:ext>
                </a:extLst>
              </a:tr>
            </a:tbl>
          </a:graphicData>
        </a:graphic>
      </p:graphicFrame>
    </p:spTree>
    <p:extLst>
      <p:ext uri="{BB962C8B-B14F-4D97-AF65-F5344CB8AC3E}">
        <p14:creationId xmlns:p14="http://schemas.microsoft.com/office/powerpoint/2010/main" val="769417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0F0E2BF2-50D9-7E2C-A9D8-90BB01487D96}"/>
              </a:ext>
            </a:extLst>
          </p:cNvPr>
          <p:cNvGraphicFramePr>
            <a:graphicFrameLocks/>
          </p:cNvGraphicFramePr>
          <p:nvPr>
            <p:extLst>
              <p:ext uri="{D42A27DB-BD31-4B8C-83A1-F6EECF244321}">
                <p14:modId xmlns:p14="http://schemas.microsoft.com/office/powerpoint/2010/main" val="2147053836"/>
              </p:ext>
            </p:extLst>
          </p:nvPr>
        </p:nvGraphicFramePr>
        <p:xfrm>
          <a:off x="709684" y="109183"/>
          <a:ext cx="10863618" cy="7284720"/>
        </p:xfrm>
        <a:graphic>
          <a:graphicData uri="http://schemas.openxmlformats.org/drawingml/2006/table">
            <a:tbl>
              <a:tblPr firstRow="1" bandRow="1">
                <a:effectLst/>
                <a:tableStyleId>{073A0DAA-6AF3-43AB-8588-CEC1D06C72B9}</a:tableStyleId>
              </a:tblPr>
              <a:tblGrid>
                <a:gridCol w="813063">
                  <a:extLst>
                    <a:ext uri="{9D8B030D-6E8A-4147-A177-3AD203B41FA5}">
                      <a16:colId xmlns:a16="http://schemas.microsoft.com/office/drawing/2014/main" val="2903976221"/>
                    </a:ext>
                  </a:extLst>
                </a:gridCol>
                <a:gridCol w="2837431">
                  <a:extLst>
                    <a:ext uri="{9D8B030D-6E8A-4147-A177-3AD203B41FA5}">
                      <a16:colId xmlns:a16="http://schemas.microsoft.com/office/drawing/2014/main" val="323736782"/>
                    </a:ext>
                  </a:extLst>
                </a:gridCol>
                <a:gridCol w="4175311">
                  <a:extLst>
                    <a:ext uri="{9D8B030D-6E8A-4147-A177-3AD203B41FA5}">
                      <a16:colId xmlns:a16="http://schemas.microsoft.com/office/drawing/2014/main" val="1522600050"/>
                    </a:ext>
                  </a:extLst>
                </a:gridCol>
                <a:gridCol w="3037813">
                  <a:extLst>
                    <a:ext uri="{9D8B030D-6E8A-4147-A177-3AD203B41FA5}">
                      <a16:colId xmlns:a16="http://schemas.microsoft.com/office/drawing/2014/main" val="284311391"/>
                    </a:ext>
                  </a:extLst>
                </a:gridCol>
              </a:tblGrid>
              <a:tr h="877340">
                <a:tc>
                  <a:txBody>
                    <a:bodyPr/>
                    <a:lstStyle/>
                    <a:p>
                      <a:pPr algn="ctr"/>
                      <a:r>
                        <a:rPr lang="en-IN" dirty="0" err="1">
                          <a:solidFill>
                            <a:schemeClr val="tx1"/>
                          </a:solidFill>
                        </a:rPr>
                        <a:t>S.No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Author</a:t>
                      </a:r>
                      <a:r>
                        <a:rPr lang="en-IN" baseline="0" dirty="0">
                          <a:solidFill>
                            <a:schemeClr val="tx1"/>
                          </a:solidFill>
                        </a:rPr>
                        <a:t> name &amp; </a:t>
                      </a:r>
                      <a:r>
                        <a:rPr lang="en-IN"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Concept</a:t>
                      </a:r>
                      <a:r>
                        <a:rPr lang="en-IN" baseline="0" dirty="0">
                          <a:solidFill>
                            <a:schemeClr val="tx1"/>
                          </a:solidFill>
                        </a:rPr>
                        <a:t> in the paper</a:t>
                      </a:r>
                    </a:p>
                    <a:p>
                      <a:pPr algn="ctr"/>
                      <a:r>
                        <a:rPr lang="en-IN" baseline="0" dirty="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Paper</a:t>
                      </a:r>
                      <a:r>
                        <a:rPr lang="en-IN" baseline="0" dirty="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5205548">
                <a:tc>
                  <a:txBody>
                    <a:bodyPr/>
                    <a:lstStyle/>
                    <a:p>
                      <a:pPr algn="ctr"/>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Ko, H.; Lee, S.; Park, Y.; Choi, A. </a:t>
                      </a:r>
                    </a:p>
                    <a:p>
                      <a:r>
                        <a:rPr lang="en-US" sz="1600" dirty="0"/>
                        <a:t>A Hybrid Recommendation System for Marine Science Observation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With the development of ocean exploration technology and the rapid growth in the amount of marine science observation data, people are faced with a great challenge to identify valuable data from the massive ocean observation data. A recommendation system is an effective method to improve retrieval capabilities to help users obtain valuable data. The two most popular recommendation algorithms are collaborative filtering algorithms and content-based filtering algorithms, which may not work well for marine science observation data given the complexity of data attributes and lack of user information. In this study, an approach was proposed based on data similarity and data correlation. Data similarity was calculated by analyzing the subject, source, spatial, and temporal attributes to obtain the recommendation list. Then, data correlation was calculated based on the literature on marine science data and ranking of the recommendation list to obtain the re-rank recommendation list. The approach was tested by simulated datasets collected from multiple marine data sharing websites, and the result suggested that the proposed method exhibits better effectiveness.</a:t>
                      </a:r>
                      <a:endParaRPr lang="en-IN" sz="14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MDPI stays neutral with regard to jurisdictional claims in published maps and institutional affiliations</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350936">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r h="350936">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258346"/>
                  </a:ext>
                </a:extLst>
              </a:tr>
            </a:tbl>
          </a:graphicData>
        </a:graphic>
      </p:graphicFrame>
    </p:spTree>
    <p:extLst>
      <p:ext uri="{BB962C8B-B14F-4D97-AF65-F5344CB8AC3E}">
        <p14:creationId xmlns:p14="http://schemas.microsoft.com/office/powerpoint/2010/main" val="200054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A847-52BC-928E-293E-1FD39B54ECEB}"/>
              </a:ext>
            </a:extLst>
          </p:cNvPr>
          <p:cNvSpPr txBox="1">
            <a:spLocks/>
          </p:cNvSpPr>
          <p:nvPr/>
        </p:nvSpPr>
        <p:spPr>
          <a:xfrm>
            <a:off x="210403" y="187705"/>
            <a:ext cx="10515600" cy="713048"/>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LITERATURE REVIEW</a:t>
            </a:r>
          </a:p>
        </p:txBody>
      </p:sp>
      <p:graphicFrame>
        <p:nvGraphicFramePr>
          <p:cNvPr id="3" name="Content Placeholder 3">
            <a:extLst>
              <a:ext uri="{FF2B5EF4-FFF2-40B4-BE49-F238E27FC236}">
                <a16:creationId xmlns:a16="http://schemas.microsoft.com/office/drawing/2014/main" id="{0F0E2BF2-50D9-7E2C-A9D8-90BB01487D96}"/>
              </a:ext>
            </a:extLst>
          </p:cNvPr>
          <p:cNvGraphicFramePr>
            <a:graphicFrameLocks/>
          </p:cNvGraphicFramePr>
          <p:nvPr>
            <p:extLst>
              <p:ext uri="{D42A27DB-BD31-4B8C-83A1-F6EECF244321}">
                <p14:modId xmlns:p14="http://schemas.microsoft.com/office/powerpoint/2010/main" val="2204982668"/>
              </p:ext>
            </p:extLst>
          </p:nvPr>
        </p:nvGraphicFramePr>
        <p:xfrm>
          <a:off x="565943" y="900754"/>
          <a:ext cx="10966415" cy="6217920"/>
        </p:xfrm>
        <a:graphic>
          <a:graphicData uri="http://schemas.openxmlformats.org/drawingml/2006/table">
            <a:tbl>
              <a:tblPr firstRow="1" bandRow="1">
                <a:effectLst/>
                <a:tableStyleId>{073A0DAA-6AF3-43AB-8588-CEC1D06C72B9}</a:tableStyleId>
              </a:tblPr>
              <a:tblGrid>
                <a:gridCol w="820757">
                  <a:extLst>
                    <a:ext uri="{9D8B030D-6E8A-4147-A177-3AD203B41FA5}">
                      <a16:colId xmlns:a16="http://schemas.microsoft.com/office/drawing/2014/main" val="2903976221"/>
                    </a:ext>
                  </a:extLst>
                </a:gridCol>
                <a:gridCol w="2864280">
                  <a:extLst>
                    <a:ext uri="{9D8B030D-6E8A-4147-A177-3AD203B41FA5}">
                      <a16:colId xmlns:a16="http://schemas.microsoft.com/office/drawing/2014/main" val="323736782"/>
                    </a:ext>
                  </a:extLst>
                </a:gridCol>
                <a:gridCol w="4214820">
                  <a:extLst>
                    <a:ext uri="{9D8B030D-6E8A-4147-A177-3AD203B41FA5}">
                      <a16:colId xmlns:a16="http://schemas.microsoft.com/office/drawing/2014/main" val="1522600050"/>
                    </a:ext>
                  </a:extLst>
                </a:gridCol>
                <a:gridCol w="3066558">
                  <a:extLst>
                    <a:ext uri="{9D8B030D-6E8A-4147-A177-3AD203B41FA5}">
                      <a16:colId xmlns:a16="http://schemas.microsoft.com/office/drawing/2014/main" val="284311391"/>
                    </a:ext>
                  </a:extLst>
                </a:gridCol>
              </a:tblGrid>
              <a:tr h="848462">
                <a:tc>
                  <a:txBody>
                    <a:bodyPr/>
                    <a:lstStyle/>
                    <a:p>
                      <a:pPr algn="ctr"/>
                      <a:r>
                        <a:rPr lang="en-IN" dirty="0" err="1">
                          <a:solidFill>
                            <a:schemeClr val="tx1"/>
                          </a:solidFill>
                        </a:rPr>
                        <a:t>S.No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Author</a:t>
                      </a:r>
                      <a:r>
                        <a:rPr lang="en-IN" baseline="0" dirty="0">
                          <a:solidFill>
                            <a:schemeClr val="tx1"/>
                          </a:solidFill>
                        </a:rPr>
                        <a:t> name &amp; </a:t>
                      </a:r>
                      <a:r>
                        <a:rPr lang="en-IN"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Concept</a:t>
                      </a:r>
                      <a:r>
                        <a:rPr lang="en-IN" baseline="0" dirty="0">
                          <a:solidFill>
                            <a:schemeClr val="tx1"/>
                          </a:solidFill>
                        </a:rPr>
                        <a:t> in the paper</a:t>
                      </a:r>
                    </a:p>
                    <a:p>
                      <a:pPr algn="ctr"/>
                      <a:r>
                        <a:rPr lang="en-IN" baseline="0" dirty="0">
                          <a:solidFill>
                            <a:schemeClr val="tx1"/>
                          </a:solidFill>
                        </a:rPr>
                        <a:t>(Algorithm, Advantages, Limitations, Future enhancement)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Paper</a:t>
                      </a:r>
                      <a:r>
                        <a:rPr lang="en-IN" baseline="0" dirty="0">
                          <a:solidFill>
                            <a:schemeClr val="tx1"/>
                          </a:solidFill>
                        </a:rPr>
                        <a:t> details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6736"/>
                  </a:ext>
                </a:extLst>
              </a:tr>
              <a:tr h="4242310">
                <a:tc>
                  <a:txBody>
                    <a:bodyPr/>
                    <a:lstStyle/>
                    <a:p>
                      <a:pPr algn="ctr"/>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Saman </a:t>
                      </a:r>
                      <a:r>
                        <a:rPr lang="en-US" sz="1600" dirty="0" err="1"/>
                        <a:t>Forouzandeh</a:t>
                      </a:r>
                      <a:r>
                        <a:rPr lang="en-US" sz="1600" dirty="0"/>
                        <a:t>, Mehrdad Rostami &amp; Kamal </a:t>
                      </a:r>
                      <a:r>
                        <a:rPr lang="en-US" sz="1600" dirty="0" err="1"/>
                        <a:t>Berahmand</a:t>
                      </a:r>
                      <a:endParaRPr lang="en-US" sz="1600" dirty="0"/>
                    </a:p>
                    <a:p>
                      <a:r>
                        <a:rPr lang="en-US" sz="1600" dirty="0"/>
                        <a:t>A Hybrid Method for Recommendation Systems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Recommender systems have been pervasively applied as a technique of suggesting travel recommendations to tourists. Actually, recommendation systems significantly contribute to the decision-making process of tourists. A new approach of recommendation systems in the tourism industry by a combination of the Artificial Bee Colony (ABC) algorithm and Fuzzy TOPSIS is proposed in the present paper. A multi-criteria decision-making method called the Techniques for Order of Preference by Similarity to Ideal Solution (TOPSIS) has been applied for the purpose of optimizing the system. Data were gathered through a 1015 online questionnaire on the Facebook social media site. In the first stage, the TOPSIS model defines a positive ideal solution in the form of a matrix with four columns, which indicates factors that get involved in this study. In the second stage, the ABC algorithm starts to search amongst destinations and recommends the best tourist spot to users.</a:t>
                      </a:r>
                      <a:endParaRPr lang="en-IN" sz="14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Published by Taylor &amp; Francis Group on behalf of the Fuzzy Information and Engineering Branch of the Operations Research Society, Guangdong</a:t>
                      </a:r>
                      <a:endParaRPr lang="en-IN" sz="160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5212552"/>
                  </a:ext>
                </a:extLst>
              </a:tr>
              <a:tr h="339385">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886043"/>
                  </a:ext>
                </a:extLst>
              </a:tr>
              <a:tr h="339385">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258346"/>
                  </a:ext>
                </a:extLst>
              </a:tr>
            </a:tbl>
          </a:graphicData>
        </a:graphic>
      </p:graphicFrame>
    </p:spTree>
    <p:extLst>
      <p:ext uri="{BB962C8B-B14F-4D97-AF65-F5344CB8AC3E}">
        <p14:creationId xmlns:p14="http://schemas.microsoft.com/office/powerpoint/2010/main" val="2188990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55C3-973B-0668-607B-6BAA31692BE5}"/>
              </a:ext>
            </a:extLst>
          </p:cNvPr>
          <p:cNvSpPr>
            <a:spLocks noGrp="1"/>
          </p:cNvSpPr>
          <p:nvPr>
            <p:ph type="title"/>
          </p:nvPr>
        </p:nvSpPr>
        <p:spPr>
          <a:xfrm>
            <a:off x="677334" y="609600"/>
            <a:ext cx="8596668" cy="796119"/>
          </a:xfrm>
        </p:spPr>
        <p:txBody>
          <a:bodyPr>
            <a:normAutofit fontScale="90000"/>
          </a:bodyPr>
          <a:lstStyle/>
          <a:p>
            <a:r>
              <a:rPr lang="en-US" b="0" i="0" dirty="0">
                <a:effectLst/>
                <a:latin typeface="Arial" panose="020B0604020202020204" pitchFamily="34" charset="0"/>
              </a:rPr>
              <a:t>Mahout Recommender Engine</a:t>
            </a:r>
            <a:br>
              <a:rPr lang="en-US" b="0" i="0" dirty="0">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9D92187-4B76-1BAA-7408-FCFDF6F1885E}"/>
              </a:ext>
            </a:extLst>
          </p:cNvPr>
          <p:cNvSpPr>
            <a:spLocks noGrp="1"/>
          </p:cNvSpPr>
          <p:nvPr>
            <p:ph idx="1"/>
          </p:nvPr>
        </p:nvSpPr>
        <p:spPr>
          <a:xfrm>
            <a:off x="677334" y="1696565"/>
            <a:ext cx="8596668" cy="3880773"/>
          </a:xfrm>
        </p:spPr>
        <p:txBody>
          <a:bodyPr/>
          <a:lstStyle/>
          <a:p>
            <a:pPr algn="just"/>
            <a:r>
              <a:rPr lang="en-US" b="0" i="0" dirty="0">
                <a:solidFill>
                  <a:srgbClr val="000000"/>
                </a:solidFill>
                <a:effectLst/>
                <a:latin typeface="Arial" panose="020B0604020202020204" pitchFamily="34" charset="0"/>
              </a:rPr>
              <a:t>Mahout has a non-distributed, non-Hadoop-based recommender engine. You should pass a text document having user preferences for items.</a:t>
            </a:r>
          </a:p>
          <a:p>
            <a:pPr algn="just"/>
            <a:r>
              <a:rPr lang="en-US" b="0" i="0" dirty="0">
                <a:solidFill>
                  <a:srgbClr val="000000"/>
                </a:solidFill>
                <a:effectLst/>
                <a:latin typeface="Arial" panose="020B0604020202020204" pitchFamily="34" charset="0"/>
              </a:rPr>
              <a:t> And the output of this engine would be the estimated preferences of a particular user for other items.</a:t>
            </a:r>
          </a:p>
          <a:p>
            <a:endParaRPr lang="en-US" dirty="0"/>
          </a:p>
        </p:txBody>
      </p:sp>
    </p:spTree>
    <p:extLst>
      <p:ext uri="{BB962C8B-B14F-4D97-AF65-F5344CB8AC3E}">
        <p14:creationId xmlns:p14="http://schemas.microsoft.com/office/powerpoint/2010/main" val="59872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56815E0-F385-4A06-A3D8-8A0E199C3E1A}"/>
              </a:ext>
            </a:extLst>
          </p:cNvPr>
          <p:cNvSpPr txBox="1">
            <a:spLocks/>
          </p:cNvSpPr>
          <p:nvPr/>
        </p:nvSpPr>
        <p:spPr>
          <a:xfrm>
            <a:off x="575734" y="1464721"/>
            <a:ext cx="9471218" cy="498718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The procure-to-pay (P2P) process combines a company’s procurement and accounts payable functions.</a:t>
            </a:r>
          </a:p>
          <a:p>
            <a:pPr>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 The process starts when the need arises for goods or services and ends with the payment for those goods or services. </a:t>
            </a:r>
          </a:p>
          <a:p>
            <a:pPr>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It’s aim is to make the entire production resources chain as fast, secure, and cost-effective as possible.</a:t>
            </a:r>
          </a:p>
          <a:p>
            <a:pPr>
              <a:buFont typeface="Wingdings" panose="05000000000000000000" pitchFamily="2" charset="2"/>
              <a:buChar char="§"/>
            </a:pPr>
            <a:endParaRPr lang="en-US" sz="2000" dirty="0">
              <a:solidFill>
                <a:schemeClr val="tx1"/>
              </a:solidFill>
              <a:latin typeface="Arial" panose="020B0604020202020204" pitchFamily="34" charset="0"/>
              <a:cs typeface="Arial" panose="020B0604020202020204" pitchFamily="34" charset="0"/>
            </a:endParaRPr>
          </a:p>
          <a:p>
            <a:pPr lvl="1"/>
            <a:endParaRPr lang="en-US" sz="1800" dirty="0">
              <a:solidFill>
                <a:schemeClr val="tx1"/>
              </a:solidFill>
              <a:latin typeface="Arial" panose="020B0604020202020204" pitchFamily="34" charset="0"/>
              <a:cs typeface="Arial" panose="020B0604020202020204" pitchFamily="34" charset="0"/>
            </a:endParaRPr>
          </a:p>
          <a:p>
            <a:pPr lvl="1"/>
            <a:endParaRPr lang="en-US" dirty="0"/>
          </a:p>
          <a:p>
            <a:pPr>
              <a:buFont typeface="Wingdings" panose="05000000000000000000" pitchFamily="2" charset="2"/>
              <a:buChar char="§"/>
            </a:pPr>
            <a:endParaRPr lang="en-US" sz="2000" dirty="0"/>
          </a:p>
          <a:p>
            <a:pPr>
              <a:buFont typeface="Wingdings" panose="05000000000000000000" pitchFamily="2" charset="2"/>
              <a:buChar char="§"/>
            </a:pPr>
            <a:endParaRPr lang="en-IN" sz="2000" dirty="0"/>
          </a:p>
        </p:txBody>
      </p:sp>
      <p:sp>
        <p:nvSpPr>
          <p:cNvPr id="3" name="Title 1">
            <a:extLst>
              <a:ext uri="{FF2B5EF4-FFF2-40B4-BE49-F238E27FC236}">
                <a16:creationId xmlns:a16="http://schemas.microsoft.com/office/drawing/2014/main" id="{57C4C271-6719-404B-894E-39C7251F0055}"/>
              </a:ext>
            </a:extLst>
          </p:cNvPr>
          <p:cNvSpPr txBox="1">
            <a:spLocks/>
          </p:cNvSpPr>
          <p:nvPr/>
        </p:nvSpPr>
        <p:spPr>
          <a:xfrm>
            <a:off x="677334" y="609600"/>
            <a:ext cx="8596668" cy="742682"/>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INTRODUCTION</a:t>
            </a:r>
            <a:endParaRPr lang="en-IN" dirty="0"/>
          </a:p>
        </p:txBody>
      </p:sp>
    </p:spTree>
    <p:extLst>
      <p:ext uri="{BB962C8B-B14F-4D97-AF65-F5344CB8AC3E}">
        <p14:creationId xmlns:p14="http://schemas.microsoft.com/office/powerpoint/2010/main" val="364559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0D2F47-4652-4F39-A561-38A2F04974FF}"/>
              </a:ext>
            </a:extLst>
          </p:cNvPr>
          <p:cNvSpPr txBox="1"/>
          <p:nvPr/>
        </p:nvSpPr>
        <p:spPr>
          <a:xfrm>
            <a:off x="337930" y="1709531"/>
            <a:ext cx="11516139" cy="4385560"/>
          </a:xfrm>
          <a:prstGeom prst="rect">
            <a:avLst/>
          </a:prstGeom>
          <a:noFill/>
        </p:spPr>
        <p:txBody>
          <a:bodyPr wrap="square">
            <a:spAutoFit/>
          </a:bodyPr>
          <a:lstStyle/>
          <a:p>
            <a:pPr marL="0" marR="0" algn="just">
              <a:lnSpc>
                <a:spcPct val="115000"/>
              </a:lnSpc>
              <a:spcBef>
                <a:spcPts val="0"/>
              </a:spcBef>
              <a:spcAft>
                <a:spcPts val="1000"/>
              </a:spcAft>
            </a:pPr>
            <a:r>
              <a:rPr lang="en-US" sz="2000" dirty="0">
                <a:latin typeface="Calibri" panose="020F0502020204030204" pitchFamily="34" charset="0"/>
                <a:ea typeface="Calibri" panose="020F0502020204030204" pitchFamily="34" charset="0"/>
                <a:cs typeface="Times New Roman" panose="02020603050405020304" pitchFamily="18" charset="0"/>
              </a:rPr>
              <a:t>We</a:t>
            </a:r>
            <a:r>
              <a:rPr lang="en-US" sz="2000" dirty="0">
                <a:effectLst/>
                <a:latin typeface="Calibri" panose="020F0502020204030204" pitchFamily="34" charset="0"/>
                <a:ea typeface="Calibri" panose="020F0502020204030204" pitchFamily="34" charset="0"/>
                <a:cs typeface="Times New Roman" panose="02020603050405020304" pitchFamily="18" charset="0"/>
              </a:rPr>
              <a:t> can use the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Vendor </a:t>
            </a:r>
            <a:r>
              <a:rPr lang="en-US" sz="2000" dirty="0">
                <a:effectLst/>
                <a:latin typeface="Calibri" panose="020F0502020204030204" pitchFamily="34" charset="0"/>
                <a:ea typeface="Calibri" panose="020F0502020204030204" pitchFamily="34" charset="0"/>
                <a:cs typeface="Times New Roman" panose="02020603050405020304" pitchFamily="18" charset="0"/>
              </a:rPr>
              <a:t>screen for creating and maintaining the vendor (vendor group) details, which will be used to group the vendor sites.</a:t>
            </a:r>
          </a:p>
          <a:p>
            <a:pPr marL="457200" marR="0" lvl="0" indent="-457200" algn="just">
              <a:lnSpc>
                <a:spcPct val="115000"/>
              </a:lnSpc>
              <a:spcBef>
                <a:spcPts val="600"/>
              </a:spcBef>
              <a:spcAft>
                <a:spcPts val="600"/>
              </a:spcAf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Click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New</a:t>
            </a:r>
            <a:r>
              <a:rPr lang="en-IN" sz="2000" dirty="0">
                <a:effectLst/>
                <a:latin typeface="Calibri" panose="020F0502020204030204" pitchFamily="34" charset="0"/>
                <a:ea typeface="Calibri" panose="020F0502020204030204" pitchFamily="34" charset="0"/>
                <a:cs typeface="Times New Roman" panose="02020603050405020304" pitchFamily="18" charset="0"/>
              </a:rPr>
              <a:t> to create the new Vendor and specify the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indent="-457200" algn="just">
              <a:lnSpc>
                <a:spcPct val="115000"/>
              </a:lnSpc>
              <a:spcBef>
                <a:spcPts val="600"/>
              </a:spcBef>
              <a:spcAft>
                <a:spcPts val="600"/>
              </a:spcAft>
              <a:buFont typeface="Wingdings" panose="05000000000000000000" pitchFamily="2" charset="2"/>
              <a:buChar char="v"/>
            </a:pPr>
            <a:r>
              <a:rPr lang="en-IN" sz="2000" i="1" dirty="0">
                <a:effectLst/>
                <a:latin typeface="Calibri" panose="020F0502020204030204" pitchFamily="34" charset="0"/>
                <a:ea typeface="Calibri" panose="020F0502020204030204" pitchFamily="34" charset="0"/>
                <a:cs typeface="Times New Roman" panose="02020603050405020304" pitchFamily="18" charset="0"/>
              </a:rPr>
              <a:t>The system automatically generates the </a:t>
            </a:r>
            <a:r>
              <a:rPr lang="en-IN" sz="2000" b="1" i="1" dirty="0">
                <a:effectLst/>
                <a:latin typeface="Calibri" panose="020F0502020204030204" pitchFamily="34" charset="0"/>
                <a:ea typeface="Calibri" panose="020F0502020204030204" pitchFamily="34" charset="0"/>
                <a:cs typeface="Times New Roman" panose="02020603050405020304" pitchFamily="18" charset="0"/>
              </a:rPr>
              <a:t>Vendor ID</a:t>
            </a:r>
            <a:r>
              <a:rPr lang="en-IN" sz="20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15000"/>
              </a:lnSpc>
              <a:spcBef>
                <a:spcPts val="600"/>
              </a:spcBef>
              <a:spcAft>
                <a:spcPts val="600"/>
              </a:spcAf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Warehouse</a:t>
            </a:r>
            <a:r>
              <a:rPr lang="en-IN" sz="2000" dirty="0">
                <a:effectLst/>
                <a:latin typeface="Calibri" panose="020F0502020204030204" pitchFamily="34" charset="0"/>
                <a:ea typeface="Calibri" panose="020F0502020204030204" pitchFamily="34" charset="0"/>
                <a:cs typeface="Times New Roman" panose="02020603050405020304" pitchFamily="18" charset="0"/>
              </a:rPr>
              <a:t> against the Vendor has to be created.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15000"/>
              </a:lnSpc>
              <a:spcBef>
                <a:spcPts val="600"/>
              </a:spcBef>
              <a:spcAft>
                <a:spcPts val="600"/>
              </a:spcAf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Specify the unique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Vendor ISA Tag / Receiver</a:t>
            </a:r>
            <a:r>
              <a:rPr lang="en-IN" sz="2000" dirty="0">
                <a:effectLst/>
                <a:latin typeface="Calibri" panose="020F0502020204030204" pitchFamily="34" charset="0"/>
                <a:ea typeface="Calibri" panose="020F0502020204030204" pitchFamily="34" charset="0"/>
                <a:cs typeface="Times New Roman" panose="02020603050405020304" pitchFamily="18" charset="0"/>
              </a:rPr>
              <a:t> ID for the Vendor. </a:t>
            </a:r>
          </a:p>
          <a:p>
            <a:pPr marL="342900" marR="0" lvl="0" indent="-342900" algn="just">
              <a:lnSpc>
                <a:spcPct val="115000"/>
              </a:lnSpc>
              <a:spcBef>
                <a:spcPts val="600"/>
              </a:spcBef>
              <a:spcAft>
                <a:spcPts val="600"/>
              </a:spcAft>
              <a:buFont typeface="Wingdings" panose="05000000000000000000" pitchFamily="2" charset="2"/>
              <a:buChar char="v"/>
            </a:pPr>
            <a:r>
              <a:rPr lang="en-IN" sz="2000" dirty="0">
                <a:effectLst/>
                <a:latin typeface="Calibri" panose="020F0502020204030204" pitchFamily="34" charset="0"/>
                <a:ea typeface="Calibri" panose="020F0502020204030204" pitchFamily="34" charset="0"/>
                <a:cs typeface="Times New Roman" panose="02020603050405020304" pitchFamily="18" charset="0"/>
              </a:rPr>
              <a:t>Specify the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Vendor Tax Id</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gn="just">
              <a:lnSpc>
                <a:spcPct val="115000"/>
              </a:lnSpc>
              <a:spcBef>
                <a:spcPts val="600"/>
              </a:spcBef>
              <a:spcAft>
                <a:spcPts val="600"/>
              </a:spcAft>
              <a:buFont typeface="Wingdings" panose="05000000000000000000" pitchFamily="2" charset="2"/>
              <a:buChar char="v"/>
            </a:pPr>
            <a:r>
              <a:rPr lang="en-IN" sz="2000" i="1" dirty="0">
                <a:effectLst/>
                <a:latin typeface="Calibri" panose="020F0502020204030204" pitchFamily="34" charset="0"/>
                <a:ea typeface="Calibri" panose="020F0502020204030204" pitchFamily="34" charset="0"/>
                <a:cs typeface="Times New Roman" panose="02020603050405020304" pitchFamily="18" charset="0"/>
              </a:rPr>
              <a:t>On clicking </a:t>
            </a:r>
            <a:r>
              <a:rPr lang="en-IN" sz="2000" b="1" i="1" dirty="0">
                <a:effectLst/>
                <a:latin typeface="Calibri" panose="020F0502020204030204" pitchFamily="34" charset="0"/>
                <a:ea typeface="Calibri" panose="020F0502020204030204" pitchFamily="34" charset="0"/>
                <a:cs typeface="Times New Roman" panose="02020603050405020304" pitchFamily="18" charset="0"/>
              </a:rPr>
              <a:t>Submit</a:t>
            </a:r>
            <a:r>
              <a:rPr lang="en-IN" sz="2000" i="1" dirty="0">
                <a:effectLst/>
                <a:latin typeface="Calibri" panose="020F0502020204030204" pitchFamily="34" charset="0"/>
                <a:ea typeface="Calibri" panose="020F0502020204030204" pitchFamily="34" charset="0"/>
                <a:cs typeface="Times New Roman" panose="02020603050405020304" pitchFamily="18" charset="0"/>
              </a:rPr>
              <a:t>, the system displays the defined Vendor details in the grid.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gn="just">
              <a:lnSpc>
                <a:spcPct val="115000"/>
              </a:lnSpc>
              <a:spcBef>
                <a:spcPts val="600"/>
              </a:spcBef>
              <a:spcAft>
                <a:spcPts val="600"/>
              </a:spcAft>
              <a:buFont typeface="Wingdings" panose="05000000000000000000" pitchFamily="2" charset="2"/>
              <a:buChar char="v"/>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43601F8E-85BE-4E7B-B26A-760BE1CFD0B8}"/>
              </a:ext>
            </a:extLst>
          </p:cNvPr>
          <p:cNvSpPr txBox="1">
            <a:spLocks/>
          </p:cNvSpPr>
          <p:nvPr/>
        </p:nvSpPr>
        <p:spPr>
          <a:xfrm>
            <a:off x="337930" y="516834"/>
            <a:ext cx="8596668" cy="71561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R="0" lvl="0" algn="just">
              <a:lnSpc>
                <a:spcPct val="115000"/>
              </a:lnSpc>
              <a:spcBef>
                <a:spcPts val="1200"/>
              </a:spcBef>
              <a:spcAft>
                <a:spcPts val="600"/>
              </a:spcAft>
            </a:pPr>
            <a:r>
              <a:rPr lang="en-US" sz="2800" b="1" dirty="0">
                <a:solidFill>
                  <a:srgbClr val="31849B"/>
                </a:solidFill>
                <a:effectLst/>
                <a:latin typeface="Cambria" panose="02040503050406030204" pitchFamily="18" charset="0"/>
                <a:ea typeface="Times New Roman" panose="02020603050405020304" pitchFamily="18" charset="0"/>
              </a:rPr>
              <a:t>Maintaining Vendor Details</a:t>
            </a:r>
          </a:p>
        </p:txBody>
      </p:sp>
    </p:spTree>
    <p:extLst>
      <p:ext uri="{BB962C8B-B14F-4D97-AF65-F5344CB8AC3E}">
        <p14:creationId xmlns:p14="http://schemas.microsoft.com/office/powerpoint/2010/main" val="344951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D1C9B4C-8D58-4454-BC54-23D19EFF8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4" y="345056"/>
            <a:ext cx="11074392" cy="616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911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0D2F47-4652-4F39-A561-38A2F04974FF}"/>
              </a:ext>
            </a:extLst>
          </p:cNvPr>
          <p:cNvSpPr txBox="1"/>
          <p:nvPr/>
        </p:nvSpPr>
        <p:spPr>
          <a:xfrm>
            <a:off x="337930" y="1292117"/>
            <a:ext cx="11516139" cy="5565883"/>
          </a:xfrm>
          <a:prstGeom prst="rect">
            <a:avLst/>
          </a:prstGeom>
          <a:noFill/>
        </p:spPr>
        <p:txBody>
          <a:bodyPr wrap="square">
            <a:spAutoFit/>
          </a:bodyPr>
          <a:lstStyle/>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use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Vendor Site BU(Business unit) Map </a:t>
            </a:r>
            <a:r>
              <a:rPr lang="en-US" sz="1800" dirty="0">
                <a:effectLst/>
                <a:latin typeface="Calibri" panose="020F0502020204030204" pitchFamily="34" charset="0"/>
                <a:ea typeface="Calibri" panose="020F0502020204030204" pitchFamily="34" charset="0"/>
                <a:cs typeface="Times New Roman" panose="02020603050405020304" pitchFamily="18" charset="0"/>
              </a:rPr>
              <a:t>screen for mapping a Vendor with a Site and maintaining individual vendor details</a:t>
            </a:r>
            <a:r>
              <a:rPr lang="en-IN" sz="2000" dirty="0">
                <a:effectLst/>
                <a:latin typeface="Calibri" panose="020F0502020204030204" pitchFamily="34" charset="0"/>
                <a:ea typeface="Calibri" panose="020F0502020204030204" pitchFamily="34" charset="0"/>
                <a:cs typeface="Times New Roman" panose="02020603050405020304" pitchFamily="18" charset="0"/>
              </a:rPr>
              <a:t>Click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New</a:t>
            </a:r>
            <a:r>
              <a:rPr lang="en-IN" sz="2000" dirty="0">
                <a:effectLst/>
                <a:latin typeface="Calibri" panose="020F0502020204030204" pitchFamily="34" charset="0"/>
                <a:ea typeface="Calibri" panose="020F0502020204030204" pitchFamily="34" charset="0"/>
                <a:cs typeface="Times New Roman" panose="02020603050405020304" pitchFamily="18" charset="0"/>
              </a:rPr>
              <a:t> to create the new Vendor and specify the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Unit, Warehouse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Site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which the Vendor belongs</a:t>
            </a:r>
          </a:p>
          <a:p>
            <a:pPr marL="342900" marR="0" lvl="0" indent="-342900" algn="just">
              <a:lnSpc>
                <a:spcPct val="115000"/>
              </a:lnSpc>
              <a:spcBef>
                <a:spcPts val="600"/>
              </a:spcBef>
              <a:spcAft>
                <a:spcPts val="6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Click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New</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create the new Vendor Site ID and specify the 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gn="just">
              <a:lnSpc>
                <a:spcPct val="115000"/>
              </a:lnSpc>
              <a:spcBef>
                <a:spcPts val="600"/>
              </a:spcBef>
              <a:spcAft>
                <a:spcPts val="600"/>
              </a:spcAft>
              <a:buFont typeface="Wingdings" panose="05000000000000000000" pitchFamily="2" charset="2"/>
              <a:buChar char="v"/>
            </a:pPr>
            <a:r>
              <a:rPr lang="en-IN" sz="1800" i="1" dirty="0">
                <a:effectLst/>
                <a:latin typeface="Calibri" panose="020F0502020204030204" pitchFamily="34" charset="0"/>
                <a:ea typeface="Calibri" panose="020F0502020204030204" pitchFamily="34" charset="0"/>
                <a:cs typeface="Times New Roman" panose="02020603050405020304" pitchFamily="18" charset="0"/>
              </a:rPr>
              <a:t>The system automatically generates the </a:t>
            </a:r>
            <a:r>
              <a:rPr lang="en-IN" sz="1800" b="1" i="1" dirty="0">
                <a:effectLst/>
                <a:latin typeface="Calibri" panose="020F0502020204030204" pitchFamily="34" charset="0"/>
                <a:ea typeface="Calibri" panose="020F0502020204030204" pitchFamily="34" charset="0"/>
                <a:cs typeface="Times New Roman" panose="02020603050405020304" pitchFamily="18" charset="0"/>
              </a:rPr>
              <a:t>Vendor Site ID</a:t>
            </a:r>
            <a:r>
              <a:rPr lang="en-IN" sz="1800" i="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Vendor Site 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Vendor Site Sub 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indicate whether the Vendor Site is of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Internal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Manufacturer</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Vendor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Schedule Method</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Morning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Evening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Both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indicate whether the inventory computation scheduler must be run only in the morning, evening, or both for the NDCs that are mapped with the Business Unit and Vendor Site.</a:t>
            </a:r>
          </a:p>
          <a:p>
            <a:pPr marL="285750" indent="-28575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Specify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EDI Location ID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Click near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Address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specify/select the address of the Vendor Site.</a:t>
            </a:r>
          </a:p>
          <a:p>
            <a:pPr marR="0" lvl="0" algn="just">
              <a:lnSpc>
                <a:spcPct val="115000"/>
              </a:lnSpc>
              <a:spcBef>
                <a:spcPts val="600"/>
              </a:spcBef>
              <a:spcAft>
                <a:spcPts val="6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43601F8E-85BE-4E7B-B26A-760BE1CFD0B8}"/>
              </a:ext>
            </a:extLst>
          </p:cNvPr>
          <p:cNvSpPr txBox="1">
            <a:spLocks/>
          </p:cNvSpPr>
          <p:nvPr/>
        </p:nvSpPr>
        <p:spPr>
          <a:xfrm>
            <a:off x="337930" y="516834"/>
            <a:ext cx="8596668" cy="71561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R="0" lvl="0" algn="just">
              <a:lnSpc>
                <a:spcPct val="115000"/>
              </a:lnSpc>
              <a:spcBef>
                <a:spcPts val="1200"/>
              </a:spcBef>
              <a:spcAft>
                <a:spcPts val="600"/>
              </a:spcAft>
            </a:pPr>
            <a:r>
              <a:rPr lang="en-US" sz="2800" b="1" dirty="0">
                <a:solidFill>
                  <a:srgbClr val="31849B"/>
                </a:solidFill>
                <a:effectLst/>
                <a:latin typeface="Cambria" panose="02040503050406030204" pitchFamily="18" charset="0"/>
                <a:ea typeface="Times New Roman" panose="02020603050405020304" pitchFamily="18" charset="0"/>
              </a:rPr>
              <a:t>Maintaining Vendor Site BU Map Details</a:t>
            </a:r>
          </a:p>
        </p:txBody>
      </p:sp>
    </p:spTree>
    <p:extLst>
      <p:ext uri="{BB962C8B-B14F-4D97-AF65-F5344CB8AC3E}">
        <p14:creationId xmlns:p14="http://schemas.microsoft.com/office/powerpoint/2010/main" val="415548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F6E9FC5D-1ED8-44C4-90CA-4911A4762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347409"/>
            <a:ext cx="10957559" cy="616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7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3509015D-7930-400C-83F1-8A1B2B440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826" y="534155"/>
            <a:ext cx="10318347" cy="578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982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0D2F47-4652-4F39-A561-38A2F04974FF}"/>
              </a:ext>
            </a:extLst>
          </p:cNvPr>
          <p:cNvSpPr txBox="1"/>
          <p:nvPr/>
        </p:nvSpPr>
        <p:spPr>
          <a:xfrm>
            <a:off x="337930" y="1292117"/>
            <a:ext cx="11516139" cy="4395306"/>
          </a:xfrm>
          <a:prstGeom prst="rect">
            <a:avLst/>
          </a:prstGeom>
          <a:noFill/>
        </p:spPr>
        <p:txBody>
          <a:bodyPr wrap="square">
            <a:spAutoFit/>
          </a:bodyPr>
          <a:lstStyle/>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use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Vendor Site BU NDC(</a:t>
            </a:r>
            <a:r>
              <a:rPr lang="en-US" b="0" i="0" dirty="0">
                <a:solidFill>
                  <a:srgbClr val="202124"/>
                </a:solidFill>
                <a:effectLst/>
                <a:latin typeface="arial" panose="020B0604020202020204" pitchFamily="34" charset="0"/>
              </a:rPr>
              <a:t>National Drug Code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Map </a:t>
            </a:r>
            <a:r>
              <a:rPr lang="en-US" sz="1800" dirty="0">
                <a:effectLst/>
                <a:latin typeface="Calibri" panose="020F0502020204030204" pitchFamily="34" charset="0"/>
                <a:ea typeface="Calibri" panose="020F0502020204030204" pitchFamily="34" charset="0"/>
                <a:cs typeface="Times New Roman" panose="02020603050405020304" pitchFamily="18" charset="0"/>
              </a:rPr>
              <a:t>screen for mapping an NDC Group/NDC with Vendor Site and BU</a:t>
            </a:r>
          </a:p>
          <a:p>
            <a:pPr marL="285750" marR="0" indent="-285750" algn="just">
              <a:lnSpc>
                <a:spcPct val="115000"/>
              </a:lnSpc>
              <a:spcBef>
                <a:spcPts val="0"/>
              </a:spcBef>
              <a:spcAft>
                <a:spcPts val="10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Business Unit, Warehouse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Site</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which the Vendor belongs</a:t>
            </a:r>
          </a:p>
          <a:p>
            <a:pPr marL="342900" indent="-34290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To map a NDC Group, click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NDC Group 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select the desired NDC Group Type from the list; and then select/specify the NDC Group Code.</a:t>
            </a:r>
          </a:p>
          <a:p>
            <a:pPr marL="342900" marR="0" lvl="0" indent="-342900" algn="l">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To map an NDC, click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NDC</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then select/specify the NDC Code.</a:t>
            </a:r>
          </a:p>
          <a:p>
            <a:pPr marL="342900" marR="0" lvl="0" indent="-342900" algn="just">
              <a:lnSpc>
                <a:spcPct val="115000"/>
              </a:lnSpc>
              <a:spcBef>
                <a:spcPts val="600"/>
              </a:spcBef>
              <a:spcAft>
                <a:spcPts val="6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Specify/select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Vendor Site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Number</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which the selected NDC Group or NDC must be mapped.</a:t>
            </a:r>
          </a:p>
          <a:p>
            <a:pPr marL="742950" marR="0" indent="-285750" algn="just">
              <a:lnSpc>
                <a:spcPct val="115000"/>
              </a:lnSpc>
              <a:spcBef>
                <a:spcPts val="600"/>
              </a:spcBef>
              <a:spcAft>
                <a:spcPts val="600"/>
              </a:spcAft>
              <a:buFont typeface="Wingdings" panose="05000000000000000000" pitchFamily="2" charset="2"/>
              <a:buChar char="v"/>
            </a:pPr>
            <a:r>
              <a:rPr lang="en-US" sz="1800" i="1" dirty="0">
                <a:effectLst/>
                <a:latin typeface="Calibri" panose="020F0502020204030204" pitchFamily="34" charset="0"/>
                <a:ea typeface="Calibri" panose="020F0502020204030204" pitchFamily="34" charset="0"/>
                <a:cs typeface="Times New Roman" panose="02020603050405020304" pitchFamily="18" charset="0"/>
              </a:rPr>
              <a:t>On clicking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Submit</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the system displays the defined Vendor Site, BU and NDC mapping details in the grid.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600"/>
              </a:spcBef>
              <a:spcAft>
                <a:spcPts val="600"/>
              </a:spcAft>
              <a:buFont typeface="Wingdings" panose="05000000000000000000" pitchFamily="2" charset="2"/>
              <a:buChar char="v"/>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15000"/>
              </a:lnSpc>
              <a:spcBef>
                <a:spcPts val="600"/>
              </a:spcBef>
              <a:spcAft>
                <a:spcPts val="6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itle 1">
            <a:extLst>
              <a:ext uri="{FF2B5EF4-FFF2-40B4-BE49-F238E27FC236}">
                <a16:creationId xmlns:a16="http://schemas.microsoft.com/office/drawing/2014/main" id="{43601F8E-85BE-4E7B-B26A-760BE1CFD0B8}"/>
              </a:ext>
            </a:extLst>
          </p:cNvPr>
          <p:cNvSpPr txBox="1">
            <a:spLocks/>
          </p:cNvSpPr>
          <p:nvPr/>
        </p:nvSpPr>
        <p:spPr>
          <a:xfrm>
            <a:off x="337930" y="516834"/>
            <a:ext cx="8596668" cy="715617"/>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algn="just">
              <a:lnSpc>
                <a:spcPct val="115000"/>
              </a:lnSpc>
              <a:spcBef>
                <a:spcPts val="0"/>
              </a:spcBef>
              <a:spcAft>
                <a:spcPts val="10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b="1" dirty="0">
                <a:solidFill>
                  <a:srgbClr val="31849B"/>
                </a:solidFill>
                <a:effectLst/>
                <a:latin typeface="Cambria" panose="02040503050406030204" pitchFamily="18" charset="0"/>
                <a:ea typeface="Times New Roman" panose="02020603050405020304" pitchFamily="18" charset="0"/>
              </a:rPr>
              <a:t>Mapping NDC with Vendor Site and BU</a:t>
            </a:r>
          </a:p>
        </p:txBody>
      </p:sp>
    </p:spTree>
    <p:extLst>
      <p:ext uri="{BB962C8B-B14F-4D97-AF65-F5344CB8AC3E}">
        <p14:creationId xmlns:p14="http://schemas.microsoft.com/office/powerpoint/2010/main" val="3362573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E06163D6-51BB-4980-803C-3B6612D8A1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323" y="445055"/>
            <a:ext cx="10619353" cy="5967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901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6DA253-8E6A-4F69-A6FE-F424A7ECFB52}"/>
              </a:ext>
            </a:extLst>
          </p:cNvPr>
          <p:cNvPicPr>
            <a:picLocks noChangeAspect="1"/>
          </p:cNvPicPr>
          <p:nvPr/>
        </p:nvPicPr>
        <p:blipFill rotWithShape="1">
          <a:blip r:embed="rId2">
            <a:extLst>
              <a:ext uri="{28A0092B-C50C-407E-A947-70E740481C1C}">
                <a14:useLocalDpi xmlns:a14="http://schemas.microsoft.com/office/drawing/2010/main" val="0"/>
              </a:ext>
            </a:extLst>
          </a:blip>
          <a:srcRect t="5556" b="17901"/>
          <a:stretch/>
        </p:blipFill>
        <p:spPr bwMode="auto">
          <a:xfrm>
            <a:off x="483675" y="1470991"/>
            <a:ext cx="10938565" cy="3286539"/>
          </a:xfrm>
          <a:prstGeom prst="rect">
            <a:avLst/>
          </a:prstGeom>
          <a:noFill/>
          <a:ln>
            <a:noFill/>
          </a:ln>
        </p:spPr>
      </p:pic>
      <p:sp>
        <p:nvSpPr>
          <p:cNvPr id="3" name="TextBox 2">
            <a:extLst>
              <a:ext uri="{FF2B5EF4-FFF2-40B4-BE49-F238E27FC236}">
                <a16:creationId xmlns:a16="http://schemas.microsoft.com/office/drawing/2014/main" id="{960C345A-689C-4977-8BC4-FAD1904A531F}"/>
              </a:ext>
            </a:extLst>
          </p:cNvPr>
          <p:cNvSpPr txBox="1"/>
          <p:nvPr/>
        </p:nvSpPr>
        <p:spPr>
          <a:xfrm>
            <a:off x="483675" y="437322"/>
            <a:ext cx="7454377" cy="369332"/>
          </a:xfrm>
          <a:prstGeom prst="rect">
            <a:avLst/>
          </a:prstGeom>
          <a:noFill/>
        </p:spPr>
        <p:txBody>
          <a:bodyPr wrap="square" rtlCol="0">
            <a:spAutoFit/>
          </a:bodyPr>
          <a:lstStyle/>
          <a:p>
            <a:r>
              <a:rPr lang="en-US" dirty="0"/>
              <a:t>SKU Profile</a:t>
            </a:r>
          </a:p>
        </p:txBody>
      </p:sp>
    </p:spTree>
    <p:extLst>
      <p:ext uri="{BB962C8B-B14F-4D97-AF65-F5344CB8AC3E}">
        <p14:creationId xmlns:p14="http://schemas.microsoft.com/office/powerpoint/2010/main" val="378466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F4EF-4B2E-4156-9716-90DD3C5866E4}"/>
              </a:ext>
            </a:extLst>
          </p:cNvPr>
          <p:cNvSpPr txBox="1">
            <a:spLocks/>
          </p:cNvSpPr>
          <p:nvPr/>
        </p:nvSpPr>
        <p:spPr>
          <a:xfrm>
            <a:off x="838200" y="365126"/>
            <a:ext cx="10515600" cy="7613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IMPLEMENTATION PLATFORM / FRAMEWORK</a:t>
            </a:r>
          </a:p>
        </p:txBody>
      </p:sp>
      <p:sp>
        <p:nvSpPr>
          <p:cNvPr id="3" name="TextBox 2">
            <a:extLst>
              <a:ext uri="{FF2B5EF4-FFF2-40B4-BE49-F238E27FC236}">
                <a16:creationId xmlns:a16="http://schemas.microsoft.com/office/drawing/2014/main" id="{0F14B25F-0BF9-4F82-9684-5064A3AA0CA3}"/>
              </a:ext>
            </a:extLst>
          </p:cNvPr>
          <p:cNvSpPr txBox="1"/>
          <p:nvPr/>
        </p:nvSpPr>
        <p:spPr>
          <a:xfrm>
            <a:off x="1007165" y="1232451"/>
            <a:ext cx="9409043" cy="1631216"/>
          </a:xfrm>
          <a:prstGeom prst="rect">
            <a:avLst/>
          </a:prstGeom>
          <a:noFill/>
        </p:spPr>
        <p:txBody>
          <a:bodyPr wrap="square" rtlCol="0">
            <a:spAutoFit/>
          </a:bodyPr>
          <a:lstStyle/>
          <a:p>
            <a:r>
              <a:rPr lang="en-US" sz="2000" dirty="0"/>
              <a:t>Front End: Java, HTML, JDBC, </a:t>
            </a:r>
            <a:r>
              <a:rPr lang="en-US" sz="2000" dirty="0" err="1"/>
              <a:t>jsp</a:t>
            </a:r>
            <a:r>
              <a:rPr lang="en-US" sz="2000" dirty="0"/>
              <a:t> servlet</a:t>
            </a:r>
          </a:p>
          <a:p>
            <a:endParaRPr lang="en-US" sz="2000" dirty="0"/>
          </a:p>
          <a:p>
            <a:r>
              <a:rPr lang="en-US" sz="2000" dirty="0"/>
              <a:t>Backend: MySQL</a:t>
            </a:r>
          </a:p>
          <a:p>
            <a:endParaRPr lang="en-US" sz="2000" dirty="0"/>
          </a:p>
          <a:p>
            <a:r>
              <a:rPr lang="en-US" sz="2000" dirty="0"/>
              <a:t>Application: eclipse IDE</a:t>
            </a:r>
          </a:p>
        </p:txBody>
      </p:sp>
    </p:spTree>
    <p:extLst>
      <p:ext uri="{BB962C8B-B14F-4D97-AF65-F5344CB8AC3E}">
        <p14:creationId xmlns:p14="http://schemas.microsoft.com/office/powerpoint/2010/main" val="1343018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86A4-4FC7-4614-AAE5-D9C53E605AD4}"/>
              </a:ext>
            </a:extLst>
          </p:cNvPr>
          <p:cNvSpPr>
            <a:spLocks noGrp="1"/>
          </p:cNvSpPr>
          <p:nvPr>
            <p:ph type="title"/>
          </p:nvPr>
        </p:nvSpPr>
        <p:spPr>
          <a:xfrm>
            <a:off x="677334" y="609600"/>
            <a:ext cx="8596668" cy="609600"/>
          </a:xfrm>
        </p:spPr>
        <p:txBody>
          <a:bodyPr>
            <a:normAutofit fontScale="90000"/>
          </a:bodyPr>
          <a:lstStyle/>
          <a:p>
            <a:r>
              <a:rPr lang="en-IN" dirty="0"/>
              <a:t>REFERENCES</a:t>
            </a:r>
            <a:endParaRPr lang="en-US" dirty="0"/>
          </a:p>
        </p:txBody>
      </p:sp>
      <p:sp>
        <p:nvSpPr>
          <p:cNvPr id="3" name="TextBox 2">
            <a:extLst>
              <a:ext uri="{FF2B5EF4-FFF2-40B4-BE49-F238E27FC236}">
                <a16:creationId xmlns:a16="http://schemas.microsoft.com/office/drawing/2014/main" id="{DCDF9757-7C3F-4939-ABCB-12C2D5EAFD8B}"/>
              </a:ext>
            </a:extLst>
          </p:cNvPr>
          <p:cNvSpPr txBox="1"/>
          <p:nvPr/>
        </p:nvSpPr>
        <p:spPr>
          <a:xfrm>
            <a:off x="795130" y="1669774"/>
            <a:ext cx="10283687" cy="286232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https://www.ariba.com/solutions/business-needs/what-is-procure-to-pay#:~:text=Procure%2Dto%2Dpay%20is%20the,and%20reconciliation%3B%20invoicing%20and%20payment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https://kissflow.com/procurement/procure-to-pay-process-guide/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https://www.manutan.com/blog/en/glossary/what-does-procure-to-pay-mean-definition-solutions-benefits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https://precoro.com/blog/procure-to-pay-process/</a:t>
            </a:r>
          </a:p>
        </p:txBody>
      </p:sp>
    </p:spTree>
    <p:extLst>
      <p:ext uri="{BB962C8B-B14F-4D97-AF65-F5344CB8AC3E}">
        <p14:creationId xmlns:p14="http://schemas.microsoft.com/office/powerpoint/2010/main" val="435442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75EF6-35F2-A283-E08C-BC3ACAF672EE}"/>
              </a:ext>
            </a:extLst>
          </p:cNvPr>
          <p:cNvSpPr txBox="1"/>
          <p:nvPr/>
        </p:nvSpPr>
        <p:spPr>
          <a:xfrm>
            <a:off x="736979" y="873458"/>
            <a:ext cx="8369489" cy="4093428"/>
          </a:xfrm>
          <a:prstGeom prst="rect">
            <a:avLst/>
          </a:prstGeom>
          <a:noFill/>
        </p:spPr>
        <p:txBody>
          <a:bodyPr wrap="square">
            <a:spAutoFit/>
          </a:bodyPr>
          <a:lstStyle/>
          <a:p>
            <a:r>
              <a:rPr lang="en-US" sz="2000" dirty="0">
                <a:solidFill>
                  <a:schemeClr val="tx1"/>
                </a:solidFill>
                <a:latin typeface="Arial" panose="020B0604020202020204" pitchFamily="34" charset="0"/>
                <a:cs typeface="Arial" panose="020B0604020202020204" pitchFamily="34" charset="0"/>
              </a:rPr>
              <a:t>The</a:t>
            </a:r>
            <a:r>
              <a:rPr lang="en-US" sz="2000" b="1" dirty="0">
                <a:solidFill>
                  <a:schemeClr val="tx1"/>
                </a:solidFill>
                <a:latin typeface="Arial" panose="020B0604020202020204" pitchFamily="34" charset="0"/>
                <a:cs typeface="Arial" panose="020B0604020202020204" pitchFamily="34" charset="0"/>
              </a:rPr>
              <a:t> Purchase Order Process</a:t>
            </a:r>
            <a:r>
              <a:rPr lang="en-US" sz="2000" dirty="0">
                <a:solidFill>
                  <a:schemeClr val="tx1"/>
                </a:solidFill>
                <a:latin typeface="Arial" panose="020B0604020202020204" pitchFamily="34" charset="0"/>
                <a:cs typeface="Arial" panose="020B0604020202020204" pitchFamily="34" charset="0"/>
              </a:rPr>
              <a:t>, during which:</a:t>
            </a:r>
          </a:p>
          <a:p>
            <a:endParaRPr lang="en-US" sz="2000" dirty="0">
              <a:solidFill>
                <a:schemeClr val="tx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Purchase requisitions are created and approved.</a:t>
            </a:r>
          </a:p>
          <a:p>
            <a:pPr marL="742950" lvl="1" indent="-285750">
              <a:buFont typeface="Wingdings" panose="05000000000000000000" pitchFamily="2" charset="2"/>
              <a:buChar char="v"/>
            </a:pPr>
            <a:endParaRPr lang="en-US" sz="1800" dirty="0">
              <a:solidFill>
                <a:schemeClr val="tx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Vendors are evaluated and selected.</a:t>
            </a:r>
          </a:p>
          <a:p>
            <a:pPr marL="742950" lvl="1" indent="-285750">
              <a:buFont typeface="Wingdings" panose="05000000000000000000" pitchFamily="2" charset="2"/>
              <a:buChar char="v"/>
            </a:pPr>
            <a:endParaRPr lang="en-US" sz="1800" dirty="0">
              <a:solidFill>
                <a:schemeClr val="tx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Purchase orders are issued for the required goods and services.</a:t>
            </a:r>
          </a:p>
          <a:p>
            <a:pPr lvl="1">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endParaRPr lang="en-US" sz="18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The Receiving Process</a:t>
            </a:r>
            <a:r>
              <a:rPr lang="en-US" sz="2000" dirty="0">
                <a:solidFill>
                  <a:schemeClr val="tx1"/>
                </a:solidFill>
                <a:latin typeface="Arial" panose="020B0604020202020204" pitchFamily="34" charset="0"/>
                <a:cs typeface="Arial" panose="020B0604020202020204" pitchFamily="34" charset="0"/>
              </a:rPr>
              <a:t>, during which:</a:t>
            </a:r>
          </a:p>
          <a:p>
            <a:endParaRPr lang="en-US" sz="2000" dirty="0">
              <a:solidFill>
                <a:schemeClr val="tx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Goods and services are received or executed.</a:t>
            </a:r>
          </a:p>
          <a:p>
            <a:pPr marL="742950" lvl="1" indent="-285750">
              <a:buFont typeface="Wingdings" panose="05000000000000000000" pitchFamily="2" charset="2"/>
              <a:buChar char="v"/>
            </a:pPr>
            <a:endParaRPr lang="en-US" sz="1800" dirty="0">
              <a:solidFill>
                <a:schemeClr val="tx1"/>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n-US" sz="1800" dirty="0">
                <a:solidFill>
                  <a:schemeClr val="tx1"/>
                </a:solidFill>
                <a:latin typeface="Arial" panose="020B0604020202020204" pitchFamily="34" charset="0"/>
                <a:cs typeface="Arial" panose="020B0604020202020204" pitchFamily="34" charset="0"/>
              </a:rPr>
              <a:t>For goods, receiving documents are reviewed and logged</a:t>
            </a:r>
          </a:p>
        </p:txBody>
      </p:sp>
    </p:spTree>
    <p:extLst>
      <p:ext uri="{BB962C8B-B14F-4D97-AF65-F5344CB8AC3E}">
        <p14:creationId xmlns:p14="http://schemas.microsoft.com/office/powerpoint/2010/main" val="265236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09-53B4-4495-A520-5E6064ABF9B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268977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84D235A-9E50-4DF6-BEEF-2BC6251BB687}"/>
              </a:ext>
            </a:extLst>
          </p:cNvPr>
          <p:cNvSpPr txBox="1">
            <a:spLocks/>
          </p:cNvSpPr>
          <p:nvPr/>
        </p:nvSpPr>
        <p:spPr>
          <a:xfrm>
            <a:off x="715970" y="576487"/>
            <a:ext cx="8596668" cy="54831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a:solidFill>
                  <a:schemeClr val="tx1"/>
                </a:solidFill>
                <a:latin typeface="Arial" panose="020B0604020202020204" pitchFamily="34" charset="0"/>
                <a:cs typeface="Arial" panose="020B0604020202020204" pitchFamily="34" charset="0"/>
              </a:rPr>
              <a:t>The </a:t>
            </a:r>
            <a:r>
              <a:rPr lang="en-US" sz="2000" b="1" dirty="0">
                <a:solidFill>
                  <a:schemeClr val="tx1"/>
                </a:solidFill>
                <a:latin typeface="Arial" panose="020B0604020202020204" pitchFamily="34" charset="0"/>
                <a:cs typeface="Arial" panose="020B0604020202020204" pitchFamily="34" charset="0"/>
              </a:rPr>
              <a:t>Invoice Approval Process</a:t>
            </a:r>
            <a:r>
              <a:rPr lang="en-US" sz="2000" dirty="0">
                <a:solidFill>
                  <a:schemeClr val="tx1"/>
                </a:solidFill>
                <a:latin typeface="Arial" panose="020B0604020202020204" pitchFamily="34" charset="0"/>
                <a:cs typeface="Arial" panose="020B0604020202020204" pitchFamily="34" charset="0"/>
              </a:rPr>
              <a:t>, during which:</a:t>
            </a:r>
          </a:p>
          <a:p>
            <a:pPr marL="0" indent="0">
              <a:buNone/>
            </a:pPr>
            <a:endParaRPr lang="en-US" sz="2000"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Invoices are received and invoice processing completed.</a:t>
            </a:r>
          </a:p>
          <a:p>
            <a:pPr marL="457200" lvl="1" indent="0">
              <a:buNone/>
            </a:pPr>
            <a:endParaRPr lang="en-US" sz="1800"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Invoices are reconciled and cross-checked with the original PO and goods receipts or receiving documents (three-way matching).</a:t>
            </a:r>
          </a:p>
          <a:p>
            <a:pPr lvl="1">
              <a:buFont typeface="Wingdings" panose="05000000000000000000" pitchFamily="2" charset="2"/>
              <a:buChar char="§"/>
            </a:pPr>
            <a:endParaRPr lang="en-US" sz="1800"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Errors are recorded and corrected.</a:t>
            </a:r>
          </a:p>
          <a:p>
            <a:pPr lvl="1">
              <a:buFont typeface="Wingdings" panose="05000000000000000000" pitchFamily="2" charset="2"/>
              <a:buChar char="§"/>
            </a:pPr>
            <a:endParaRPr lang="en-US" sz="1800"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800" dirty="0">
                <a:solidFill>
                  <a:schemeClr val="tx1"/>
                </a:solidFill>
                <a:latin typeface="Arial" panose="020B0604020202020204" pitchFamily="34" charset="0"/>
                <a:cs typeface="Arial" panose="020B0604020202020204" pitchFamily="34" charset="0"/>
              </a:rPr>
              <a:t>Approved invoices are paid</a:t>
            </a:r>
          </a:p>
          <a:p>
            <a:endParaRPr lang="en-IN" dirty="0"/>
          </a:p>
        </p:txBody>
      </p:sp>
    </p:spTree>
    <p:extLst>
      <p:ext uri="{BB962C8B-B14F-4D97-AF65-F5344CB8AC3E}">
        <p14:creationId xmlns:p14="http://schemas.microsoft.com/office/powerpoint/2010/main" val="412900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84D235A-9E50-4DF6-BEEF-2BC6251BB687}"/>
              </a:ext>
            </a:extLst>
          </p:cNvPr>
          <p:cNvSpPr txBox="1">
            <a:spLocks/>
          </p:cNvSpPr>
          <p:nvPr/>
        </p:nvSpPr>
        <p:spPr>
          <a:xfrm>
            <a:off x="675027" y="687440"/>
            <a:ext cx="8596668" cy="548311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b="1" i="0" dirty="0">
                <a:solidFill>
                  <a:srgbClr val="292929"/>
                </a:solidFill>
                <a:effectLst/>
                <a:latin typeface="Calibri" panose="020F0502020204030204" pitchFamily="34" charset="0"/>
                <a:cs typeface="Calibri" panose="020F0502020204030204" pitchFamily="34" charset="0"/>
              </a:rPr>
              <a:t>Collaborative filtering:</a:t>
            </a:r>
          </a:p>
          <a:p>
            <a:pPr lvl="1">
              <a:buFont typeface="Wingdings" panose="05000000000000000000" pitchFamily="2" charset="2"/>
              <a:buChar char="§"/>
            </a:pPr>
            <a:r>
              <a:rPr lang="en-US" sz="2000" b="0" i="0" dirty="0">
                <a:solidFill>
                  <a:srgbClr val="292929"/>
                </a:solidFill>
                <a:effectLst/>
                <a:latin typeface="Calibri" panose="020F0502020204030204" pitchFamily="34" charset="0"/>
                <a:cs typeface="Calibri" panose="020F0502020204030204" pitchFamily="34" charset="0"/>
              </a:rPr>
              <a:t>Collaborative filtering models compute their predictions using a dataset of feedback from users to Vendor </a:t>
            </a:r>
            <a:endParaRPr lang="en-US" sz="2000" dirty="0">
              <a:solidFill>
                <a:srgbClr val="292929"/>
              </a:solidFill>
              <a:latin typeface="Calibri" panose="020F0502020204030204" pitchFamily="34" charset="0"/>
              <a:cs typeface="Calibri" panose="020F0502020204030204" pitchFamily="34" charset="0"/>
            </a:endParaRPr>
          </a:p>
          <a:p>
            <a:pPr lvl="1">
              <a:buFont typeface="Wingdings" panose="05000000000000000000" pitchFamily="2" charset="2"/>
              <a:buChar char="§"/>
            </a:pPr>
            <a:endParaRPr lang="en-US" sz="2000" b="0" i="0" dirty="0">
              <a:solidFill>
                <a:srgbClr val="292929"/>
              </a:solidFill>
              <a:effectLst/>
              <a:latin typeface="Calibri" panose="020F0502020204030204" pitchFamily="34" charset="0"/>
              <a:cs typeface="Calibri" panose="020F0502020204030204" pitchFamily="34" charset="0"/>
            </a:endParaRPr>
          </a:p>
          <a:p>
            <a:pPr marL="0" indent="0">
              <a:buNone/>
            </a:pPr>
            <a:r>
              <a:rPr lang="en-US" sz="2000" b="1" i="0" dirty="0">
                <a:solidFill>
                  <a:srgbClr val="292929"/>
                </a:solidFill>
                <a:effectLst/>
                <a:latin typeface="Calibri" panose="020F0502020204030204" pitchFamily="34" charset="0"/>
                <a:cs typeface="Calibri" panose="020F0502020204030204" pitchFamily="34" charset="0"/>
              </a:rPr>
              <a:t>Content-based models:</a:t>
            </a:r>
          </a:p>
          <a:p>
            <a:pPr lvl="1">
              <a:buFont typeface="Wingdings" panose="05000000000000000000" pitchFamily="2" charset="2"/>
              <a:buChar char="§"/>
            </a:pPr>
            <a:r>
              <a:rPr lang="en-US" sz="2000" b="0" i="0" dirty="0">
                <a:solidFill>
                  <a:srgbClr val="292929"/>
                </a:solidFill>
                <a:effectLst/>
                <a:latin typeface="Calibri" panose="020F0502020204030204" pitchFamily="34" charset="0"/>
                <a:cs typeface="Calibri" panose="020F0502020204030204" pitchFamily="34" charset="0"/>
              </a:rPr>
              <a:t>Content-based models use only characteristic features of the items</a:t>
            </a:r>
          </a:p>
          <a:p>
            <a:pPr lvl="1">
              <a:buFont typeface="Wingdings" panose="05000000000000000000" pitchFamily="2" charset="2"/>
              <a:buChar char="§"/>
            </a:pPr>
            <a:endParaRPr lang="en-US" sz="2000" dirty="0">
              <a:solidFill>
                <a:srgbClr val="292929"/>
              </a:solidFill>
              <a:latin typeface="Calibri" panose="020F0502020204030204" pitchFamily="34" charset="0"/>
              <a:cs typeface="Calibri" panose="020F0502020204030204" pitchFamily="34" charset="0"/>
            </a:endParaRPr>
          </a:p>
          <a:p>
            <a:pPr marL="0" indent="0">
              <a:buNone/>
            </a:pPr>
            <a:r>
              <a:rPr lang="en-US" sz="2000" b="1" i="0" dirty="0">
                <a:solidFill>
                  <a:srgbClr val="292929"/>
                </a:solidFill>
                <a:effectLst/>
                <a:latin typeface="Calibri" panose="020F0502020204030204" pitchFamily="34" charset="0"/>
                <a:cs typeface="Calibri" panose="020F0502020204030204" pitchFamily="34" charset="0"/>
              </a:rPr>
              <a:t>Hybrid recommendation:</a:t>
            </a:r>
          </a:p>
          <a:p>
            <a:pPr lvl="1">
              <a:buFont typeface="Wingdings" panose="05000000000000000000" pitchFamily="2" charset="2"/>
              <a:buChar char="§"/>
            </a:pPr>
            <a:r>
              <a:rPr lang="en-US" sz="2000" b="0" i="0" dirty="0">
                <a:solidFill>
                  <a:srgbClr val="000000"/>
                </a:solidFill>
                <a:effectLst/>
                <a:latin typeface="Calibri" panose="020F0502020204030204" pitchFamily="34" charset="0"/>
                <a:cs typeface="Calibri" panose="020F0502020204030204" pitchFamily="34" charset="0"/>
              </a:rPr>
              <a:t>which can be considered as the combination of the content and collaborative filtering method</a:t>
            </a:r>
            <a:endParaRPr lang="en-US" sz="2000" b="0" i="0" dirty="0">
              <a:solidFill>
                <a:srgbClr val="292929"/>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32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6E99-1589-9E89-C91F-36E5B35A7B4F}"/>
              </a:ext>
            </a:extLst>
          </p:cNvPr>
          <p:cNvSpPr>
            <a:spLocks noGrp="1"/>
          </p:cNvSpPr>
          <p:nvPr>
            <p:ph type="title"/>
          </p:nvPr>
        </p:nvSpPr>
        <p:spPr>
          <a:xfrm>
            <a:off x="677334" y="609600"/>
            <a:ext cx="8596668" cy="714233"/>
          </a:xfrm>
        </p:spPr>
        <p:txBody>
          <a:bodyPr/>
          <a:lstStyle/>
          <a:p>
            <a:r>
              <a:rPr lang="en-US" dirty="0"/>
              <a:t>Module</a:t>
            </a:r>
          </a:p>
        </p:txBody>
      </p:sp>
      <p:sp>
        <p:nvSpPr>
          <p:cNvPr id="3" name="Content Placeholder 2">
            <a:extLst>
              <a:ext uri="{FF2B5EF4-FFF2-40B4-BE49-F238E27FC236}">
                <a16:creationId xmlns:a16="http://schemas.microsoft.com/office/drawing/2014/main" id="{A14FB349-2F1B-45DB-8B94-730E1E586617}"/>
              </a:ext>
            </a:extLst>
          </p:cNvPr>
          <p:cNvSpPr>
            <a:spLocks noGrp="1"/>
          </p:cNvSpPr>
          <p:nvPr>
            <p:ph idx="1"/>
          </p:nvPr>
        </p:nvSpPr>
        <p:spPr>
          <a:xfrm>
            <a:off x="677334" y="1488613"/>
            <a:ext cx="8596668" cy="3880773"/>
          </a:xfrm>
        </p:spPr>
        <p:txBody>
          <a:bodyPr>
            <a:normAutofit fontScale="92500" lnSpcReduction="20000"/>
          </a:bodyPr>
          <a:lstStyle/>
          <a:p>
            <a:pPr marL="22860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Latha" panose="020B0604020202020204" pitchFamily="34" charset="0"/>
              </a:rPr>
              <a:t>Vendor maintenance</a:t>
            </a: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Create Purchase Requisition.</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Vendor recommendation</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Generate Purchase Order.</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Receive Purchase Order Approval.</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Issue Goods Receipt.</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Receive and Review Vendor Invoice.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Approve Vendor Invoice.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Pay Vendors through Accounts Payable.</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Latha" panose="020B0604020202020204" pitchFamily="34" charset="0"/>
              </a:rPr>
              <a:t>Product tracking</a:t>
            </a:r>
          </a:p>
          <a:p>
            <a:endParaRPr lang="en-US" dirty="0"/>
          </a:p>
        </p:txBody>
      </p:sp>
    </p:spTree>
    <p:extLst>
      <p:ext uri="{BB962C8B-B14F-4D97-AF65-F5344CB8AC3E}">
        <p14:creationId xmlns:p14="http://schemas.microsoft.com/office/powerpoint/2010/main" val="411500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DFF7-898B-87E9-CC65-7E1D7183BDF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C5DF298-93CF-FDB8-26BC-F4D780F82F00}"/>
              </a:ext>
            </a:extLst>
          </p:cNvPr>
          <p:cNvSpPr>
            <a:spLocks noGrp="1"/>
          </p:cNvSpPr>
          <p:nvPr>
            <p:ph idx="1"/>
          </p:nvPr>
        </p:nvSpPr>
        <p:spPr/>
        <p:txBody>
          <a:bodyPr>
            <a:normAutofit/>
          </a:bodyPr>
          <a:lstStyle/>
          <a:p>
            <a:r>
              <a:rPr lang="en-IN" sz="20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Procure-to-pay is the process of </a:t>
            </a:r>
            <a:r>
              <a:rPr lang="en-US" sz="2000" b="1" dirty="0">
                <a:effectLst/>
                <a:latin typeface="Calibri" panose="020F0502020204030204" pitchFamily="34" charset="0"/>
                <a:cs typeface="Calibri" panose="020F0502020204030204" pitchFamily="34" charset="0"/>
              </a:rPr>
              <a:t>integrating purchasing and accounts payable systems to create greater efficiencies</a:t>
            </a:r>
            <a:r>
              <a:rPr lang="en-US" sz="2000" dirty="0">
                <a:effectLst/>
                <a:latin typeface="Calibri" panose="020F0502020204030204" pitchFamily="34" charset="0"/>
                <a:cs typeface="Calibri" panose="020F0502020204030204" pitchFamily="34" charset="0"/>
              </a:rPr>
              <a:t>. </a:t>
            </a:r>
          </a:p>
          <a:p>
            <a:pPr marL="0" indent="0">
              <a:buNone/>
            </a:pPr>
            <a:endParaRPr lang="en-US" sz="2000" dirty="0">
              <a:effectLst/>
              <a:latin typeface="Calibri" panose="020F0502020204030204" pitchFamily="34" charset="0"/>
              <a:cs typeface="Calibri" panose="020F0502020204030204" pitchFamily="34" charset="0"/>
            </a:endParaRPr>
          </a:p>
          <a:p>
            <a:r>
              <a:rPr lang="en-US" sz="2000" dirty="0">
                <a:effectLst/>
                <a:latin typeface="Calibri" panose="020F0502020204030204" pitchFamily="34" charset="0"/>
                <a:cs typeface="Calibri" panose="020F0502020204030204" pitchFamily="34" charset="0"/>
              </a:rPr>
              <a:t>It exists within the larger procurement management process and involves four key stages: selecting goods and services; </a:t>
            </a:r>
          </a:p>
          <a:p>
            <a:endParaRPr lang="en-US" sz="2000" dirty="0">
              <a:effectLst/>
              <a:latin typeface="Calibri" panose="020F0502020204030204" pitchFamily="34" charset="0"/>
              <a:cs typeface="Calibri" panose="020F0502020204030204" pitchFamily="34" charset="0"/>
            </a:endParaRPr>
          </a:p>
          <a:p>
            <a:r>
              <a:rPr lang="en-US" sz="2000" dirty="0">
                <a:effectLst/>
                <a:latin typeface="Calibri" panose="020F0502020204030204" pitchFamily="34" charset="0"/>
                <a:cs typeface="Calibri" panose="020F0502020204030204" pitchFamily="34" charset="0"/>
              </a:rPr>
              <a:t>enforcing compliance and order; receiving and reconciliation; invoicing and payment</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923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40F4-FF4B-4F02-87CD-284DD6CE37BA}"/>
              </a:ext>
            </a:extLst>
          </p:cNvPr>
          <p:cNvSpPr>
            <a:spLocks noGrp="1"/>
          </p:cNvSpPr>
          <p:nvPr>
            <p:ph type="title"/>
          </p:nvPr>
        </p:nvSpPr>
        <p:spPr>
          <a:xfrm>
            <a:off x="770099" y="2743200"/>
            <a:ext cx="8466666" cy="781878"/>
          </a:xfrm>
        </p:spPr>
        <p:txBody>
          <a:bodyPr>
            <a:noAutofit/>
          </a:bodyPr>
          <a:lstStyle/>
          <a:p>
            <a:r>
              <a:rPr lang="en-US" sz="4000" dirty="0"/>
              <a:t>OVER-ALL ARCHITECTURE </a:t>
            </a:r>
            <a:br>
              <a:rPr lang="en-US" sz="4000" dirty="0"/>
            </a:br>
            <a:endParaRPr lang="en-US" sz="4000" dirty="0"/>
          </a:p>
        </p:txBody>
      </p:sp>
    </p:spTree>
    <p:extLst>
      <p:ext uri="{BB962C8B-B14F-4D97-AF65-F5344CB8AC3E}">
        <p14:creationId xmlns:p14="http://schemas.microsoft.com/office/powerpoint/2010/main" val="11225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7DB56-CF47-7FE6-062A-4A661C255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938" y="157304"/>
            <a:ext cx="7044291" cy="6543391"/>
          </a:xfrm>
          <a:prstGeom prst="rect">
            <a:avLst/>
          </a:prstGeom>
        </p:spPr>
      </p:pic>
    </p:spTree>
    <p:extLst>
      <p:ext uri="{BB962C8B-B14F-4D97-AF65-F5344CB8AC3E}">
        <p14:creationId xmlns:p14="http://schemas.microsoft.com/office/powerpoint/2010/main" val="1589065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5984</TotalTime>
  <Words>1566</Words>
  <Application>Microsoft Office PowerPoint</Application>
  <PresentationFormat>Widescreen</PresentationFormat>
  <Paragraphs>145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vt:lpstr>
      <vt:lpstr>Calibri</vt:lpstr>
      <vt:lpstr>Cambria</vt:lpstr>
      <vt:lpstr>Times New Roman</vt:lpstr>
      <vt:lpstr>Trebuchet MS</vt:lpstr>
      <vt:lpstr>Wingdings</vt:lpstr>
      <vt:lpstr>Wingdings 3</vt:lpstr>
      <vt:lpstr>Facet</vt:lpstr>
      <vt:lpstr>Procure to pay(P2P) process </vt:lpstr>
      <vt:lpstr>PowerPoint Presentation</vt:lpstr>
      <vt:lpstr>PowerPoint Presentation</vt:lpstr>
      <vt:lpstr>PowerPoint Presentation</vt:lpstr>
      <vt:lpstr>PowerPoint Presentation</vt:lpstr>
      <vt:lpstr>Module</vt:lpstr>
      <vt:lpstr>Objective:</vt:lpstr>
      <vt:lpstr>OVER-ALL ARCHITECTURE  </vt:lpstr>
      <vt:lpstr>PowerPoint Presentation</vt:lpstr>
      <vt:lpstr>PowerPoint Presentation</vt:lpstr>
      <vt:lpstr>Product tracking</vt:lpstr>
      <vt:lpstr>LIST OF MODULES </vt:lpstr>
      <vt:lpstr>Maintaining Vendor details </vt:lpstr>
      <vt:lpstr>Mapping Vendor with BU and Site</vt:lpstr>
      <vt:lpstr>Mapping NDC with Vendor Site and BU </vt:lpstr>
      <vt:lpstr>PowerPoint Presentation</vt:lpstr>
      <vt:lpstr>PowerPoint Presentation</vt:lpstr>
      <vt:lpstr>PowerPoint Presentation</vt:lpstr>
      <vt:lpstr>Mahout Recommender Engine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Procure to pay(P2P) process</dc:title>
  <dc:creator>Hari</dc:creator>
  <cp:lastModifiedBy>Hari</cp:lastModifiedBy>
  <cp:revision>29</cp:revision>
  <dcterms:created xsi:type="dcterms:W3CDTF">2022-04-23T13:36:41Z</dcterms:created>
  <dcterms:modified xsi:type="dcterms:W3CDTF">2022-05-03T11:44:32Z</dcterms:modified>
</cp:coreProperties>
</file>