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3" r:id="rId5"/>
    <p:sldId id="259" r:id="rId6"/>
    <p:sldId id="260" r:id="rId7"/>
    <p:sldId id="261" r:id="rId8"/>
    <p:sldId id="265" r:id="rId9"/>
    <p:sldId id="266"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660"/>
  </p:normalViewPr>
  <p:slideViewPr>
    <p:cSldViewPr snapToGrid="0">
      <p:cViewPr varScale="1">
        <p:scale>
          <a:sx n="74" d="100"/>
          <a:sy n="74" d="100"/>
        </p:scale>
        <p:origin x="5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218391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44575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0670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4056094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3058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631735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1529416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46084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221376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8A5B2-8F16-4557-80F1-A112A4107AA5}"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26342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38A5B2-8F16-4557-80F1-A112A4107AA5}"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2556203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38A5B2-8F16-4557-80F1-A112A4107AA5}"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6912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38A5B2-8F16-4557-80F1-A112A4107AA5}"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109654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8A5B2-8F16-4557-80F1-A112A4107AA5}"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379631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8A5B2-8F16-4557-80F1-A112A4107AA5}"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248574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8A5B2-8F16-4557-80F1-A112A4107AA5}"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F0819-8B18-4411-BACF-26CFA8719EEA}" type="slidenum">
              <a:rPr lang="en-IN" smtClean="0"/>
              <a:t>‹#›</a:t>
            </a:fld>
            <a:endParaRPr lang="en-IN"/>
          </a:p>
        </p:txBody>
      </p:sp>
    </p:spTree>
    <p:extLst>
      <p:ext uri="{BB962C8B-B14F-4D97-AF65-F5344CB8AC3E}">
        <p14:creationId xmlns:p14="http://schemas.microsoft.com/office/powerpoint/2010/main" val="18543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38A5B2-8F16-4557-80F1-A112A4107AA5}" type="datetimeFigureOut">
              <a:rPr lang="en-IN" smtClean="0"/>
              <a:t>18-04-2022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19F0819-8B18-4411-BACF-26CFA8719EEA}" type="slidenum">
              <a:rPr lang="en-IN" smtClean="0"/>
              <a:t>‹#›</a:t>
            </a:fld>
            <a:endParaRPr lang="en-IN"/>
          </a:p>
        </p:txBody>
      </p:sp>
    </p:spTree>
    <p:extLst>
      <p:ext uri="{BB962C8B-B14F-4D97-AF65-F5344CB8AC3E}">
        <p14:creationId xmlns:p14="http://schemas.microsoft.com/office/powerpoint/2010/main" val="319059998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002" y="2685142"/>
            <a:ext cx="9768113" cy="1664157"/>
          </a:xfrm>
        </p:spPr>
        <p:txBody>
          <a:bodyPr/>
          <a:lstStyle/>
          <a:p>
            <a:pPr algn="just"/>
            <a:r>
              <a:rPr lang="en-IN" sz="4400" dirty="0" smtClean="0">
                <a:latin typeface="Times New Roman" panose="02020603050405020304" pitchFamily="18" charset="0"/>
                <a:cs typeface="Times New Roman" panose="02020603050405020304" pitchFamily="18" charset="0"/>
              </a:rPr>
              <a:t>Procure </a:t>
            </a:r>
            <a:r>
              <a:rPr lang="en-IN" sz="4400" dirty="0" smtClean="0">
                <a:latin typeface="Times New Roman" panose="02020603050405020304" pitchFamily="18" charset="0"/>
                <a:cs typeface="Times New Roman" panose="02020603050405020304" pitchFamily="18" charset="0"/>
              </a:rPr>
              <a:t>to </a:t>
            </a:r>
            <a:r>
              <a:rPr lang="en-IN" sz="4400" dirty="0" smtClean="0">
                <a:latin typeface="Times New Roman" panose="02020603050405020304" pitchFamily="18" charset="0"/>
                <a:cs typeface="Times New Roman" panose="02020603050405020304" pitchFamily="18" charset="0"/>
              </a:rPr>
              <a:t>pay (</a:t>
            </a:r>
            <a:r>
              <a:rPr lang="en-IN" sz="4400" dirty="0" smtClean="0">
                <a:latin typeface="Times New Roman" panose="02020603050405020304" pitchFamily="18" charset="0"/>
                <a:cs typeface="Times New Roman" panose="02020603050405020304" pitchFamily="18" charset="0"/>
              </a:rPr>
              <a:t>P2P) process </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8002" y="5415992"/>
            <a:ext cx="4165598" cy="1096899"/>
          </a:xfrm>
        </p:spPr>
        <p:txBody>
          <a:bodyPr>
            <a:normAutofit fontScale="92500"/>
          </a:bodyPr>
          <a:lstStyle/>
          <a:p>
            <a:pPr algn="l"/>
            <a:r>
              <a:rPr lang="en-IN" sz="2400" dirty="0" smtClean="0"/>
              <a:t>NAME : HARI VISWESH MCA (SS)</a:t>
            </a:r>
          </a:p>
          <a:p>
            <a:pPr algn="l"/>
            <a:r>
              <a:rPr lang="en-IN" sz="2400" dirty="0" smtClean="0"/>
              <a:t>REG NO : 2019272009</a:t>
            </a:r>
            <a:endParaRPr lang="en-IN" sz="2400" dirty="0"/>
          </a:p>
        </p:txBody>
      </p:sp>
      <p:sp>
        <p:nvSpPr>
          <p:cNvPr id="4" name="Subtitle 2"/>
          <p:cNvSpPr txBox="1">
            <a:spLocks/>
          </p:cNvSpPr>
          <p:nvPr/>
        </p:nvSpPr>
        <p:spPr>
          <a:xfrm>
            <a:off x="5998013" y="5415993"/>
            <a:ext cx="363221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lumMod val="75000"/>
                </a:schemeClr>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lumMod val="7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9pPr>
          </a:lstStyle>
          <a:p>
            <a:pPr algn="l"/>
            <a:r>
              <a:rPr lang="en-IN" sz="2400" dirty="0" smtClean="0"/>
              <a:t>Guide : Ms.S.Kanimozhi</a:t>
            </a:r>
          </a:p>
          <a:p>
            <a:pPr algn="l"/>
            <a:r>
              <a:rPr lang="en-IN" sz="2400" dirty="0" smtClean="0"/>
              <a:t>Teaching Fellow</a:t>
            </a:r>
          </a:p>
        </p:txBody>
      </p:sp>
    </p:spTree>
    <p:extLst>
      <p:ext uri="{BB962C8B-B14F-4D97-AF65-F5344CB8AC3E}">
        <p14:creationId xmlns:p14="http://schemas.microsoft.com/office/powerpoint/2010/main" val="740525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r>
              <a:rPr lang="en-IN" dirty="0" smtClean="0"/>
              <a:t>MODULE</a:t>
            </a:r>
            <a:endParaRPr lang="en-IN" dirty="0"/>
          </a:p>
        </p:txBody>
      </p:sp>
      <p:sp>
        <p:nvSpPr>
          <p:cNvPr id="3" name="Content Placeholder 2"/>
          <p:cNvSpPr>
            <a:spLocks noGrp="1"/>
          </p:cNvSpPr>
          <p:nvPr>
            <p:ph idx="1"/>
          </p:nvPr>
        </p:nvSpPr>
        <p:spPr>
          <a:xfrm>
            <a:off x="677334" y="1774223"/>
            <a:ext cx="8596668" cy="3880773"/>
          </a:xfrm>
        </p:spPr>
        <p:txBody>
          <a:bodyPr/>
          <a:lstStyle/>
          <a:p>
            <a:pPr>
              <a:buFont typeface="Wingdings" panose="05000000000000000000" pitchFamily="2" charset="2"/>
              <a:buChar char="§"/>
            </a:pPr>
            <a:r>
              <a:rPr lang="en-US" sz="2000" dirty="0">
                <a:latin typeface="Arial" panose="020B0604020202020204" pitchFamily="34" charset="0"/>
                <a:cs typeface="Arial" panose="020B0604020202020204" pitchFamily="34" charset="0"/>
              </a:rPr>
              <a:t>Identify </a:t>
            </a:r>
            <a:r>
              <a:rPr lang="en-US" sz="2000" dirty="0" smtClean="0">
                <a:latin typeface="Arial" panose="020B0604020202020204" pitchFamily="34" charset="0"/>
                <a:cs typeface="Arial" panose="020B0604020202020204" pitchFamily="34" charset="0"/>
              </a:rPr>
              <a:t>Needs</a:t>
            </a:r>
          </a:p>
          <a:p>
            <a:pPr>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Create </a:t>
            </a:r>
            <a:r>
              <a:rPr lang="en-US" sz="2000" dirty="0">
                <a:latin typeface="Arial" panose="020B0604020202020204" pitchFamily="34" charset="0"/>
                <a:cs typeface="Arial" panose="020B0604020202020204" pitchFamily="34" charset="0"/>
              </a:rPr>
              <a:t>Purchase Requisition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Generate Purchase Order</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Receive Purchase Order Approval</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Issue Goods Receipt</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Receive and Review Vendor Invoice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Approve Vendor Invoice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Pay Vendors Through Accounts Payable.</a:t>
            </a:r>
          </a:p>
          <a:p>
            <a:endParaRPr lang="en-IN" dirty="0"/>
          </a:p>
        </p:txBody>
      </p:sp>
    </p:spTree>
    <p:extLst>
      <p:ext uri="{BB962C8B-B14F-4D97-AF65-F5344CB8AC3E}">
        <p14:creationId xmlns:p14="http://schemas.microsoft.com/office/powerpoint/2010/main" val="1600889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2355423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IN" dirty="0" smtClean="0"/>
              <a:t>INTRODUCTION</a:t>
            </a:r>
            <a:endParaRPr lang="en-IN" dirty="0"/>
          </a:p>
        </p:txBody>
      </p:sp>
      <p:sp>
        <p:nvSpPr>
          <p:cNvPr id="3" name="Content Placeholder 2"/>
          <p:cNvSpPr>
            <a:spLocks noGrp="1"/>
          </p:cNvSpPr>
          <p:nvPr>
            <p:ph idx="1"/>
          </p:nvPr>
        </p:nvSpPr>
        <p:spPr>
          <a:xfrm>
            <a:off x="575734" y="1464721"/>
            <a:ext cx="9471218" cy="4987186"/>
          </a:xfrm>
        </p:spPr>
        <p:txBody>
          <a:bodyPr>
            <a:normAutofit fontScale="92500" lnSpcReduction="10000"/>
          </a:bodyPr>
          <a:lstStyle/>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The procure-to-pay (P2P) process combines a company’s procurement and accounts payable functions. The process starts when the need arises for goods or services and ends with the payment for those goods or services. </a:t>
            </a:r>
            <a:endParaRPr lang="en-US" sz="20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It’s aim is to make the entire production resources chain as fast, secure, and cost-effective as possible.</a:t>
            </a:r>
            <a:endParaRPr lang="en-US" sz="20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The</a:t>
            </a:r>
            <a:r>
              <a:rPr lang="en-US" sz="2000" b="1" dirty="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Purchase</a:t>
            </a:r>
            <a:r>
              <a:rPr lang="en-US" sz="2000" b="1" dirty="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Order Process</a:t>
            </a:r>
            <a:r>
              <a:rPr lang="en-US" sz="2000" dirty="0" smtClean="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during which:</a:t>
            </a: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Purchase requisitions are created and approved.</a:t>
            </a: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Vendors are evaluated and selected.</a:t>
            </a: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Purchase orders are issued for the required goods and services</a:t>
            </a:r>
            <a:r>
              <a:rPr lang="en-US" sz="1800" dirty="0" smtClean="0">
                <a:solidFill>
                  <a:schemeClr val="tx1"/>
                </a:solidFill>
                <a:latin typeface="Arial" panose="020B0604020202020204" pitchFamily="34" charset="0"/>
                <a:cs typeface="Arial" panose="020B0604020202020204" pitchFamily="34" charset="0"/>
              </a:rPr>
              <a:t>.</a:t>
            </a:r>
          </a:p>
          <a:p>
            <a:pPr lvl="1"/>
            <a:endParaRPr lang="en-US" sz="18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b="1" dirty="0">
                <a:solidFill>
                  <a:schemeClr val="tx1"/>
                </a:solidFill>
                <a:latin typeface="Arial" panose="020B0604020202020204" pitchFamily="34" charset="0"/>
                <a:cs typeface="Arial" panose="020B0604020202020204" pitchFamily="34" charset="0"/>
              </a:rPr>
              <a:t>The Receiving Process</a:t>
            </a:r>
            <a:r>
              <a:rPr lang="en-US" sz="2000" dirty="0">
                <a:solidFill>
                  <a:schemeClr val="tx1"/>
                </a:solidFill>
                <a:latin typeface="Arial" panose="020B0604020202020204" pitchFamily="34" charset="0"/>
                <a:cs typeface="Arial" panose="020B0604020202020204" pitchFamily="34" charset="0"/>
              </a:rPr>
              <a:t>, during which:</a:t>
            </a: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Goods and services are received or executed.</a:t>
            </a: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For goods, receiving documents are reviewed and logged.</a:t>
            </a:r>
          </a:p>
          <a:p>
            <a:pPr lvl="1"/>
            <a:endParaRPr lang="en-US" dirty="0"/>
          </a:p>
          <a:p>
            <a:pPr>
              <a:buFont typeface="Wingdings" panose="05000000000000000000" pitchFamily="2" charset="2"/>
              <a:buChar char="§"/>
            </a:pPr>
            <a:endParaRPr lang="en-US" sz="2000" dirty="0" smtClean="0"/>
          </a:p>
          <a:p>
            <a:pPr>
              <a:buFont typeface="Wingdings" panose="05000000000000000000" pitchFamily="2" charset="2"/>
              <a:buChar char="§"/>
            </a:pPr>
            <a:endParaRPr lang="en-IN" sz="2000" dirty="0"/>
          </a:p>
        </p:txBody>
      </p:sp>
    </p:spTree>
    <p:extLst>
      <p:ext uri="{BB962C8B-B14F-4D97-AF65-F5344CB8AC3E}">
        <p14:creationId xmlns:p14="http://schemas.microsoft.com/office/powerpoint/2010/main" val="894796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970" y="576487"/>
            <a:ext cx="8596668" cy="3880773"/>
          </a:xfrm>
        </p:spPr>
        <p:txBody>
          <a:bodyPr/>
          <a:lstStyle/>
          <a:p>
            <a:pPr marL="0" indent="0">
              <a:buNone/>
            </a:pPr>
            <a:r>
              <a:rPr lang="en-US" sz="2000" dirty="0">
                <a:solidFill>
                  <a:schemeClr val="tx1"/>
                </a:solidFill>
                <a:latin typeface="Arial" panose="020B0604020202020204" pitchFamily="34" charset="0"/>
                <a:cs typeface="Arial" panose="020B0604020202020204" pitchFamily="34" charset="0"/>
              </a:rPr>
              <a:t>The Invoice Approval Process, during which</a:t>
            </a:r>
            <a:r>
              <a:rPr lang="en-US" sz="2000"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Invoices </a:t>
            </a:r>
            <a:r>
              <a:rPr lang="en-US" sz="2000" dirty="0">
                <a:solidFill>
                  <a:schemeClr val="tx1"/>
                </a:solidFill>
                <a:latin typeface="Arial" panose="020B0604020202020204" pitchFamily="34" charset="0"/>
                <a:cs typeface="Arial" panose="020B0604020202020204" pitchFamily="34" charset="0"/>
              </a:rPr>
              <a:t>are received and invoice processing completed.</a:t>
            </a:r>
          </a:p>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Invoices are reconciled and cross-checked with the original PO and goods receipts or receiving documents (three-way matching).</a:t>
            </a:r>
          </a:p>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Errors are recorded and corrected.</a:t>
            </a:r>
          </a:p>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Approved invoices are paid</a:t>
            </a:r>
          </a:p>
          <a:p>
            <a:endParaRPr lang="en-IN" dirty="0"/>
          </a:p>
        </p:txBody>
      </p:sp>
    </p:spTree>
    <p:extLst>
      <p:ext uri="{BB962C8B-B14F-4D97-AF65-F5344CB8AC3E}">
        <p14:creationId xmlns:p14="http://schemas.microsoft.com/office/powerpoint/2010/main" val="4005571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7"/>
          </a:xfrm>
        </p:spPr>
        <p:txBody>
          <a:bodyPr/>
          <a:lstStyle/>
          <a:p>
            <a:r>
              <a:rPr lang="en-IN" dirty="0" smtClean="0"/>
              <a:t>Over view</a:t>
            </a:r>
            <a:endParaRPr lang="en-IN" dirty="0"/>
          </a:p>
        </p:txBody>
      </p:sp>
      <p:sp>
        <p:nvSpPr>
          <p:cNvPr id="3" name="Content Placeholder 2"/>
          <p:cNvSpPr>
            <a:spLocks noGrp="1"/>
          </p:cNvSpPr>
          <p:nvPr>
            <p:ph idx="1"/>
          </p:nvPr>
        </p:nvSpPr>
        <p:spPr>
          <a:xfrm>
            <a:off x="561424" y="1658313"/>
            <a:ext cx="8596668" cy="3880773"/>
          </a:xfrm>
        </p:spPr>
        <p:txBody>
          <a:bodyPr>
            <a:normAutofit/>
          </a:bodyPr>
          <a:lstStyle/>
          <a:p>
            <a:pPr>
              <a:buFont typeface="Wingdings" panose="05000000000000000000" pitchFamily="2" charset="2"/>
              <a:buChar char="§"/>
            </a:pPr>
            <a:r>
              <a:rPr lang="en-IN" sz="2000" dirty="0" smtClean="0">
                <a:latin typeface="Arial" panose="020B0604020202020204" pitchFamily="34" charset="0"/>
                <a:cs typeface="Arial" panose="020B0604020202020204" pitchFamily="34" charset="0"/>
              </a:rPr>
              <a:t>Problem statement</a:t>
            </a:r>
          </a:p>
          <a:p>
            <a:pPr>
              <a:buFont typeface="Wingdings" panose="05000000000000000000" pitchFamily="2" charset="2"/>
              <a:buChar char="§"/>
            </a:pPr>
            <a:r>
              <a:rPr lang="en-IN" sz="2000" dirty="0">
                <a:latin typeface="Arial" panose="020B0604020202020204" pitchFamily="34" charset="0"/>
                <a:cs typeface="Arial" panose="020B0604020202020204" pitchFamily="34" charset="0"/>
              </a:rPr>
              <a:t>M</a:t>
            </a:r>
            <a:r>
              <a:rPr lang="en-IN" sz="2000" dirty="0" smtClean="0">
                <a:latin typeface="Arial" panose="020B0604020202020204" pitchFamily="34" charset="0"/>
                <a:cs typeface="Arial" panose="020B0604020202020204" pitchFamily="34" charset="0"/>
              </a:rPr>
              <a:t>odule</a:t>
            </a:r>
          </a:p>
          <a:p>
            <a:pPr>
              <a:buFont typeface="Wingdings" panose="05000000000000000000" pitchFamily="2" charset="2"/>
              <a:buChar char="§"/>
            </a:pPr>
            <a:r>
              <a:rPr lang="en-IN" sz="2000" b="1" u="sng" dirty="0" smtClean="0">
                <a:latin typeface="Arial" panose="020B0604020202020204" pitchFamily="34" charset="0"/>
                <a:cs typeface="Arial" panose="020B0604020202020204" pitchFamily="34" charset="0"/>
              </a:rPr>
              <a:t>TOOLS </a:t>
            </a:r>
            <a:r>
              <a:rPr lang="en-IN" sz="2000" b="1" u="sng" dirty="0">
                <a:latin typeface="Arial" panose="020B0604020202020204" pitchFamily="34" charset="0"/>
                <a:cs typeface="Arial" panose="020B0604020202020204" pitchFamily="34" charset="0"/>
              </a:rPr>
              <a:t>AND FRAMEWORK:</a:t>
            </a:r>
          </a:p>
          <a:p>
            <a:pPr>
              <a:buFont typeface="Wingdings" panose="05000000000000000000" pitchFamily="2" charset="2"/>
              <a:buChar char="v"/>
            </a:pPr>
            <a:r>
              <a:rPr lang="en-IN" sz="2000" dirty="0">
                <a:latin typeface="Arial" panose="020B0604020202020204" pitchFamily="34" charset="0"/>
                <a:cs typeface="Arial" panose="020B0604020202020204" pitchFamily="34" charset="0"/>
              </a:rPr>
              <a:t>Front End: HTML5, CSS3, Bootstrap</a:t>
            </a:r>
          </a:p>
          <a:p>
            <a:pPr>
              <a:buFont typeface="Wingdings" panose="05000000000000000000" pitchFamily="2" charset="2"/>
              <a:buChar char="v"/>
            </a:pPr>
            <a:r>
              <a:rPr lang="en-IN" sz="2000" dirty="0">
                <a:latin typeface="Arial" panose="020B0604020202020204" pitchFamily="34" charset="0"/>
                <a:cs typeface="Arial" panose="020B0604020202020204" pitchFamily="34" charset="0"/>
              </a:rPr>
              <a:t>Back End: PHP, MYSQL</a:t>
            </a:r>
          </a:p>
          <a:p>
            <a:pPr>
              <a:buFont typeface="Wingdings" panose="05000000000000000000" pitchFamily="2" charset="2"/>
              <a:buChar char="v"/>
            </a:pPr>
            <a:r>
              <a:rPr lang="en-IN" sz="2000" dirty="0">
                <a:latin typeface="Arial" panose="020B0604020202020204" pitchFamily="34" charset="0"/>
                <a:cs typeface="Arial" panose="020B0604020202020204" pitchFamily="34" charset="0"/>
              </a:rPr>
              <a:t>Control End: Java Script</a:t>
            </a:r>
          </a:p>
        </p:txBody>
      </p:sp>
    </p:spTree>
    <p:extLst>
      <p:ext uri="{BB962C8B-B14F-4D97-AF65-F5344CB8AC3E}">
        <p14:creationId xmlns:p14="http://schemas.microsoft.com/office/powerpoint/2010/main" val="1131069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IN" dirty="0" smtClean="0"/>
              <a:t>PROBLEM STATEMENT:</a:t>
            </a:r>
            <a:endParaRPr lang="en-IN" dirty="0"/>
          </a:p>
        </p:txBody>
      </p:sp>
      <p:sp>
        <p:nvSpPr>
          <p:cNvPr id="3" name="Content Placeholder 2"/>
          <p:cNvSpPr>
            <a:spLocks noGrp="1"/>
          </p:cNvSpPr>
          <p:nvPr>
            <p:ph idx="1"/>
          </p:nvPr>
        </p:nvSpPr>
        <p:spPr>
          <a:xfrm>
            <a:off x="677334" y="1555282"/>
            <a:ext cx="8596668" cy="4794003"/>
          </a:xfrm>
        </p:spPr>
        <p:txBody>
          <a:bodyPr>
            <a:normAutofit/>
          </a:bodyPr>
          <a:lstStyle/>
          <a:p>
            <a:pPr marL="0" indent="0">
              <a:buNone/>
            </a:pPr>
            <a:r>
              <a:rPr lang="en-IN" sz="2400" dirty="0">
                <a:latin typeface="Arial" panose="020B0604020202020204" pitchFamily="34" charset="0"/>
                <a:cs typeface="Arial" panose="020B0604020202020204" pitchFamily="34" charset="0"/>
              </a:rPr>
              <a:t>Rushing to Place Orders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In some cases, your purchasing department might place an order with a preferred vendor without checking with others to look for discounts or special offers. </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latin typeface="Arial" panose="020B0604020202020204" pitchFamily="34" charset="0"/>
                <a:cs typeface="Arial" panose="020B0604020202020204" pitchFamily="34" charset="0"/>
              </a:rPr>
              <a:t> If this is the case, your business might be spending more on essentials items than it needs to pay. You want to have a way for your company to price check your top purchases and comparison shop vendors without wasting a lot of time or sacrificing quality</a:t>
            </a:r>
            <a:r>
              <a:rPr lang="en-US" dirty="0" smtClean="0">
                <a:latin typeface="Arial" panose="020B0604020202020204" pitchFamily="34" charset="0"/>
                <a:cs typeface="Arial" panose="020B0604020202020204" pitchFamily="34" charset="0"/>
              </a:rPr>
              <a:t>.</a:t>
            </a:r>
          </a:p>
          <a:p>
            <a:pPr marL="0" indent="0">
              <a:buNone/>
            </a:pPr>
            <a:r>
              <a:rPr lang="en-IN" sz="2400" dirty="0">
                <a:latin typeface="Arial" panose="020B0604020202020204" pitchFamily="34" charset="0"/>
                <a:cs typeface="Arial" panose="020B0604020202020204" pitchFamily="34" charset="0"/>
              </a:rPr>
              <a:t>Negotiating With </a:t>
            </a:r>
            <a:r>
              <a:rPr lang="en-IN" sz="2400" dirty="0" smtClean="0">
                <a:latin typeface="Arial" panose="020B0604020202020204" pitchFamily="34" charset="0"/>
                <a:cs typeface="Arial" panose="020B0604020202020204" pitchFamily="34" charset="0"/>
              </a:rPr>
              <a:t>Vendors</a:t>
            </a:r>
          </a:p>
          <a:p>
            <a:pPr>
              <a:buFont typeface="Wingdings" panose="05000000000000000000" pitchFamily="2" charset="2"/>
              <a:buChar char="§"/>
            </a:pPr>
            <a:r>
              <a:rPr lang="en-US" sz="1900" dirty="0">
                <a:latin typeface="Arial" panose="020B0604020202020204" pitchFamily="34" charset="0"/>
                <a:cs typeface="Arial" panose="020B0604020202020204" pitchFamily="34" charset="0"/>
              </a:rPr>
              <a:t>When you need materials or stock in your warehouse, it’s easy to just place the order and move on. However, as part of the procure to pay cycle, you want to get the supplies and raw materials for a price that helps you get the most bang for your budget</a:t>
            </a:r>
            <a:r>
              <a:rPr lang="en-US" sz="2400" dirty="0">
                <a:latin typeface="Arial" panose="020B0604020202020204" pitchFamily="34" charset="0"/>
                <a:cs typeface="Arial" panose="020B0604020202020204" pitchFamily="34" charset="0"/>
              </a:rPr>
              <a:t>.</a:t>
            </a:r>
            <a:endParaRPr lang="en-IN" sz="2400" dirty="0" smtClean="0">
              <a:latin typeface="Arial" panose="020B0604020202020204" pitchFamily="34" charset="0"/>
              <a:cs typeface="Arial" panose="020B0604020202020204" pitchFamily="34" charset="0"/>
            </a:endParaRPr>
          </a:p>
          <a:p>
            <a:pPr marL="0" indent="0">
              <a:buNone/>
            </a:pPr>
            <a:endParaRPr lang="en-IN" sz="2400" dirty="0" smtClean="0"/>
          </a:p>
          <a:p>
            <a:pPr>
              <a:buFont typeface="Wingdings" panose="05000000000000000000" pitchFamily="2" charset="2"/>
              <a:buChar char="§"/>
            </a:pPr>
            <a:endParaRPr lang="en-IN" dirty="0"/>
          </a:p>
        </p:txBody>
      </p:sp>
    </p:spTree>
    <p:extLst>
      <p:ext uri="{BB962C8B-B14F-4D97-AF65-F5344CB8AC3E}">
        <p14:creationId xmlns:p14="http://schemas.microsoft.com/office/powerpoint/2010/main" val="454605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IN" dirty="0" smtClean="0"/>
              <a:t>PROBLEM STATEMENT:</a:t>
            </a:r>
            <a:endParaRPr lang="en-IN" dirty="0"/>
          </a:p>
        </p:txBody>
      </p:sp>
      <p:sp>
        <p:nvSpPr>
          <p:cNvPr id="3" name="Content Placeholder 2"/>
          <p:cNvSpPr>
            <a:spLocks noGrp="1"/>
          </p:cNvSpPr>
          <p:nvPr>
            <p:ph idx="1"/>
          </p:nvPr>
        </p:nvSpPr>
        <p:spPr>
          <a:xfrm>
            <a:off x="677334" y="1555282"/>
            <a:ext cx="8596668" cy="4794003"/>
          </a:xfrm>
        </p:spPr>
        <p:txBody>
          <a:bodyPr>
            <a:normAutofit/>
          </a:bodyPr>
          <a:lstStyle/>
          <a:p>
            <a:pPr marL="0" indent="0">
              <a:buNone/>
            </a:pPr>
            <a:r>
              <a:rPr lang="en-IN" sz="2400" dirty="0">
                <a:latin typeface="Arial" panose="020B0604020202020204" pitchFamily="34" charset="0"/>
                <a:cs typeface="Arial" panose="020B0604020202020204" pitchFamily="34" charset="0"/>
              </a:rPr>
              <a:t>Mistakes in Ordering</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Whether your warehouse manager places orders online or handwrites them as the first step in the procure to pay cycle, there is always the chance that the wrong item can get ordered. It’s possible that the wrong number of an item gets ordered.</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t> </a:t>
            </a:r>
            <a:r>
              <a:rPr lang="en-US" dirty="0">
                <a:latin typeface="Arial" panose="020B0604020202020204" pitchFamily="34" charset="0"/>
                <a:cs typeface="Arial" panose="020B0604020202020204" pitchFamily="34" charset="0"/>
              </a:rPr>
              <a:t>This crucial first step in the procure to pay cycle can have an effect on the other steps if not resolved immediately. It helps to have a good working relationship with all of your suppliers to resolve a mistake without it turning into a big deal</a:t>
            </a:r>
            <a:r>
              <a:rPr lang="en-US" dirty="0" smtClean="0">
                <a:latin typeface="Arial" panose="020B0604020202020204" pitchFamily="34" charset="0"/>
                <a:cs typeface="Arial" panose="020B0604020202020204" pitchFamily="34" charset="0"/>
              </a:rPr>
              <a:t>.</a:t>
            </a:r>
          </a:p>
          <a:p>
            <a:pPr marL="0" indent="0">
              <a:buNone/>
            </a:pPr>
            <a:endParaRPr lang="en-IN" sz="2400" dirty="0" smtClean="0"/>
          </a:p>
          <a:p>
            <a:pPr>
              <a:buFont typeface="Wingdings" panose="05000000000000000000" pitchFamily="2" charset="2"/>
              <a:buChar char="§"/>
            </a:pPr>
            <a:endParaRPr lang="en-IN" dirty="0"/>
          </a:p>
        </p:txBody>
      </p:sp>
    </p:spTree>
    <p:extLst>
      <p:ext uri="{BB962C8B-B14F-4D97-AF65-F5344CB8AC3E}">
        <p14:creationId xmlns:p14="http://schemas.microsoft.com/office/powerpoint/2010/main" val="67686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94" y="366100"/>
            <a:ext cx="10661952" cy="6124852"/>
          </a:xfrm>
          <a:prstGeom prst="rect">
            <a:avLst/>
          </a:prstGeom>
        </p:spPr>
      </p:pic>
    </p:spTree>
    <p:extLst>
      <p:ext uri="{BB962C8B-B14F-4D97-AF65-F5344CB8AC3E}">
        <p14:creationId xmlns:p14="http://schemas.microsoft.com/office/powerpoint/2010/main" val="46790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8021"/>
          <a:stretch/>
        </p:blipFill>
        <p:spPr>
          <a:xfrm>
            <a:off x="5225664" y="740229"/>
            <a:ext cx="4179594" cy="4448628"/>
          </a:xfrm>
          <a:prstGeom prst="rect">
            <a:avLst/>
          </a:prstGeom>
        </p:spPr>
      </p:pic>
      <p:cxnSp>
        <p:nvCxnSpPr>
          <p:cNvPr id="5" name="Straight Arrow Connector 4"/>
          <p:cNvCxnSpPr/>
          <p:nvPr/>
        </p:nvCxnSpPr>
        <p:spPr>
          <a:xfrm>
            <a:off x="4165600" y="1640114"/>
            <a:ext cx="8418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73" y="978580"/>
            <a:ext cx="2867025" cy="4581525"/>
          </a:xfrm>
          <a:prstGeom prst="rect">
            <a:avLst/>
          </a:prstGeom>
        </p:spPr>
      </p:pic>
      <p:sp>
        <p:nvSpPr>
          <p:cNvPr id="8" name="TextBox 7"/>
          <p:cNvSpPr txBox="1"/>
          <p:nvPr/>
        </p:nvSpPr>
        <p:spPr>
          <a:xfrm>
            <a:off x="3222172" y="5560105"/>
            <a:ext cx="1088571" cy="369332"/>
          </a:xfrm>
          <a:prstGeom prst="rect">
            <a:avLst/>
          </a:prstGeom>
          <a:noFill/>
        </p:spPr>
        <p:txBody>
          <a:bodyPr wrap="square" rtlCol="0">
            <a:spAutoFit/>
          </a:bodyPr>
          <a:lstStyle/>
          <a:p>
            <a:r>
              <a:rPr lang="en-IN" dirty="0" smtClean="0"/>
              <a:t>Vendor</a:t>
            </a:r>
            <a:endParaRPr lang="en-IN" dirty="0"/>
          </a:p>
        </p:txBody>
      </p:sp>
    </p:spTree>
    <p:extLst>
      <p:ext uri="{BB962C8B-B14F-4D97-AF65-F5344CB8AC3E}">
        <p14:creationId xmlns:p14="http://schemas.microsoft.com/office/powerpoint/2010/main" val="535583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67" y="420008"/>
            <a:ext cx="3729718" cy="59034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533" y="668418"/>
            <a:ext cx="3722981" cy="4839754"/>
          </a:xfrm>
          <a:prstGeom prst="rect">
            <a:avLst/>
          </a:prstGeom>
        </p:spPr>
      </p:pic>
      <p:cxnSp>
        <p:nvCxnSpPr>
          <p:cNvPr id="5" name="Straight Arrow Connector 4"/>
          <p:cNvCxnSpPr/>
          <p:nvPr/>
        </p:nvCxnSpPr>
        <p:spPr>
          <a:xfrm>
            <a:off x="4455885" y="3088295"/>
            <a:ext cx="11030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8404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2659</TotalTime>
  <Words>216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Procure to pay (P2P) process </vt:lpstr>
      <vt:lpstr>INTRODUCTION</vt:lpstr>
      <vt:lpstr>PowerPoint Presentation</vt:lpstr>
      <vt:lpstr>Over view</vt:lpstr>
      <vt:lpstr>PROBLEM STATEMENT:</vt:lpstr>
      <vt:lpstr>PROBLEM STATEMENT:</vt:lpstr>
      <vt:lpstr>PowerPoint Presentation</vt:lpstr>
      <vt:lpstr>PowerPoint Presentation</vt:lpstr>
      <vt:lpstr>PowerPoint Presentation</vt:lpstr>
      <vt:lpstr>MODULE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Procure to Pay(P2P)</dc:title>
  <dc:creator>Windows User</dc:creator>
  <cp:lastModifiedBy>Windows User</cp:lastModifiedBy>
  <cp:revision>26</cp:revision>
  <dcterms:created xsi:type="dcterms:W3CDTF">2022-04-06T11:31:22Z</dcterms:created>
  <dcterms:modified xsi:type="dcterms:W3CDTF">2022-04-18T13:52:34Z</dcterms:modified>
</cp:coreProperties>
</file>