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37"/>
  </p:notesMasterIdLst>
  <p:handoutMasterIdLst>
    <p:handoutMasterId r:id="rId38"/>
  </p:handoutMasterIdLst>
  <p:sldIdLst>
    <p:sldId id="498" r:id="rId2"/>
    <p:sldId id="660" r:id="rId3"/>
    <p:sldId id="638" r:id="rId4"/>
    <p:sldId id="673" r:id="rId5"/>
    <p:sldId id="689" r:id="rId6"/>
    <p:sldId id="675" r:id="rId7"/>
    <p:sldId id="676" r:id="rId8"/>
    <p:sldId id="687" r:id="rId9"/>
    <p:sldId id="684" r:id="rId10"/>
    <p:sldId id="677" r:id="rId11"/>
    <p:sldId id="685" r:id="rId12"/>
    <p:sldId id="686" r:id="rId13"/>
    <p:sldId id="704" r:id="rId14"/>
    <p:sldId id="690" r:id="rId15"/>
    <p:sldId id="678" r:id="rId16"/>
    <p:sldId id="683" r:id="rId17"/>
    <p:sldId id="680" r:id="rId18"/>
    <p:sldId id="682" r:id="rId19"/>
    <p:sldId id="688" r:id="rId20"/>
    <p:sldId id="674" r:id="rId21"/>
    <p:sldId id="705" r:id="rId22"/>
    <p:sldId id="692" r:id="rId23"/>
    <p:sldId id="693" r:id="rId24"/>
    <p:sldId id="696" r:id="rId25"/>
    <p:sldId id="694" r:id="rId26"/>
    <p:sldId id="697" r:id="rId27"/>
    <p:sldId id="695" r:id="rId28"/>
    <p:sldId id="707" r:id="rId29"/>
    <p:sldId id="711" r:id="rId30"/>
    <p:sldId id="709" r:id="rId31"/>
    <p:sldId id="710" r:id="rId32"/>
    <p:sldId id="698" r:id="rId33"/>
    <p:sldId id="699" r:id="rId34"/>
    <p:sldId id="700" r:id="rId35"/>
    <p:sldId id="70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4CACC8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5171" autoAdjust="0"/>
  </p:normalViewPr>
  <p:slideViewPr>
    <p:cSldViewPr snapToGrid="0">
      <p:cViewPr varScale="1">
        <p:scale>
          <a:sx n="48" d="100"/>
          <a:sy n="48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95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F96F3C-B41B-48D4-9938-B4C8331179BC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5B45ABF-D39C-4B2D-B643-ECA142E5C315}">
      <dgm:prSet phldrT="[Text]"/>
      <dgm:spPr/>
      <dgm:t>
        <a:bodyPr/>
        <a:lstStyle/>
        <a:p>
          <a:r>
            <a:rPr lang="en-US" dirty="0" smtClean="0"/>
            <a:t>Select problem</a:t>
          </a:r>
          <a:endParaRPr lang="en-US" dirty="0"/>
        </a:p>
      </dgm:t>
    </dgm:pt>
    <dgm:pt modelId="{17C648B5-9F09-44B9-A854-4018980C6815}" type="parTrans" cxnId="{ACFFCB89-78AE-44E3-8DE7-9A30574278F1}">
      <dgm:prSet/>
      <dgm:spPr/>
      <dgm:t>
        <a:bodyPr/>
        <a:lstStyle/>
        <a:p>
          <a:endParaRPr lang="en-US"/>
        </a:p>
      </dgm:t>
    </dgm:pt>
    <dgm:pt modelId="{B241A449-7DCA-4156-9C3D-0FDA8C4B9E17}" type="sibTrans" cxnId="{ACFFCB89-78AE-44E3-8DE7-9A30574278F1}">
      <dgm:prSet/>
      <dgm:spPr/>
      <dgm:t>
        <a:bodyPr/>
        <a:lstStyle/>
        <a:p>
          <a:endParaRPr lang="en-US"/>
        </a:p>
      </dgm:t>
    </dgm:pt>
    <dgm:pt modelId="{DED48351-A15F-4ABB-B84C-69A246B5D510}">
      <dgm:prSet/>
      <dgm:spPr/>
      <dgm:t>
        <a:bodyPr/>
        <a:lstStyle/>
        <a:p>
          <a:r>
            <a:rPr lang="en-US" dirty="0" smtClean="0"/>
            <a:t>Collect the labelled data</a:t>
          </a:r>
          <a:endParaRPr lang="en-US" dirty="0"/>
        </a:p>
      </dgm:t>
    </dgm:pt>
    <dgm:pt modelId="{D0BD56CC-8D3B-44E9-93A1-4BF0CA026CFD}" type="parTrans" cxnId="{C9E10BB0-9B76-4049-8703-A36DB71E2AAC}">
      <dgm:prSet/>
      <dgm:spPr/>
      <dgm:t>
        <a:bodyPr/>
        <a:lstStyle/>
        <a:p>
          <a:endParaRPr lang="en-US"/>
        </a:p>
      </dgm:t>
    </dgm:pt>
    <dgm:pt modelId="{79F3748F-39B7-4E7D-BF2E-5C53B6ADA8B2}" type="sibTrans" cxnId="{C9E10BB0-9B76-4049-8703-A36DB71E2AAC}">
      <dgm:prSet/>
      <dgm:spPr/>
      <dgm:t>
        <a:bodyPr/>
        <a:lstStyle/>
        <a:p>
          <a:endParaRPr lang="en-US"/>
        </a:p>
      </dgm:t>
    </dgm:pt>
    <dgm:pt modelId="{16B99016-B98C-4A02-8366-35D2340C3CED}">
      <dgm:prSet/>
      <dgm:spPr/>
      <dgm:t>
        <a:bodyPr/>
        <a:lstStyle/>
        <a:p>
          <a:r>
            <a:rPr lang="en-US" dirty="0" smtClean="0"/>
            <a:t>Split the dataset into training</a:t>
          </a:r>
          <a:r>
            <a:rPr lang="en-US" b="1" dirty="0" smtClean="0"/>
            <a:t>, and testing</a:t>
          </a:r>
          <a:endParaRPr lang="en-US" dirty="0"/>
        </a:p>
      </dgm:t>
    </dgm:pt>
    <dgm:pt modelId="{D3AA1948-F296-4E66-9D28-340F793718E6}" type="parTrans" cxnId="{B879BC3F-6359-4404-9FE4-1E02918F5663}">
      <dgm:prSet/>
      <dgm:spPr/>
      <dgm:t>
        <a:bodyPr/>
        <a:lstStyle/>
        <a:p>
          <a:endParaRPr lang="en-US"/>
        </a:p>
      </dgm:t>
    </dgm:pt>
    <dgm:pt modelId="{234C7F7A-D4DA-4EF2-9B26-47CC50BEE05F}" type="sibTrans" cxnId="{B879BC3F-6359-4404-9FE4-1E02918F5663}">
      <dgm:prSet/>
      <dgm:spPr/>
      <dgm:t>
        <a:bodyPr/>
        <a:lstStyle/>
        <a:p>
          <a:endParaRPr lang="en-US"/>
        </a:p>
      </dgm:t>
    </dgm:pt>
    <dgm:pt modelId="{35DB0E86-0B2F-4B99-B4D5-55002F7C2944}">
      <dgm:prSet/>
      <dgm:spPr/>
      <dgm:t>
        <a:bodyPr/>
        <a:lstStyle/>
        <a:p>
          <a:r>
            <a:rPr lang="en-US" dirty="0" smtClean="0"/>
            <a:t>Evaluate the model on testing data</a:t>
          </a:r>
          <a:endParaRPr lang="en-US" dirty="0"/>
        </a:p>
      </dgm:t>
    </dgm:pt>
    <dgm:pt modelId="{4D7394FF-3EC4-4ACA-BB94-289F4C0816D8}" type="parTrans" cxnId="{6FE37032-1835-4F1B-B957-3204A930AE5C}">
      <dgm:prSet/>
      <dgm:spPr/>
      <dgm:t>
        <a:bodyPr/>
        <a:lstStyle/>
        <a:p>
          <a:endParaRPr lang="en-US"/>
        </a:p>
      </dgm:t>
    </dgm:pt>
    <dgm:pt modelId="{44D6761C-9031-48F7-8335-04C07B2DF4C7}" type="sibTrans" cxnId="{6FE37032-1835-4F1B-B957-3204A930AE5C}">
      <dgm:prSet/>
      <dgm:spPr/>
      <dgm:t>
        <a:bodyPr/>
        <a:lstStyle/>
        <a:p>
          <a:endParaRPr lang="en-US"/>
        </a:p>
      </dgm:t>
    </dgm:pt>
    <dgm:pt modelId="{16605909-B2B6-463A-B174-04F38BF8D015}">
      <dgm:prSet/>
      <dgm:spPr/>
      <dgm:t>
        <a:bodyPr/>
        <a:lstStyle/>
        <a:p>
          <a:r>
            <a:rPr lang="en-US" dirty="0" smtClean="0"/>
            <a:t>Determine the suitable algorithm</a:t>
          </a:r>
          <a:endParaRPr lang="en-US" dirty="0"/>
        </a:p>
      </dgm:t>
    </dgm:pt>
    <dgm:pt modelId="{3A2F6417-0B19-4358-BAF3-AA3437557107}" type="parTrans" cxnId="{541E42F1-B036-45E3-B44C-14B7C7DB3315}">
      <dgm:prSet/>
      <dgm:spPr/>
      <dgm:t>
        <a:bodyPr/>
        <a:lstStyle/>
        <a:p>
          <a:endParaRPr lang="en-US"/>
        </a:p>
      </dgm:t>
    </dgm:pt>
    <dgm:pt modelId="{6CEB10CC-9BA1-41DE-ACAB-EDE1EDAF0ECD}" type="sibTrans" cxnId="{541E42F1-B036-45E3-B44C-14B7C7DB3315}">
      <dgm:prSet/>
      <dgm:spPr/>
      <dgm:t>
        <a:bodyPr/>
        <a:lstStyle/>
        <a:p>
          <a:endParaRPr lang="en-US"/>
        </a:p>
      </dgm:t>
    </dgm:pt>
    <dgm:pt modelId="{726BD2E1-780E-45F2-9563-8D13907D9B05}">
      <dgm:prSet/>
      <dgm:spPr/>
      <dgm:t>
        <a:bodyPr/>
        <a:lstStyle/>
        <a:p>
          <a:r>
            <a:rPr lang="en-US" dirty="0" smtClean="0"/>
            <a:t>Determine input features</a:t>
          </a:r>
          <a:endParaRPr lang="en-US" dirty="0"/>
        </a:p>
      </dgm:t>
    </dgm:pt>
    <dgm:pt modelId="{BE104272-6B87-4249-8C48-F005556C2056}" type="parTrans" cxnId="{B55F0B66-29C9-4648-AAB7-E2519AC0AA3E}">
      <dgm:prSet/>
      <dgm:spPr/>
      <dgm:t>
        <a:bodyPr/>
        <a:lstStyle/>
        <a:p>
          <a:endParaRPr lang="en-US"/>
        </a:p>
      </dgm:t>
    </dgm:pt>
    <dgm:pt modelId="{5A2A8BEC-ED23-4544-A946-F4B567F6A7F3}" type="sibTrans" cxnId="{B55F0B66-29C9-4648-AAB7-E2519AC0AA3E}">
      <dgm:prSet/>
      <dgm:spPr/>
      <dgm:t>
        <a:bodyPr/>
        <a:lstStyle/>
        <a:p>
          <a:endParaRPr lang="en-US"/>
        </a:p>
      </dgm:t>
    </dgm:pt>
    <dgm:pt modelId="{EE2472D8-7ED2-48D7-8CE5-5E27ADE239C2}">
      <dgm:prSet/>
      <dgm:spPr/>
      <dgm:t>
        <a:bodyPr/>
        <a:lstStyle/>
        <a:p>
          <a:r>
            <a:rPr lang="en-US" dirty="0" smtClean="0"/>
            <a:t>Train the algorithm on the training dataset</a:t>
          </a:r>
          <a:endParaRPr lang="en-US" dirty="0"/>
        </a:p>
      </dgm:t>
    </dgm:pt>
    <dgm:pt modelId="{8134DBEC-9A04-4E6D-8142-B0C96D0D3BF8}" type="sibTrans" cxnId="{BF615458-81D3-4CBF-8649-4DF0D38B85D9}">
      <dgm:prSet/>
      <dgm:spPr/>
      <dgm:t>
        <a:bodyPr/>
        <a:lstStyle/>
        <a:p>
          <a:endParaRPr lang="en-US"/>
        </a:p>
      </dgm:t>
    </dgm:pt>
    <dgm:pt modelId="{E45F2AD1-CBE6-4A52-8E80-D1D09D3E1661}" type="parTrans" cxnId="{BF615458-81D3-4CBF-8649-4DF0D38B85D9}">
      <dgm:prSet/>
      <dgm:spPr/>
      <dgm:t>
        <a:bodyPr/>
        <a:lstStyle/>
        <a:p>
          <a:endParaRPr lang="en-US"/>
        </a:p>
      </dgm:t>
    </dgm:pt>
    <dgm:pt modelId="{6BD68585-FCE6-41FF-B77A-4B536583A8B7}" type="pres">
      <dgm:prSet presAssocID="{66F96F3C-B41B-48D4-9938-B4C8331179B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CD51B-40D4-42C2-B57F-4E65EB1ABE53}" type="pres">
      <dgm:prSet presAssocID="{66F96F3C-B41B-48D4-9938-B4C8331179BC}" presName="wedge1" presStyleLbl="node1" presStyleIdx="0" presStyleCnt="7"/>
      <dgm:spPr/>
      <dgm:t>
        <a:bodyPr/>
        <a:lstStyle/>
        <a:p>
          <a:endParaRPr lang="en-US"/>
        </a:p>
      </dgm:t>
    </dgm:pt>
    <dgm:pt modelId="{8F552317-E30F-4E87-AF37-83AC61FB2A22}" type="pres">
      <dgm:prSet presAssocID="{66F96F3C-B41B-48D4-9938-B4C8331179BC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82997-7422-4C17-B3B7-07852AE18629}" type="pres">
      <dgm:prSet presAssocID="{66F96F3C-B41B-48D4-9938-B4C8331179BC}" presName="wedge2" presStyleLbl="node1" presStyleIdx="1" presStyleCnt="7"/>
      <dgm:spPr/>
      <dgm:t>
        <a:bodyPr/>
        <a:lstStyle/>
        <a:p>
          <a:endParaRPr lang="en-US"/>
        </a:p>
      </dgm:t>
    </dgm:pt>
    <dgm:pt modelId="{2C4149A7-8F7C-445C-BD0E-CE663C965819}" type="pres">
      <dgm:prSet presAssocID="{66F96F3C-B41B-48D4-9938-B4C8331179BC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565DF-299D-4C00-8221-BB931C35A3C5}" type="pres">
      <dgm:prSet presAssocID="{66F96F3C-B41B-48D4-9938-B4C8331179BC}" presName="wedge3" presStyleLbl="node1" presStyleIdx="2" presStyleCnt="7"/>
      <dgm:spPr/>
      <dgm:t>
        <a:bodyPr/>
        <a:lstStyle/>
        <a:p>
          <a:endParaRPr lang="en-US"/>
        </a:p>
      </dgm:t>
    </dgm:pt>
    <dgm:pt modelId="{CB3902D6-4F6A-41D1-8512-714352F72967}" type="pres">
      <dgm:prSet presAssocID="{66F96F3C-B41B-48D4-9938-B4C8331179BC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57FD4-C14B-4DD9-8721-BCAA3A5098AA}" type="pres">
      <dgm:prSet presAssocID="{66F96F3C-B41B-48D4-9938-B4C8331179BC}" presName="wedge4" presStyleLbl="node1" presStyleIdx="3" presStyleCnt="7"/>
      <dgm:spPr/>
      <dgm:t>
        <a:bodyPr/>
        <a:lstStyle/>
        <a:p>
          <a:endParaRPr lang="en-US"/>
        </a:p>
      </dgm:t>
    </dgm:pt>
    <dgm:pt modelId="{B5D84039-FAB8-43EE-913C-36575BECFFEF}" type="pres">
      <dgm:prSet presAssocID="{66F96F3C-B41B-48D4-9938-B4C8331179BC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E7A92-0E23-4E0D-89EB-CB48AA0B6542}" type="pres">
      <dgm:prSet presAssocID="{66F96F3C-B41B-48D4-9938-B4C8331179BC}" presName="wedge5" presStyleLbl="node1" presStyleIdx="4" presStyleCnt="7"/>
      <dgm:spPr/>
      <dgm:t>
        <a:bodyPr/>
        <a:lstStyle/>
        <a:p>
          <a:endParaRPr lang="en-US"/>
        </a:p>
      </dgm:t>
    </dgm:pt>
    <dgm:pt modelId="{93FDD8A0-E121-422F-89BC-C60894AC154E}" type="pres">
      <dgm:prSet presAssocID="{66F96F3C-B41B-48D4-9938-B4C8331179BC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831EA-E39E-4EF8-98E5-7F04FEB3D970}" type="pres">
      <dgm:prSet presAssocID="{66F96F3C-B41B-48D4-9938-B4C8331179BC}" presName="wedge6" presStyleLbl="node1" presStyleIdx="5" presStyleCnt="7" custScaleX="100496" custScaleY="99747"/>
      <dgm:spPr/>
      <dgm:t>
        <a:bodyPr/>
        <a:lstStyle/>
        <a:p>
          <a:endParaRPr lang="en-US"/>
        </a:p>
      </dgm:t>
    </dgm:pt>
    <dgm:pt modelId="{A5E40A26-DBC3-4F7C-AC1D-F9E14D6130F4}" type="pres">
      <dgm:prSet presAssocID="{66F96F3C-B41B-48D4-9938-B4C8331179BC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46C0C-29ED-496F-B8BC-3492995B59A3}" type="pres">
      <dgm:prSet presAssocID="{66F96F3C-B41B-48D4-9938-B4C8331179BC}" presName="wedge7" presStyleLbl="node1" presStyleIdx="6" presStyleCnt="7"/>
      <dgm:spPr/>
      <dgm:t>
        <a:bodyPr/>
        <a:lstStyle/>
        <a:p>
          <a:endParaRPr lang="en-US"/>
        </a:p>
      </dgm:t>
    </dgm:pt>
    <dgm:pt modelId="{C269EF43-8FA7-4C34-B1BF-598D44CFE0BC}" type="pres">
      <dgm:prSet presAssocID="{66F96F3C-B41B-48D4-9938-B4C8331179BC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AB0952-87E2-48D0-AACB-EFEF771921B7}" type="presOf" srcId="{EE2472D8-7ED2-48D7-8CE5-5E27ADE239C2}" destId="{A5E40A26-DBC3-4F7C-AC1D-F9E14D6130F4}" srcOrd="1" destOrd="0" presId="urn:microsoft.com/office/officeart/2005/8/layout/chart3"/>
    <dgm:cxn modelId="{4C5B4072-D8B6-42D0-9789-5B6BD60ED14C}" type="presOf" srcId="{66F96F3C-B41B-48D4-9938-B4C8331179BC}" destId="{6BD68585-FCE6-41FF-B77A-4B536583A8B7}" srcOrd="0" destOrd="0" presId="urn:microsoft.com/office/officeart/2005/8/layout/chart3"/>
    <dgm:cxn modelId="{517D7700-AD36-43D1-BC2E-972C9EA5402E}" type="presOf" srcId="{16B99016-B98C-4A02-8366-35D2340C3CED}" destId="{E5B565DF-299D-4C00-8221-BB931C35A3C5}" srcOrd="0" destOrd="0" presId="urn:microsoft.com/office/officeart/2005/8/layout/chart3"/>
    <dgm:cxn modelId="{B55F0B66-29C9-4648-AAB7-E2519AC0AA3E}" srcId="{66F96F3C-B41B-48D4-9938-B4C8331179BC}" destId="{726BD2E1-780E-45F2-9563-8D13907D9B05}" srcOrd="3" destOrd="0" parTransId="{BE104272-6B87-4249-8C48-F005556C2056}" sibTransId="{5A2A8BEC-ED23-4544-A946-F4B567F6A7F3}"/>
    <dgm:cxn modelId="{C9E10BB0-9B76-4049-8703-A36DB71E2AAC}" srcId="{66F96F3C-B41B-48D4-9938-B4C8331179BC}" destId="{DED48351-A15F-4ABB-B84C-69A246B5D510}" srcOrd="1" destOrd="0" parTransId="{D0BD56CC-8D3B-44E9-93A1-4BF0CA026CFD}" sibTransId="{79F3748F-39B7-4E7D-BF2E-5C53B6ADA8B2}"/>
    <dgm:cxn modelId="{CC5E7FE2-4DF7-42DF-93C2-61B8A3B85891}" type="presOf" srcId="{16B99016-B98C-4A02-8366-35D2340C3CED}" destId="{CB3902D6-4F6A-41D1-8512-714352F72967}" srcOrd="1" destOrd="0" presId="urn:microsoft.com/office/officeart/2005/8/layout/chart3"/>
    <dgm:cxn modelId="{13A3F074-F1A2-4D0F-8B10-9C673910D3CC}" type="presOf" srcId="{35DB0E86-0B2F-4B99-B4D5-55002F7C2944}" destId="{4C246C0C-29ED-496F-B8BC-3492995B59A3}" srcOrd="0" destOrd="0" presId="urn:microsoft.com/office/officeart/2005/8/layout/chart3"/>
    <dgm:cxn modelId="{C5BC8ED4-D636-4DD5-B062-D22368CFB2A7}" type="presOf" srcId="{95B45ABF-D39C-4B2D-B643-ECA142E5C315}" destId="{8F552317-E30F-4E87-AF37-83AC61FB2A22}" srcOrd="1" destOrd="0" presId="urn:microsoft.com/office/officeart/2005/8/layout/chart3"/>
    <dgm:cxn modelId="{169AEA7D-3AD8-45D4-B281-C6CBC8F1181D}" type="presOf" srcId="{EE2472D8-7ED2-48D7-8CE5-5E27ADE239C2}" destId="{3C1831EA-E39E-4EF8-98E5-7F04FEB3D970}" srcOrd="0" destOrd="0" presId="urn:microsoft.com/office/officeart/2005/8/layout/chart3"/>
    <dgm:cxn modelId="{6FE37032-1835-4F1B-B957-3204A930AE5C}" srcId="{66F96F3C-B41B-48D4-9938-B4C8331179BC}" destId="{35DB0E86-0B2F-4B99-B4D5-55002F7C2944}" srcOrd="6" destOrd="0" parTransId="{4D7394FF-3EC4-4ACA-BB94-289F4C0816D8}" sibTransId="{44D6761C-9031-48F7-8335-04C07B2DF4C7}"/>
    <dgm:cxn modelId="{10ECEABB-9DFA-44D3-8AC7-ACCB4C619154}" type="presOf" srcId="{35DB0E86-0B2F-4B99-B4D5-55002F7C2944}" destId="{C269EF43-8FA7-4C34-B1BF-598D44CFE0BC}" srcOrd="1" destOrd="0" presId="urn:microsoft.com/office/officeart/2005/8/layout/chart3"/>
    <dgm:cxn modelId="{ACFFCB89-78AE-44E3-8DE7-9A30574278F1}" srcId="{66F96F3C-B41B-48D4-9938-B4C8331179BC}" destId="{95B45ABF-D39C-4B2D-B643-ECA142E5C315}" srcOrd="0" destOrd="0" parTransId="{17C648B5-9F09-44B9-A854-4018980C6815}" sibTransId="{B241A449-7DCA-4156-9C3D-0FDA8C4B9E17}"/>
    <dgm:cxn modelId="{B7BF3D1B-4AEC-4D27-B662-FC59E003FA11}" type="presOf" srcId="{DED48351-A15F-4ABB-B84C-69A246B5D510}" destId="{2C4149A7-8F7C-445C-BD0E-CE663C965819}" srcOrd="1" destOrd="0" presId="urn:microsoft.com/office/officeart/2005/8/layout/chart3"/>
    <dgm:cxn modelId="{4B33A00B-5933-476F-83FA-E356F0BD6650}" type="presOf" srcId="{DED48351-A15F-4ABB-B84C-69A246B5D510}" destId="{6AC82997-7422-4C17-B3B7-07852AE18629}" srcOrd="0" destOrd="0" presId="urn:microsoft.com/office/officeart/2005/8/layout/chart3"/>
    <dgm:cxn modelId="{BF615458-81D3-4CBF-8649-4DF0D38B85D9}" srcId="{66F96F3C-B41B-48D4-9938-B4C8331179BC}" destId="{EE2472D8-7ED2-48D7-8CE5-5E27ADE239C2}" srcOrd="5" destOrd="0" parTransId="{E45F2AD1-CBE6-4A52-8E80-D1D09D3E1661}" sibTransId="{8134DBEC-9A04-4E6D-8142-B0C96D0D3BF8}"/>
    <dgm:cxn modelId="{C8E19F64-DE68-4073-B64C-EF2A125E6936}" type="presOf" srcId="{726BD2E1-780E-45F2-9563-8D13907D9B05}" destId="{B5D84039-FAB8-43EE-913C-36575BECFFEF}" srcOrd="1" destOrd="0" presId="urn:microsoft.com/office/officeart/2005/8/layout/chart3"/>
    <dgm:cxn modelId="{26750C69-4413-4449-909A-1DD910DF3B89}" type="presOf" srcId="{16605909-B2B6-463A-B174-04F38BF8D015}" destId="{4EFE7A92-0E23-4E0D-89EB-CB48AA0B6542}" srcOrd="0" destOrd="0" presId="urn:microsoft.com/office/officeart/2005/8/layout/chart3"/>
    <dgm:cxn modelId="{541E42F1-B036-45E3-B44C-14B7C7DB3315}" srcId="{66F96F3C-B41B-48D4-9938-B4C8331179BC}" destId="{16605909-B2B6-463A-B174-04F38BF8D015}" srcOrd="4" destOrd="0" parTransId="{3A2F6417-0B19-4358-BAF3-AA3437557107}" sibTransId="{6CEB10CC-9BA1-41DE-ACAB-EDE1EDAF0ECD}"/>
    <dgm:cxn modelId="{B879BC3F-6359-4404-9FE4-1E02918F5663}" srcId="{66F96F3C-B41B-48D4-9938-B4C8331179BC}" destId="{16B99016-B98C-4A02-8366-35D2340C3CED}" srcOrd="2" destOrd="0" parTransId="{D3AA1948-F296-4E66-9D28-340F793718E6}" sibTransId="{234C7F7A-D4DA-4EF2-9B26-47CC50BEE05F}"/>
    <dgm:cxn modelId="{3511F8C5-28B8-40E7-8705-3C4EC6AA4C49}" type="presOf" srcId="{16605909-B2B6-463A-B174-04F38BF8D015}" destId="{93FDD8A0-E121-422F-89BC-C60894AC154E}" srcOrd="1" destOrd="0" presId="urn:microsoft.com/office/officeart/2005/8/layout/chart3"/>
    <dgm:cxn modelId="{1F2F443C-2FF0-4343-83DA-98399BF32965}" type="presOf" srcId="{726BD2E1-780E-45F2-9563-8D13907D9B05}" destId="{56657FD4-C14B-4DD9-8721-BCAA3A5098AA}" srcOrd="0" destOrd="0" presId="urn:microsoft.com/office/officeart/2005/8/layout/chart3"/>
    <dgm:cxn modelId="{2EFCAE06-98FC-48BA-AADB-45CDA2C803B7}" type="presOf" srcId="{95B45ABF-D39C-4B2D-B643-ECA142E5C315}" destId="{4D5CD51B-40D4-42C2-B57F-4E65EB1ABE53}" srcOrd="0" destOrd="0" presId="urn:microsoft.com/office/officeart/2005/8/layout/chart3"/>
    <dgm:cxn modelId="{5CA0FCBB-7F7F-4CB1-A408-3C9EAC19D780}" type="presParOf" srcId="{6BD68585-FCE6-41FF-B77A-4B536583A8B7}" destId="{4D5CD51B-40D4-42C2-B57F-4E65EB1ABE53}" srcOrd="0" destOrd="0" presId="urn:microsoft.com/office/officeart/2005/8/layout/chart3"/>
    <dgm:cxn modelId="{873ECCB9-468D-49BE-B28C-5536E5EE9DBD}" type="presParOf" srcId="{6BD68585-FCE6-41FF-B77A-4B536583A8B7}" destId="{8F552317-E30F-4E87-AF37-83AC61FB2A22}" srcOrd="1" destOrd="0" presId="urn:microsoft.com/office/officeart/2005/8/layout/chart3"/>
    <dgm:cxn modelId="{86BE64F2-BC8B-46E8-A4F1-E909F53E3B54}" type="presParOf" srcId="{6BD68585-FCE6-41FF-B77A-4B536583A8B7}" destId="{6AC82997-7422-4C17-B3B7-07852AE18629}" srcOrd="2" destOrd="0" presId="urn:microsoft.com/office/officeart/2005/8/layout/chart3"/>
    <dgm:cxn modelId="{2987C9D4-50EE-40F9-9494-0D9D79E9CDE6}" type="presParOf" srcId="{6BD68585-FCE6-41FF-B77A-4B536583A8B7}" destId="{2C4149A7-8F7C-445C-BD0E-CE663C965819}" srcOrd="3" destOrd="0" presId="urn:microsoft.com/office/officeart/2005/8/layout/chart3"/>
    <dgm:cxn modelId="{0F91990E-0C91-4FF6-919D-2CD314B89687}" type="presParOf" srcId="{6BD68585-FCE6-41FF-B77A-4B536583A8B7}" destId="{E5B565DF-299D-4C00-8221-BB931C35A3C5}" srcOrd="4" destOrd="0" presId="urn:microsoft.com/office/officeart/2005/8/layout/chart3"/>
    <dgm:cxn modelId="{61F742B8-17CA-4128-8317-B74C45B265F8}" type="presParOf" srcId="{6BD68585-FCE6-41FF-B77A-4B536583A8B7}" destId="{CB3902D6-4F6A-41D1-8512-714352F72967}" srcOrd="5" destOrd="0" presId="urn:microsoft.com/office/officeart/2005/8/layout/chart3"/>
    <dgm:cxn modelId="{AF403027-412C-4A66-92CA-C8AEC5C60EDF}" type="presParOf" srcId="{6BD68585-FCE6-41FF-B77A-4B536583A8B7}" destId="{56657FD4-C14B-4DD9-8721-BCAA3A5098AA}" srcOrd="6" destOrd="0" presId="urn:microsoft.com/office/officeart/2005/8/layout/chart3"/>
    <dgm:cxn modelId="{4C20807F-5E24-4E41-91EC-35386BCBDC1A}" type="presParOf" srcId="{6BD68585-FCE6-41FF-B77A-4B536583A8B7}" destId="{B5D84039-FAB8-43EE-913C-36575BECFFEF}" srcOrd="7" destOrd="0" presId="urn:microsoft.com/office/officeart/2005/8/layout/chart3"/>
    <dgm:cxn modelId="{D0BBD229-84B6-4549-BF46-97B190899BD5}" type="presParOf" srcId="{6BD68585-FCE6-41FF-B77A-4B536583A8B7}" destId="{4EFE7A92-0E23-4E0D-89EB-CB48AA0B6542}" srcOrd="8" destOrd="0" presId="urn:microsoft.com/office/officeart/2005/8/layout/chart3"/>
    <dgm:cxn modelId="{F412BCFC-37F6-4E23-9BB9-1D4EA72A9766}" type="presParOf" srcId="{6BD68585-FCE6-41FF-B77A-4B536583A8B7}" destId="{93FDD8A0-E121-422F-89BC-C60894AC154E}" srcOrd="9" destOrd="0" presId="urn:microsoft.com/office/officeart/2005/8/layout/chart3"/>
    <dgm:cxn modelId="{20C13A50-A6E4-4FF8-9BFF-7964A008790D}" type="presParOf" srcId="{6BD68585-FCE6-41FF-B77A-4B536583A8B7}" destId="{3C1831EA-E39E-4EF8-98E5-7F04FEB3D970}" srcOrd="10" destOrd="0" presId="urn:microsoft.com/office/officeart/2005/8/layout/chart3"/>
    <dgm:cxn modelId="{68F3ED29-46D2-40CA-90ED-53D2AECD43A9}" type="presParOf" srcId="{6BD68585-FCE6-41FF-B77A-4B536583A8B7}" destId="{A5E40A26-DBC3-4F7C-AC1D-F9E14D6130F4}" srcOrd="11" destOrd="0" presId="urn:microsoft.com/office/officeart/2005/8/layout/chart3"/>
    <dgm:cxn modelId="{43340ACD-BCA0-41D4-B32B-26F7C7C95335}" type="presParOf" srcId="{6BD68585-FCE6-41FF-B77A-4B536583A8B7}" destId="{4C246C0C-29ED-496F-B8BC-3492995B59A3}" srcOrd="12" destOrd="0" presId="urn:microsoft.com/office/officeart/2005/8/layout/chart3"/>
    <dgm:cxn modelId="{878D1801-D066-475D-938C-1D0AD801CA03}" type="presParOf" srcId="{6BD68585-FCE6-41FF-B77A-4B536583A8B7}" destId="{C269EF43-8FA7-4C34-B1BF-598D44CFE0BC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CD51B-40D4-42C2-B57F-4E65EB1ABE53}">
      <dsp:nvSpPr>
        <dsp:cNvPr id="0" name=""/>
        <dsp:cNvSpPr/>
      </dsp:nvSpPr>
      <dsp:spPr>
        <a:xfrm>
          <a:off x="3294286" y="351316"/>
          <a:ext cx="5132277" cy="5132277"/>
        </a:xfrm>
        <a:prstGeom prst="pie">
          <a:avLst>
            <a:gd name="adj1" fmla="val 16200000"/>
            <a:gd name="adj2" fmla="val 1928571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Select problem</a:t>
          </a:r>
          <a:endParaRPr lang="en-US" sz="1600" kern="1200" dirty="0"/>
        </a:p>
      </dsp:txBody>
      <dsp:txXfrm>
        <a:off x="5911137" y="840104"/>
        <a:ext cx="1405266" cy="885928"/>
      </dsp:txXfrm>
    </dsp:sp>
    <dsp:sp modelId="{6AC82997-7422-4C17-B3B7-07852AE18629}">
      <dsp:nvSpPr>
        <dsp:cNvPr id="0" name=""/>
        <dsp:cNvSpPr/>
      </dsp:nvSpPr>
      <dsp:spPr>
        <a:xfrm>
          <a:off x="3161702" y="626260"/>
          <a:ext cx="5132277" cy="5132277"/>
        </a:xfrm>
        <a:prstGeom prst="pie">
          <a:avLst>
            <a:gd name="adj1" fmla="val 19285716"/>
            <a:gd name="adj2" fmla="val 77142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Collect the labelled data</a:t>
          </a:r>
          <a:endParaRPr lang="en-US" sz="1600" kern="1200" dirty="0"/>
        </a:p>
      </dsp:txBody>
      <dsp:txXfrm>
        <a:off x="6674868" y="2459216"/>
        <a:ext cx="1490804" cy="947027"/>
      </dsp:txXfrm>
    </dsp:sp>
    <dsp:sp modelId="{E5B565DF-299D-4C00-8221-BB931C35A3C5}">
      <dsp:nvSpPr>
        <dsp:cNvPr id="0" name=""/>
        <dsp:cNvSpPr/>
      </dsp:nvSpPr>
      <dsp:spPr>
        <a:xfrm>
          <a:off x="3161702" y="626260"/>
          <a:ext cx="5132277" cy="5132277"/>
        </a:xfrm>
        <a:prstGeom prst="pie">
          <a:avLst>
            <a:gd name="adj1" fmla="val 771428"/>
            <a:gd name="adj2" fmla="val 38571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Split the dataset into training</a:t>
          </a:r>
          <a:r>
            <a:rPr lang="en-US" sz="1600" b="1" kern="1200" dirty="0" smtClean="0"/>
            <a:t>, and testing</a:t>
          </a:r>
          <a:endParaRPr lang="en-US" sz="1600" kern="1200" dirty="0"/>
        </a:p>
      </dsp:txBody>
      <dsp:txXfrm>
        <a:off x="6461024" y="3681187"/>
        <a:ext cx="1344167" cy="977576"/>
      </dsp:txXfrm>
    </dsp:sp>
    <dsp:sp modelId="{56657FD4-C14B-4DD9-8721-BCAA3A5098AA}">
      <dsp:nvSpPr>
        <dsp:cNvPr id="0" name=""/>
        <dsp:cNvSpPr/>
      </dsp:nvSpPr>
      <dsp:spPr>
        <a:xfrm>
          <a:off x="3161702" y="626260"/>
          <a:ext cx="5132277" cy="5132277"/>
        </a:xfrm>
        <a:prstGeom prst="pie">
          <a:avLst>
            <a:gd name="adj1" fmla="val 3857226"/>
            <a:gd name="adj2" fmla="val 694285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Determine input features</a:t>
          </a:r>
          <a:endParaRPr lang="en-US" sz="1600" kern="1200" dirty="0"/>
        </a:p>
      </dsp:txBody>
      <dsp:txXfrm>
        <a:off x="5040483" y="4658763"/>
        <a:ext cx="1374717" cy="977576"/>
      </dsp:txXfrm>
    </dsp:sp>
    <dsp:sp modelId="{4EFE7A92-0E23-4E0D-89EB-CB48AA0B6542}">
      <dsp:nvSpPr>
        <dsp:cNvPr id="0" name=""/>
        <dsp:cNvSpPr/>
      </dsp:nvSpPr>
      <dsp:spPr>
        <a:xfrm>
          <a:off x="3161702" y="626260"/>
          <a:ext cx="5132277" cy="5132277"/>
        </a:xfrm>
        <a:prstGeom prst="pie">
          <a:avLst>
            <a:gd name="adj1" fmla="val 6942858"/>
            <a:gd name="adj2" fmla="val 1002857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Determine the suitable algorithm</a:t>
          </a:r>
          <a:endParaRPr lang="en-US" sz="1600" kern="1200" dirty="0"/>
        </a:p>
      </dsp:txBody>
      <dsp:txXfrm>
        <a:off x="3650491" y="3681187"/>
        <a:ext cx="1344167" cy="977576"/>
      </dsp:txXfrm>
    </dsp:sp>
    <dsp:sp modelId="{3C1831EA-E39E-4EF8-98E5-7F04FEB3D970}">
      <dsp:nvSpPr>
        <dsp:cNvPr id="0" name=""/>
        <dsp:cNvSpPr/>
      </dsp:nvSpPr>
      <dsp:spPr>
        <a:xfrm>
          <a:off x="3148974" y="632752"/>
          <a:ext cx="5157733" cy="5119292"/>
        </a:xfrm>
        <a:prstGeom prst="pie">
          <a:avLst>
            <a:gd name="adj1" fmla="val 10028574"/>
            <a:gd name="adj2" fmla="val 1311428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Train the algorithm on the training dataset</a:t>
          </a:r>
          <a:endParaRPr lang="en-US" sz="1600" kern="1200" dirty="0"/>
        </a:p>
      </dsp:txBody>
      <dsp:txXfrm>
        <a:off x="3277918" y="2461071"/>
        <a:ext cx="1498198" cy="944631"/>
      </dsp:txXfrm>
    </dsp:sp>
    <dsp:sp modelId="{4C246C0C-29ED-496F-B8BC-3492995B59A3}">
      <dsp:nvSpPr>
        <dsp:cNvPr id="0" name=""/>
        <dsp:cNvSpPr/>
      </dsp:nvSpPr>
      <dsp:spPr>
        <a:xfrm>
          <a:off x="3161702" y="626260"/>
          <a:ext cx="5132277" cy="5132277"/>
        </a:xfrm>
        <a:prstGeom prst="pie">
          <a:avLst>
            <a:gd name="adj1" fmla="val 13114284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Evaluate the model on testing data</a:t>
          </a:r>
          <a:endParaRPr lang="en-US" sz="1600" kern="1200" dirty="0"/>
        </a:p>
      </dsp:txBody>
      <dsp:txXfrm>
        <a:off x="4273696" y="1115048"/>
        <a:ext cx="1405266" cy="885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9308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8252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00C385-F70F-4748-88AD-5F1AB775A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3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8F0C2B-0B96-4E6E-9CFE-A27D9219D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0CE0BF1-BE0C-4433-9570-FAE65B933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253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5D089B-B0CA-402B-B6F4-2281C130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4E51F2-58EB-4437-9EAE-89EEBEB30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A17A96-47AD-4B3B-B751-B8C6D2E4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3670C5-088E-4E5D-AB28-D3A1B445EC34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D02506-1F2C-4CA2-B8B2-BFC29423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Data Science in Practice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865E0D-73E1-47D8-AFD8-A797A1CC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3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A79D45-681B-4974-B040-8F4AFD7E4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EDE58E-6D9F-48FD-A78D-89BA6DFA0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803D5B-A03B-4DD8-A417-990E903E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37DF00-F2E9-4CCA-93A4-68176BB2E004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C5150D-9100-4912-952E-67E9C260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Data Science in Practice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6E4B49-928F-41F2-8321-B4C44AE5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78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19BB15-74D3-4169-92C6-91CB4977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3483" y="636941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105CA3-1FD5-40C3-BDA4-52DBB315E262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FC782F-1918-4E94-8A8B-9112C402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Data Science in Practice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237E0F-6662-4191-AE81-1BC4D02F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0965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50A3D7C-70F1-4B51-BC20-2772D1CDE1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FE3AFD7C-355B-42C6-870B-89721533F5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6502"/>
            <a:ext cx="12192000" cy="68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066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890313-D65E-48C4-A3A6-34119A1A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3483" y="636941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E30DAA-7065-4890-9212-BDE130B87FA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4C75F9-346B-4BC5-B94F-9855FA34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Data Science in Practice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6F3D9E-7353-49E1-9D01-B7CC9A5B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096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D50A3D7C-70F1-4B51-BC20-2772D1CDE1B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19BB15-74D3-4169-92C6-91CB4977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3483" y="636941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C17D1D-D62F-4212-AFA2-551DD8F24F6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FC782F-1918-4E94-8A8B-9112C402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Data Science in Practice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237E0F-6662-4191-AE81-1BC4D02F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0965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50A3D7C-70F1-4B51-BC20-2772D1CDE1B2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C4A69AC0-2586-4191-ACEB-0CF24608851F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0" y="2994"/>
          <a:ext cx="12192000" cy="755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6" r:id="rId3" imgW="12901320" imgH="1002960" progId="">
                  <p:embed/>
                </p:oleObj>
              </mc:Choice>
              <mc:Fallback>
                <p:oleObj r:id="rId3" imgW="12901320" imgH="1002960" progId="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C4A69AC0-2586-4191-ACEB-0CF2460885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994"/>
                        <a:ext cx="12192000" cy="755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708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334EA4-C107-4606-8A1E-FAE4DD47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43BB54-B18E-48A6-83E8-2B0B8D6E0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618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AC7475-28E2-4FBF-B766-27D6DDF4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15210D-F599-4E98-B945-C4FF415A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204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E46D48-C828-4AC2-8C29-476B7D17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A8B65D-1A2C-436E-AFB9-8C9A73242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B86C9E-1A96-494C-9F93-0BFDD8D97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702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ABE242-3D34-490B-BFB8-04840AC9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045B4B-CB82-48D0-9012-5C8A9517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798519-5E45-4209-AFE5-DC552E43A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3368F67-3D28-4ED6-BF34-4A31C002E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1C15C73-0AAF-44D6-BA11-7835D1AF1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0539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2F2837-04BC-4DD0-BF27-D6A6B412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DD396F3-BBF3-4A07-B903-10D4632E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3E39CB-8775-43DB-8BAA-05DA1700272B}" type="datetime1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28D336-E718-4663-8278-E3F9F375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Data Science in Practice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3A3246-D6BB-4F8B-97CD-E4FEC4D0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A3D7C-70F1-4B51-BC20-2772D1CDE1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6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7E27CD4-35E4-401C-88C0-5C7CFFD0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33CC2-4434-46A3-BA74-F7D50DB414B6}" type="datetime1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F307A78-0CDE-42CE-98A1-0B62BCDE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Data Science in Practice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60234E-E201-40CF-AFFF-D933A251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109B67-6349-4469-84E6-71726F86A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90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5C226-CA06-4158-8D9C-3190B89C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9C29F9-28DA-4C96-A8B5-D7D66977D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D406C8-8025-4110-AA94-EA20C2B54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7D4EFD-8410-44C2-8B36-466AD458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A4D325-D723-4854-B926-3A752E67BE3D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3CD3D6-AD52-4C90-9829-7B8261B8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Data Science in Practice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19F19B-0CCE-4E32-BCC8-8EA83FA3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1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1DF97-745D-4009-9EFA-849AB5B4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8BCC4F1-651B-4DB7-9C8E-894EC5258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C13988-36BC-49A5-BD72-7E6CF2C23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431852-D110-4035-AFFC-57C0FDEA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33A936-2188-486D-9140-2692D3A45EE2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45B774-EF8B-4E09-9218-D05159FD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Data Science in Practice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747DFB-EE20-4205-A800-D3568FF0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19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4FDD7D-E315-4BB2-BAF5-168138CC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8B0A8C-6115-4E78-BCF0-7EA7235D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8031C58C-C72D-4D7C-8CA5-12A01F56161B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0" y="2994"/>
          <a:ext cx="121920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6" r:id="rId17" imgW="12901320" imgH="1002960" progId="">
                  <p:embed/>
                </p:oleObj>
              </mc:Choice>
              <mc:Fallback>
                <p:oleObj r:id="rId17" imgW="12901320" imgH="1002960" progId="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xmlns="" id="{D25E6BB5-EC98-4D24-A0BB-1A8E235574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2994"/>
                        <a:ext cx="1219200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73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2" r:id="rId13"/>
    <p:sldLayoutId id="2147483664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21642CB-9C9E-4239-A16F-5D3EC2A68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73BC30E-AB72-40AF-AD26-197B1968C68C}"/>
              </a:ext>
            </a:extLst>
          </p:cNvPr>
          <p:cNvSpPr/>
          <p:nvPr/>
        </p:nvSpPr>
        <p:spPr>
          <a:xfrm>
            <a:off x="0" y="0"/>
            <a:ext cx="12176010" cy="685800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  <a:effectLst>
            <a:glow>
              <a:schemeClr val="bg1"/>
            </a:glow>
            <a:outerShdw blurRad="215900" sx="1000" sy="1000" algn="ctr" rotWithShape="0">
              <a:srgbClr val="000000">
                <a:alpha val="92000"/>
              </a:srgbClr>
            </a:outerShdw>
            <a:reflection stA="47000"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</a:t>
            </a:r>
            <a:endParaRPr lang="en-US" sz="4800" b="1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2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5F8FF58-B9A0-49FF-B407-D00D0DA45950}"/>
              </a:ext>
            </a:extLst>
          </p:cNvPr>
          <p:cNvSpPr/>
          <p:nvPr/>
        </p:nvSpPr>
        <p:spPr>
          <a:xfrm>
            <a:off x="3347221" y="4643856"/>
            <a:ext cx="4823460" cy="685800"/>
          </a:xfrm>
          <a:prstGeom prst="rect">
            <a:avLst/>
          </a:prstGeom>
          <a:solidFill>
            <a:srgbClr val="002060">
              <a:alpha val="27000"/>
            </a:srgbClr>
          </a:solidFill>
          <a:ln>
            <a:noFill/>
          </a:ln>
          <a:effectLst>
            <a:outerShdw blurRad="215900" sx="1000" sy="1000" algn="ctr" rotWithShape="0">
              <a:srgbClr val="000000">
                <a:alpha val="9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 </a:t>
            </a:r>
            <a:r>
              <a:rPr lang="en-US" sz="2800" dirty="0" smtClean="0">
                <a:solidFill>
                  <a:prstClr val="white"/>
                </a:solidFill>
                <a:latin typeface="Calibri" panose="020F0502020204030204"/>
              </a:rPr>
              <a:t>Muhammad Kamran Malik</a:t>
            </a:r>
          </a:p>
        </p:txBody>
      </p:sp>
    </p:spTree>
    <p:extLst>
      <p:ext uri="{BB962C8B-B14F-4D97-AF65-F5344CB8AC3E}">
        <p14:creationId xmlns:p14="http://schemas.microsoft.com/office/powerpoint/2010/main" val="28216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Types of Supervised Learning </a:t>
            </a:r>
            <a:r>
              <a:rPr lang="en-US" dirty="0" smtClean="0">
                <a:solidFill>
                  <a:prstClr val="white"/>
                </a:solidFill>
              </a:rPr>
              <a:t> (Classification)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8793BDC-2911-4507-88F0-9B206CE1E00B}"/>
              </a:ext>
            </a:extLst>
          </p:cNvPr>
          <p:cNvSpPr txBox="1">
            <a:spLocks/>
          </p:cNvSpPr>
          <p:nvPr/>
        </p:nvSpPr>
        <p:spPr>
          <a:xfrm>
            <a:off x="598692" y="959330"/>
            <a:ext cx="11593308" cy="57752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Classification algorithms are used when the output variable is categorical, which means there are two classes such as Yes-No, Male-Female, True-false, etc.</a:t>
            </a:r>
          </a:p>
          <a:p>
            <a:pPr lvl="1"/>
            <a:r>
              <a:rPr lang="en-US" sz="3600" dirty="0" smtClean="0"/>
              <a:t>Naïve Bayes</a:t>
            </a:r>
            <a:endParaRPr lang="en-US" sz="3600" dirty="0"/>
          </a:p>
          <a:p>
            <a:pPr lvl="1"/>
            <a:r>
              <a:rPr lang="en-US" sz="3600" dirty="0"/>
              <a:t>Random Forest</a:t>
            </a:r>
          </a:p>
          <a:p>
            <a:pPr lvl="1"/>
            <a:r>
              <a:rPr lang="en-US" sz="3600" dirty="0"/>
              <a:t>Decision Trees</a:t>
            </a:r>
          </a:p>
          <a:p>
            <a:pPr lvl="1"/>
            <a:r>
              <a:rPr lang="en-US" sz="3600" dirty="0"/>
              <a:t>Logistic Regression</a:t>
            </a:r>
          </a:p>
          <a:p>
            <a:pPr lvl="1"/>
            <a:r>
              <a:rPr lang="en-US" sz="3600" dirty="0"/>
              <a:t>Support vector </a:t>
            </a:r>
            <a:r>
              <a:rPr lang="en-US" sz="3600" dirty="0" smtClean="0"/>
              <a:t>Machines </a:t>
            </a:r>
            <a:r>
              <a:rPr lang="en-US" sz="3600" dirty="0" err="1" smtClean="0"/>
              <a:t>etc</a:t>
            </a:r>
            <a:endParaRPr lang="en-US" sz="3600" dirty="0"/>
          </a:p>
          <a:p>
            <a:pPr marL="457189" indent="-457189" defTabSz="1219170">
              <a:defRPr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1548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Classification Example</a:t>
            </a:r>
            <a:endParaRPr lang="en-US" dirty="0"/>
          </a:p>
        </p:txBody>
      </p:sp>
      <p:pic>
        <p:nvPicPr>
          <p:cNvPr id="53250" name="Picture 2" descr="Machine Learning Basics with Examples — Part 2 Supervised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44"/>
            <a:ext cx="5581650" cy="325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748143"/>
            <a:ext cx="5791199" cy="32523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7200"/>
            <a:ext cx="5581650" cy="2590800"/>
          </a:xfrm>
          <a:prstGeom prst="rect">
            <a:avLst/>
          </a:prstGeom>
        </p:spPr>
      </p:pic>
      <p:pic>
        <p:nvPicPr>
          <p:cNvPr id="53252" name="Picture 4" descr="Classification in Machine Learning | Supervised Learning | Intellipa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4000498"/>
            <a:ext cx="5791200" cy="285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57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Classification Example</a:t>
            </a:r>
            <a:endParaRPr lang="en-US" dirty="0"/>
          </a:p>
        </p:txBody>
      </p:sp>
      <p:pic>
        <p:nvPicPr>
          <p:cNvPr id="55298" name="Picture 2" descr="Introduction | ML Universal Guides | Google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748145"/>
            <a:ext cx="6353175" cy="315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2" name="Picture 6" descr="Top 20 Best AI Examples and Machine Learning Application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748145"/>
            <a:ext cx="5810250" cy="315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4" name="Picture 8" descr="Highly Automated Machine Learning: New in Mathematica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" y="4038600"/>
            <a:ext cx="60674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6" name="Picture 10" descr="Customer Churn Prediction - EKba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49" y="3905250"/>
            <a:ext cx="48990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0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19350"/>
            <a:ext cx="10515600" cy="2143125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 &amp; A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7171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How Supervised Learning Works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60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How Supervised Learning Works?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8793BDC-2911-4507-88F0-9B206CE1E00B}"/>
              </a:ext>
            </a:extLst>
          </p:cNvPr>
          <p:cNvSpPr txBox="1">
            <a:spLocks/>
          </p:cNvSpPr>
          <p:nvPr/>
        </p:nvSpPr>
        <p:spPr>
          <a:xfrm>
            <a:off x="598692" y="959330"/>
            <a:ext cx="11593308" cy="577520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First </a:t>
            </a:r>
            <a:r>
              <a:rPr lang="en-US" sz="4000" dirty="0" smtClean="0"/>
              <a:t>determine </a:t>
            </a:r>
            <a:r>
              <a:rPr lang="en-US" sz="4000" dirty="0"/>
              <a:t>the </a:t>
            </a:r>
            <a:r>
              <a:rPr lang="en-US" sz="4000" dirty="0" smtClean="0"/>
              <a:t>type of problem</a:t>
            </a:r>
            <a:endParaRPr lang="en-US" sz="4000" dirty="0"/>
          </a:p>
          <a:p>
            <a:r>
              <a:rPr lang="en-US" sz="4000" dirty="0" smtClean="0"/>
              <a:t>Collect </a:t>
            </a:r>
            <a:r>
              <a:rPr lang="en-US" sz="4000" dirty="0"/>
              <a:t>the labelled </a:t>
            </a:r>
            <a:r>
              <a:rPr lang="en-US" sz="4000" dirty="0" smtClean="0"/>
              <a:t>data</a:t>
            </a:r>
            <a:r>
              <a:rPr lang="en-US" sz="4000" dirty="0"/>
              <a:t>.</a:t>
            </a:r>
          </a:p>
          <a:p>
            <a:r>
              <a:rPr lang="en-US" sz="4000" dirty="0"/>
              <a:t>Split the </a:t>
            </a:r>
            <a:r>
              <a:rPr lang="en-US" sz="4000" dirty="0" smtClean="0"/>
              <a:t>dataset </a:t>
            </a:r>
            <a:r>
              <a:rPr lang="en-US" sz="4000" dirty="0"/>
              <a:t>into </a:t>
            </a:r>
            <a:r>
              <a:rPr lang="en-US" sz="4000" b="1" dirty="0" smtClean="0"/>
              <a:t>training (80%)</a:t>
            </a:r>
            <a:r>
              <a:rPr lang="en-US" sz="4000" dirty="0"/>
              <a:t> </a:t>
            </a:r>
            <a:r>
              <a:rPr lang="en-US" sz="4000" dirty="0" smtClean="0"/>
              <a:t>and </a:t>
            </a:r>
            <a:r>
              <a:rPr lang="en-US" sz="4000" b="1" dirty="0" smtClean="0"/>
              <a:t>testing (20%).</a:t>
            </a:r>
          </a:p>
          <a:p>
            <a:r>
              <a:rPr lang="en-US" sz="4000" dirty="0" smtClean="0"/>
              <a:t>Determine </a:t>
            </a:r>
            <a:r>
              <a:rPr lang="en-US" sz="4000" dirty="0"/>
              <a:t>the input features of the training dataset, which should have enough knowledge so that the model can accurately predict the output.</a:t>
            </a:r>
          </a:p>
          <a:p>
            <a:r>
              <a:rPr lang="en-US" sz="4000" dirty="0"/>
              <a:t>Determine the suitable algorithm for the model, such as support vector machine, decision tree, etc.</a:t>
            </a:r>
          </a:p>
          <a:p>
            <a:r>
              <a:rPr lang="en-US" sz="4000" dirty="0"/>
              <a:t>Execute the algorithm on the training dataset. </a:t>
            </a:r>
          </a:p>
          <a:p>
            <a:r>
              <a:rPr lang="en-US" sz="4000" dirty="0"/>
              <a:t>Evaluate the accuracy of the model by providing the test set. If the model predicts the correct output, which means our model is accurate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66129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How Supervised Learning Works?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8793BDC-2911-4507-88F0-9B206CE1E00B}"/>
              </a:ext>
            </a:extLst>
          </p:cNvPr>
          <p:cNvSpPr txBox="1">
            <a:spLocks/>
          </p:cNvSpPr>
          <p:nvPr/>
        </p:nvSpPr>
        <p:spPr>
          <a:xfrm>
            <a:off x="598692" y="959330"/>
            <a:ext cx="11593308" cy="577520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First Determine the </a:t>
            </a:r>
            <a:r>
              <a:rPr lang="en-US" sz="4000" dirty="0" smtClean="0"/>
              <a:t>type of problem</a:t>
            </a:r>
            <a:endParaRPr lang="en-US" sz="4000" dirty="0"/>
          </a:p>
          <a:p>
            <a:r>
              <a:rPr lang="en-US" sz="4000" dirty="0" smtClean="0"/>
              <a:t>Collect </a:t>
            </a:r>
            <a:r>
              <a:rPr lang="en-US" sz="4000" dirty="0"/>
              <a:t>the labelled </a:t>
            </a:r>
            <a:r>
              <a:rPr lang="en-US" sz="4000" dirty="0" smtClean="0"/>
              <a:t>data</a:t>
            </a:r>
            <a:r>
              <a:rPr lang="en-US" sz="4000" dirty="0"/>
              <a:t>.</a:t>
            </a:r>
          </a:p>
          <a:p>
            <a:r>
              <a:rPr lang="en-US" sz="4000" dirty="0"/>
              <a:t>Split the </a:t>
            </a:r>
            <a:r>
              <a:rPr lang="en-US" sz="4000" dirty="0" smtClean="0"/>
              <a:t>dataset </a:t>
            </a:r>
            <a:r>
              <a:rPr lang="en-US" sz="4000" dirty="0"/>
              <a:t>into </a:t>
            </a:r>
            <a:r>
              <a:rPr lang="en-US" sz="4000" b="1" dirty="0" smtClean="0"/>
              <a:t>training, testing, </a:t>
            </a:r>
            <a:r>
              <a:rPr lang="en-US" sz="4000" b="1" dirty="0"/>
              <a:t>and validation dataset</a:t>
            </a:r>
            <a:r>
              <a:rPr lang="en-US" sz="4000" dirty="0"/>
              <a:t>.</a:t>
            </a:r>
          </a:p>
          <a:p>
            <a:r>
              <a:rPr lang="en-US" sz="4000" dirty="0"/>
              <a:t>Determine the input features of the training dataset, which should have enough knowledge so that the model can accurately predict the output.</a:t>
            </a:r>
          </a:p>
          <a:p>
            <a:r>
              <a:rPr lang="en-US" sz="4000" dirty="0"/>
              <a:t>Determine the suitable algorithm for the model, such as support vector machine, decision tree, etc.</a:t>
            </a:r>
          </a:p>
          <a:p>
            <a:r>
              <a:rPr lang="en-US" sz="4000" dirty="0"/>
              <a:t>Execute the algorithm on the training dataset. Sometimes we need validation sets as the control parameters, which are the subset of training datasets.</a:t>
            </a:r>
          </a:p>
          <a:p>
            <a:r>
              <a:rPr lang="en-US" sz="4000" dirty="0"/>
              <a:t>Evaluate the accuracy of the model by providing the test set. If the model predicts the correct output, which means our model is accurate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489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A25D9FFE-7793-4AD6-BC48-B8C467920C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273097"/>
              </p:ext>
            </p:extLst>
          </p:nvPr>
        </p:nvGraphicFramePr>
        <p:xfrm>
          <a:off x="371295" y="748146"/>
          <a:ext cx="11575539" cy="6109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 txBox="1">
            <a:spLocks/>
          </p:cNvSpPr>
          <p:nvPr/>
        </p:nvSpPr>
        <p:spPr>
          <a:xfrm>
            <a:off x="0" y="66502"/>
            <a:ext cx="12192000" cy="6816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prstClr val="white"/>
                </a:solidFill>
                <a:latin typeface="+mn-lt"/>
              </a:rPr>
              <a:t>How Supervised Learning Works?</a:t>
            </a:r>
          </a:p>
        </p:txBody>
      </p:sp>
    </p:spTree>
    <p:extLst>
      <p:ext uri="{BB962C8B-B14F-4D97-AF65-F5344CB8AC3E}">
        <p14:creationId xmlns:p14="http://schemas.microsoft.com/office/powerpoint/2010/main" val="245636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295400"/>
            <a:ext cx="9201150" cy="48386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 txBox="1">
            <a:spLocks/>
          </p:cNvSpPr>
          <p:nvPr/>
        </p:nvSpPr>
        <p:spPr>
          <a:xfrm>
            <a:off x="0" y="66502"/>
            <a:ext cx="12192000" cy="6816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prstClr val="white"/>
                </a:solidFill>
                <a:latin typeface="+mn-lt"/>
              </a:rPr>
              <a:t>How Supervised Learning Works?</a:t>
            </a:r>
          </a:p>
        </p:txBody>
      </p:sp>
    </p:spTree>
    <p:extLst>
      <p:ext uri="{BB962C8B-B14F-4D97-AF65-F5344CB8AC3E}">
        <p14:creationId xmlns:p14="http://schemas.microsoft.com/office/powerpoint/2010/main" val="108997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 txBox="1">
            <a:spLocks/>
          </p:cNvSpPr>
          <p:nvPr/>
        </p:nvSpPr>
        <p:spPr>
          <a:xfrm>
            <a:off x="0" y="66502"/>
            <a:ext cx="12192000" cy="6816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prstClr val="white"/>
                </a:solidFill>
                <a:latin typeface="+mn-lt"/>
              </a:rPr>
              <a:t>How Supervised Learning Works?</a:t>
            </a:r>
          </a:p>
        </p:txBody>
      </p:sp>
      <p:pic>
        <p:nvPicPr>
          <p:cNvPr id="58370" name="Picture 2" descr="Machine Learning - Splitting Data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45"/>
            <a:ext cx="12192000" cy="610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2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Supervised Machine Learning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52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781050"/>
            <a:ext cx="6172200" cy="6076950"/>
          </a:xfrm>
          <a:prstGeom prst="rect">
            <a:avLst/>
          </a:prstGeom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 txBox="1">
            <a:spLocks/>
          </p:cNvSpPr>
          <p:nvPr/>
        </p:nvSpPr>
        <p:spPr>
          <a:xfrm>
            <a:off x="0" y="66502"/>
            <a:ext cx="12192000" cy="6816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prstClr val="white"/>
                </a:solidFill>
                <a:latin typeface="+mn-lt"/>
              </a:rPr>
              <a:t>How Supervised Learning Works?</a:t>
            </a:r>
          </a:p>
        </p:txBody>
      </p:sp>
    </p:spTree>
    <p:extLst>
      <p:ext uri="{BB962C8B-B14F-4D97-AF65-F5344CB8AC3E}">
        <p14:creationId xmlns:p14="http://schemas.microsoft.com/office/powerpoint/2010/main" val="383768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19350"/>
            <a:ext cx="10515600" cy="2143125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 &amp; A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54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Model Evaluation Measure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49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Model Evaluation Measures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8793BDC-2911-4507-88F0-9B206CE1E00B}"/>
              </a:ext>
            </a:extLst>
          </p:cNvPr>
          <p:cNvSpPr txBox="1">
            <a:spLocks/>
          </p:cNvSpPr>
          <p:nvPr/>
        </p:nvSpPr>
        <p:spPr>
          <a:xfrm>
            <a:off x="598692" y="959330"/>
            <a:ext cx="11593308" cy="57752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True </a:t>
            </a:r>
            <a:r>
              <a:rPr lang="en-US" sz="4000" b="1" dirty="0" smtClean="0"/>
              <a:t>positives (TP):</a:t>
            </a:r>
            <a:r>
              <a:rPr lang="en-US" sz="4000" b="1" dirty="0"/>
              <a:t> </a:t>
            </a:r>
            <a:r>
              <a:rPr lang="en-US" sz="4000" dirty="0"/>
              <a:t>data points </a:t>
            </a:r>
            <a:r>
              <a:rPr lang="en-US" sz="4000" dirty="0" smtClean="0"/>
              <a:t>predicted/labeled </a:t>
            </a:r>
            <a:r>
              <a:rPr lang="en-US" sz="4000" dirty="0"/>
              <a:t>as positive that are actually positive</a:t>
            </a:r>
          </a:p>
          <a:p>
            <a:r>
              <a:rPr lang="en-US" sz="4000" b="1" dirty="0"/>
              <a:t>False </a:t>
            </a:r>
            <a:r>
              <a:rPr lang="en-US" sz="4000" b="1" dirty="0" smtClean="0"/>
              <a:t>positives (FP):</a:t>
            </a:r>
            <a:r>
              <a:rPr lang="en-US" sz="4000" b="1" dirty="0"/>
              <a:t> </a:t>
            </a:r>
            <a:r>
              <a:rPr lang="en-US" sz="4000" dirty="0"/>
              <a:t>data points </a:t>
            </a:r>
            <a:r>
              <a:rPr lang="en-US" sz="4000" dirty="0" smtClean="0"/>
              <a:t>predicted/labeled </a:t>
            </a:r>
            <a:r>
              <a:rPr lang="en-US" sz="4000" dirty="0"/>
              <a:t>as positive that are actually negative</a:t>
            </a:r>
          </a:p>
          <a:p>
            <a:r>
              <a:rPr lang="en-US" sz="4000" b="1" dirty="0"/>
              <a:t>True </a:t>
            </a:r>
            <a:r>
              <a:rPr lang="en-US" sz="4000" b="1" dirty="0" smtClean="0"/>
              <a:t>negatives (TN):</a:t>
            </a:r>
            <a:r>
              <a:rPr lang="en-US" sz="4000" b="1" dirty="0"/>
              <a:t> </a:t>
            </a:r>
            <a:r>
              <a:rPr lang="en-US" sz="4000" dirty="0"/>
              <a:t>data points </a:t>
            </a:r>
            <a:r>
              <a:rPr lang="en-US" sz="4000" dirty="0" smtClean="0"/>
              <a:t>predicted/labeled </a:t>
            </a:r>
            <a:r>
              <a:rPr lang="en-US" sz="4000" dirty="0"/>
              <a:t>as negative that are actually negative</a:t>
            </a:r>
          </a:p>
          <a:p>
            <a:r>
              <a:rPr lang="en-US" sz="4000" b="1" dirty="0"/>
              <a:t>False </a:t>
            </a:r>
            <a:r>
              <a:rPr lang="en-US" sz="4000" b="1" dirty="0" smtClean="0"/>
              <a:t>negatives (TN):</a:t>
            </a:r>
            <a:r>
              <a:rPr lang="en-US" sz="4000" b="1" dirty="0"/>
              <a:t> </a:t>
            </a:r>
            <a:r>
              <a:rPr lang="en-US" sz="4000" dirty="0"/>
              <a:t>data points </a:t>
            </a:r>
            <a:r>
              <a:rPr lang="en-US" sz="4000" dirty="0" smtClean="0"/>
              <a:t>predicted/labeled </a:t>
            </a:r>
            <a:r>
              <a:rPr lang="en-US" sz="4000" dirty="0"/>
              <a:t>as negative that are actually positive</a:t>
            </a:r>
          </a:p>
        </p:txBody>
      </p:sp>
    </p:spTree>
    <p:extLst>
      <p:ext uri="{BB962C8B-B14F-4D97-AF65-F5344CB8AC3E}">
        <p14:creationId xmlns:p14="http://schemas.microsoft.com/office/powerpoint/2010/main" val="25229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Model Evaluation Measures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8793BDC-2911-4507-88F0-9B206CE1E00B}"/>
              </a:ext>
            </a:extLst>
          </p:cNvPr>
          <p:cNvSpPr txBox="1">
            <a:spLocks/>
          </p:cNvSpPr>
          <p:nvPr/>
        </p:nvSpPr>
        <p:spPr>
          <a:xfrm>
            <a:off x="598692" y="959330"/>
            <a:ext cx="11593308" cy="57752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/>
              <a:t>Accuracy</a:t>
            </a:r>
            <a:r>
              <a:rPr lang="en-US" sz="4000" dirty="0" smtClean="0"/>
              <a:t>: Closeness </a:t>
            </a:r>
            <a:r>
              <a:rPr lang="en-US" sz="4000" dirty="0"/>
              <a:t>of a measured value to a standard or known </a:t>
            </a:r>
            <a:r>
              <a:rPr lang="en-US" sz="4000" dirty="0" smtClean="0"/>
              <a:t>value</a:t>
            </a:r>
            <a:r>
              <a:rPr lang="en-US" sz="4000" b="1" dirty="0"/>
              <a:t> </a:t>
            </a:r>
            <a:r>
              <a:rPr lang="en-US" sz="4000" b="1" dirty="0" smtClean="0"/>
              <a:t>((TP + TN)/(TP+TN+FN+FP))</a:t>
            </a:r>
          </a:p>
          <a:p>
            <a:r>
              <a:rPr lang="en-US" sz="4000" b="1" dirty="0"/>
              <a:t>Recall:</a:t>
            </a:r>
            <a:r>
              <a:rPr lang="en-US" sz="4000" dirty="0"/>
              <a:t> ability of a classification model to identify all relevant </a:t>
            </a:r>
            <a:r>
              <a:rPr lang="en-US" sz="4000" dirty="0" smtClean="0"/>
              <a:t>instances </a:t>
            </a:r>
            <a:r>
              <a:rPr lang="en-US" sz="4000" b="1" dirty="0" smtClean="0"/>
              <a:t>(TP / TP + FN)</a:t>
            </a:r>
            <a:endParaRPr lang="en-US" sz="4000" b="1" dirty="0"/>
          </a:p>
          <a:p>
            <a:r>
              <a:rPr lang="en-US" sz="4000" b="1" dirty="0"/>
              <a:t>Precision: </a:t>
            </a:r>
            <a:r>
              <a:rPr lang="en-US" sz="4000" dirty="0"/>
              <a:t>ability of a classification model to return only relevant </a:t>
            </a:r>
            <a:r>
              <a:rPr lang="en-US" sz="4000" dirty="0" smtClean="0"/>
              <a:t>instances </a:t>
            </a:r>
            <a:r>
              <a:rPr lang="en-US" sz="4000" b="1" dirty="0" smtClean="0"/>
              <a:t>(TP / TP + FP)</a:t>
            </a:r>
            <a:endParaRPr lang="en-US" sz="4000" b="1" dirty="0"/>
          </a:p>
          <a:p>
            <a:r>
              <a:rPr lang="en-US" sz="4000" b="1" dirty="0"/>
              <a:t>F1 score:</a:t>
            </a:r>
            <a:r>
              <a:rPr lang="en-US" sz="4000" dirty="0"/>
              <a:t> single metric that combines recall and precision using the harmonic </a:t>
            </a:r>
            <a:r>
              <a:rPr lang="en-US" sz="4000" dirty="0" smtClean="0"/>
              <a:t>mean </a:t>
            </a:r>
            <a:r>
              <a:rPr lang="en-US" sz="4000" b="1" dirty="0" smtClean="0"/>
              <a:t>( 2 (Precision * Recall)/(Precision + Recall))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680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Model Evaluation Measures (Classification)</a:t>
            </a:r>
            <a:endParaRPr lang="en-US" dirty="0"/>
          </a:p>
        </p:txBody>
      </p:sp>
      <p:pic>
        <p:nvPicPr>
          <p:cNvPr id="59394" name="Picture 2" descr="https://miro.medium.com/max/797/1*CPnO_bcdbE8FXTejQiV2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922" y="748145"/>
            <a:ext cx="5811078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89174"/>
              </p:ext>
            </p:extLst>
          </p:nvPr>
        </p:nvGraphicFramePr>
        <p:xfrm>
          <a:off x="0" y="599912"/>
          <a:ext cx="6341165" cy="6270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238"/>
                <a:gridCol w="2089238"/>
                <a:gridCol w="2162689"/>
              </a:tblGrid>
              <a:tr h="57006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Images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Actual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Label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Predicted Label</a:t>
                      </a:r>
                      <a:endParaRPr lang="en-US" sz="24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Image1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Happy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Sad</a:t>
                      </a:r>
                      <a:endParaRPr lang="en-US" sz="28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Image2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Sad</a:t>
                      </a:r>
                      <a:endParaRPr lang="en-US" sz="28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Image3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Happy</a:t>
                      </a:r>
                      <a:endParaRPr lang="en-US" sz="28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Image4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Happy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Happy</a:t>
                      </a:r>
                      <a:endParaRPr lang="en-US" sz="28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Image5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Happy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Happy</a:t>
                      </a:r>
                      <a:endParaRPr lang="en-US" sz="28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Image6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Happy</a:t>
                      </a:r>
                      <a:endParaRPr lang="en-US" sz="28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Image7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Happy</a:t>
                      </a:r>
                      <a:endParaRPr lang="en-US" sz="28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Image8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Happy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Happy</a:t>
                      </a:r>
                      <a:endParaRPr lang="en-US" sz="28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Image9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Happy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Happy</a:t>
                      </a:r>
                      <a:endParaRPr lang="en-US" sz="28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Image10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Sad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9582" y="5784574"/>
            <a:ext cx="5592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Accuracy</a:t>
            </a:r>
            <a:r>
              <a:rPr lang="en-US" dirty="0" smtClean="0"/>
              <a:t> = (</a:t>
            </a:r>
            <a:r>
              <a:rPr lang="en-US" dirty="0"/>
              <a:t>TP + TN)/(TP+TN+FN+FP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Recall</a:t>
            </a:r>
            <a:r>
              <a:rPr lang="en-US" dirty="0" smtClean="0"/>
              <a:t> =  </a:t>
            </a:r>
            <a:r>
              <a:rPr lang="en-US" dirty="0"/>
              <a:t>(TP / TP + FN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Precision </a:t>
            </a:r>
            <a:r>
              <a:rPr lang="en-US" dirty="0" smtClean="0"/>
              <a:t>= </a:t>
            </a:r>
            <a:r>
              <a:rPr lang="en-US" dirty="0"/>
              <a:t>(TP / TP + FP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Model Evaluation Measures (Classification)</a:t>
            </a:r>
            <a:endParaRPr lang="en-US" dirty="0"/>
          </a:p>
        </p:txBody>
      </p:sp>
      <p:pic>
        <p:nvPicPr>
          <p:cNvPr id="59394" name="Picture 2" descr="https://miro.medium.com/max/797/1*CPnO_bcdbE8FXTejQiV2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52" y="748145"/>
            <a:ext cx="4558748" cy="292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02887"/>
              </p:ext>
            </p:extLst>
          </p:nvPr>
        </p:nvGraphicFramePr>
        <p:xfrm>
          <a:off x="-1" y="599912"/>
          <a:ext cx="7692887" cy="6270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22"/>
                <a:gridCol w="1969544"/>
                <a:gridCol w="1886258"/>
                <a:gridCol w="2208663"/>
              </a:tblGrid>
              <a:tr h="57006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Images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Actual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Label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</a:t>
                      </a:r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 2</a:t>
                      </a:r>
                      <a:endParaRPr lang="en-US" sz="24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Patient1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Patient2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Patient3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Patient4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Patient5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Patient6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Corona</a:t>
                      </a:r>
                      <a:endParaRPr lang="en-US" sz="28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Patient7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Corona</a:t>
                      </a:r>
                      <a:endParaRPr lang="en-US" sz="28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Patient8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Corona</a:t>
                      </a:r>
                      <a:endParaRPr lang="en-US" sz="28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Patient9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Corona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Corona</a:t>
                      </a:r>
                      <a:endParaRPr lang="en-US" sz="2800" dirty="0"/>
                    </a:p>
                  </a:txBody>
                  <a:tcPr/>
                </a:tc>
              </a:tr>
              <a:tr h="570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Patient10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Corona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Corona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Corona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68748" y="5784574"/>
            <a:ext cx="382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Accuracy</a:t>
            </a:r>
            <a:r>
              <a:rPr lang="en-US" dirty="0" smtClean="0"/>
              <a:t> = (</a:t>
            </a:r>
            <a:r>
              <a:rPr lang="en-US" dirty="0"/>
              <a:t>TP + TN)/(TP+TN+FN+FP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Recall</a:t>
            </a:r>
            <a:r>
              <a:rPr lang="en-US" dirty="0" smtClean="0"/>
              <a:t> =  </a:t>
            </a:r>
            <a:r>
              <a:rPr lang="en-US" dirty="0"/>
              <a:t>(TP / TP + FN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Precision </a:t>
            </a:r>
            <a:r>
              <a:rPr lang="en-US" dirty="0" smtClean="0"/>
              <a:t>= </a:t>
            </a:r>
            <a:r>
              <a:rPr lang="en-US" dirty="0"/>
              <a:t>(TP / TP + FP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Model Evaluation Measures (Regression)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8793BDC-2911-4507-88F0-9B206CE1E00B}"/>
              </a:ext>
            </a:extLst>
          </p:cNvPr>
          <p:cNvSpPr txBox="1">
            <a:spLocks/>
          </p:cNvSpPr>
          <p:nvPr/>
        </p:nvSpPr>
        <p:spPr>
          <a:xfrm>
            <a:off x="598692" y="959330"/>
            <a:ext cx="11593308" cy="57752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78038"/>
              </p:ext>
            </p:extLst>
          </p:nvPr>
        </p:nvGraphicFramePr>
        <p:xfrm>
          <a:off x="1" y="773197"/>
          <a:ext cx="801247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64"/>
                <a:gridCol w="3256280"/>
                <a:gridCol w="1837246"/>
                <a:gridCol w="2042787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GPA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Salary</a:t>
                      </a:r>
                      <a:r>
                        <a:rPr lang="en-US" sz="2800" baseline="0" dirty="0" smtClean="0"/>
                        <a:t> (thousands) 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Model</a:t>
                      </a:r>
                      <a:r>
                        <a:rPr lang="en-US" sz="2800" baseline="0" dirty="0" smtClean="0"/>
                        <a:t> 1 y’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Model</a:t>
                      </a:r>
                      <a:r>
                        <a:rPr lang="en-US" sz="2800" baseline="0" dirty="0" smtClean="0"/>
                        <a:t> 2 y’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39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3452581"/>
                <a:ext cx="8345298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𝑆𝑞𝑢𝑎𝑟𝑒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  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−  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52581"/>
                <a:ext cx="8345298" cy="11762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0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19350"/>
            <a:ext cx="10515600" cy="2143125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 &amp; A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9749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Supervised Machine Learning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8793BDC-2911-4507-88F0-9B206CE1E00B}"/>
              </a:ext>
            </a:extLst>
          </p:cNvPr>
          <p:cNvSpPr txBox="1">
            <a:spLocks/>
          </p:cNvSpPr>
          <p:nvPr/>
        </p:nvSpPr>
        <p:spPr>
          <a:xfrm>
            <a:off x="598692" y="959330"/>
            <a:ext cx="11288508" cy="51176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/>
              <a:t>Supervised learning is the types of machine learning in which machines are trained using well "labelled" training data, and on basis of that data, machines predict the output. </a:t>
            </a:r>
            <a:endParaRPr lang="en-US" sz="3200" dirty="0" smtClean="0"/>
          </a:p>
          <a:p>
            <a:pPr algn="just"/>
            <a:r>
              <a:rPr lang="en-US" sz="3200" dirty="0" smtClean="0"/>
              <a:t>The </a:t>
            </a:r>
            <a:r>
              <a:rPr lang="en-US" sz="3200" dirty="0"/>
              <a:t>labelled data means some input data is already tagged with the correct output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/>
              <a:t>In supervised learning, the training data provided to the machines work as the supervisor that teaches the machines to predict the output correctly. </a:t>
            </a:r>
            <a:endParaRPr lang="en-US" sz="3200" dirty="0" smtClean="0"/>
          </a:p>
          <a:p>
            <a:pPr algn="just"/>
            <a:r>
              <a:rPr lang="en-US" sz="3200" dirty="0" smtClean="0"/>
              <a:t>It </a:t>
            </a:r>
            <a:r>
              <a:rPr lang="en-US" sz="3200" dirty="0"/>
              <a:t>applies the same concept as a student learns in the supervision of the teacher.</a:t>
            </a:r>
          </a:p>
        </p:txBody>
      </p:sp>
    </p:spTree>
    <p:extLst>
      <p:ext uri="{BB962C8B-B14F-4D97-AF65-F5344CB8AC3E}">
        <p14:creationId xmlns:p14="http://schemas.microsoft.com/office/powerpoint/2010/main" val="20083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Basic Notations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40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Iris dataset - Hands-On Machine Learning with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80904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58793BDC-2911-4507-88F0-9B206CE1E0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1913" y="859939"/>
                <a:ext cx="4340087" cy="577520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r>
                  <a:rPr lang="en-US" sz="3200" b="1" dirty="0" smtClean="0"/>
                  <a:t>D</a:t>
                </a:r>
                <a:r>
                  <a:rPr lang="en-US" sz="3200" dirty="0" smtClean="0"/>
                  <a:t> = labeled training data (</a:t>
                </a:r>
                <a:r>
                  <a:rPr lang="en-US" sz="3200" dirty="0" err="1" smtClean="0"/>
                  <a:t>X,y</a:t>
                </a:r>
                <a:r>
                  <a:rPr lang="en-US" sz="3200" dirty="0" smtClean="0"/>
                  <a:t>)</a:t>
                </a:r>
              </a:p>
              <a:p>
                <a:pPr defTabSz="1219170">
                  <a:defRPr/>
                </a:pPr>
                <a:r>
                  <a:rPr lang="en-US" sz="3200" b="1" dirty="0"/>
                  <a:t>m</a:t>
                </a:r>
                <a:r>
                  <a:rPr lang="en-US" sz="3200" dirty="0"/>
                  <a:t> = no of examples in the dataset</a:t>
                </a:r>
              </a:p>
              <a:p>
                <a:pPr defTabSz="1219170">
                  <a:defRPr/>
                </a:pPr>
                <a:r>
                  <a:rPr lang="en-US" sz="3200" b="1" dirty="0" smtClean="0"/>
                  <a:t>X</a:t>
                </a:r>
                <a:r>
                  <a:rPr lang="en-US" sz="3200" dirty="0" smtClean="0"/>
                  <a:t> = set of training examples</a:t>
                </a:r>
              </a:p>
              <a:p>
                <a:pPr defTabSz="121917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3200" dirty="0" smtClean="0"/>
                  <a:t>= no of features</a:t>
                </a:r>
              </a:p>
              <a:p>
                <a:pPr defTabSz="1219170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sz="3200" dirty="0" smtClean="0"/>
                  <a:t>= </a:t>
                </a:r>
                <a:r>
                  <a:rPr lang="en-US" sz="3200" dirty="0" err="1" smtClean="0"/>
                  <a:t>i</a:t>
                </a:r>
                <a:r>
                  <a:rPr lang="en-US" sz="3200" baseline="30000" dirty="0" err="1" smtClean="0"/>
                  <a:t>th</a:t>
                </a:r>
                <a:r>
                  <a:rPr lang="en-US" sz="3200" dirty="0" smtClean="0"/>
                  <a:t> example point</a:t>
                </a:r>
              </a:p>
              <a:p>
                <a:pPr defTabSz="121917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sz="3200" dirty="0" smtClean="0"/>
                  <a:t>= </a:t>
                </a:r>
                <a:r>
                  <a:rPr lang="en-US" sz="3200" dirty="0" err="1" smtClean="0"/>
                  <a:t>j</a:t>
                </a:r>
                <a:r>
                  <a:rPr lang="en-US" sz="3200" baseline="30000" dirty="0" err="1"/>
                  <a:t>th</a:t>
                </a:r>
                <a:r>
                  <a:rPr lang="en-US" sz="3200" dirty="0" smtClean="0"/>
                  <a:t> feature value of </a:t>
                </a:r>
                <a:r>
                  <a:rPr lang="en-US" sz="3200" dirty="0" err="1" smtClean="0"/>
                  <a:t>i</a:t>
                </a:r>
                <a:r>
                  <a:rPr lang="en-US" sz="3200" baseline="30000" dirty="0" err="1"/>
                  <a:t>th</a:t>
                </a:r>
                <a:r>
                  <a:rPr lang="en-US" sz="3200" dirty="0" smtClean="0"/>
                  <a:t> example </a:t>
                </a:r>
              </a:p>
              <a:p>
                <a:pPr defTabSz="1219170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sz="3200" dirty="0" smtClean="0"/>
                  <a:t>= label of </a:t>
                </a:r>
                <a:r>
                  <a:rPr lang="en-US" sz="3200" dirty="0" err="1" smtClean="0"/>
                  <a:t>i</a:t>
                </a:r>
                <a:r>
                  <a:rPr lang="en-US" sz="3200" baseline="30000" dirty="0" err="1" smtClean="0"/>
                  <a:t>th</a:t>
                </a:r>
                <a:r>
                  <a:rPr lang="en-US" sz="3200" dirty="0" smtClean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793BDC-2911-4507-88F0-9B206CE1E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913" y="859939"/>
                <a:ext cx="4340087" cy="5775208"/>
              </a:xfrm>
              <a:prstGeom prst="rect">
                <a:avLst/>
              </a:prstGeom>
              <a:blipFill rotWithShape="0">
                <a:blip r:embed="rId3"/>
                <a:stretch>
                  <a:fillRect l="-3230" t="-2218" r="-843" b="-4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9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Advantages and Disadvantages of Supervised Machine Learning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42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Advantages of Supervised Learning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8793BDC-2911-4507-88F0-9B206CE1E00B}"/>
              </a:ext>
            </a:extLst>
          </p:cNvPr>
          <p:cNvSpPr txBox="1">
            <a:spLocks/>
          </p:cNvSpPr>
          <p:nvPr/>
        </p:nvSpPr>
        <p:spPr>
          <a:xfrm>
            <a:off x="598692" y="959330"/>
            <a:ext cx="11593308" cy="57752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With the help of supervised learning, the model can predict the output on the basis of prior experiences.</a:t>
            </a:r>
          </a:p>
          <a:p>
            <a:r>
              <a:rPr lang="en-US" sz="4000" dirty="0"/>
              <a:t>In supervised learning, we can have an exact idea about the classes of objects.</a:t>
            </a:r>
          </a:p>
          <a:p>
            <a:r>
              <a:rPr lang="en-US" sz="4000" dirty="0"/>
              <a:t>Supervised learning model helps us to solve various real-world problems such as </a:t>
            </a:r>
            <a:r>
              <a:rPr lang="en-US" sz="4000" b="1" dirty="0"/>
              <a:t>fraud detection, spam filtering</a:t>
            </a:r>
            <a:r>
              <a:rPr lang="en-US" sz="4000" dirty="0"/>
              <a:t>, etc.</a:t>
            </a:r>
          </a:p>
          <a:p>
            <a:pPr marL="457189" indent="-457189" defTabSz="1219170">
              <a:defRPr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3701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Disadvantages of Supervised Learning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8793BDC-2911-4507-88F0-9B206CE1E00B}"/>
              </a:ext>
            </a:extLst>
          </p:cNvPr>
          <p:cNvSpPr txBox="1">
            <a:spLocks/>
          </p:cNvSpPr>
          <p:nvPr/>
        </p:nvSpPr>
        <p:spPr>
          <a:xfrm>
            <a:off x="598692" y="959330"/>
            <a:ext cx="11593308" cy="57752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Requires a lot of effort in the development of labeled data.</a:t>
            </a:r>
            <a:endParaRPr lang="en-US" sz="4000" dirty="0" smtClean="0"/>
          </a:p>
          <a:p>
            <a:r>
              <a:rPr lang="en-US" sz="4000" dirty="0" smtClean="0"/>
              <a:t>Supervised </a:t>
            </a:r>
            <a:r>
              <a:rPr lang="en-US" sz="4000" dirty="0"/>
              <a:t>learning cannot predict the correct output if the test data is different from the training dataset.</a:t>
            </a:r>
          </a:p>
          <a:p>
            <a:r>
              <a:rPr lang="en-US" sz="4000" dirty="0" smtClean="0"/>
              <a:t>In </a:t>
            </a:r>
            <a:r>
              <a:rPr lang="en-US" sz="4000" dirty="0"/>
              <a:t>supervised learning, we need enough knowledge about the classes of object</a:t>
            </a:r>
            <a:r>
              <a:rPr lang="en-US" sz="4000" dirty="0" smtClean="0"/>
              <a:t>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11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19350"/>
            <a:ext cx="10515600" cy="2143125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 &amp; A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4395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Supervised Machine Learning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8793BDC-2911-4507-88F0-9B206CE1E00B}"/>
              </a:ext>
            </a:extLst>
          </p:cNvPr>
          <p:cNvSpPr txBox="1">
            <a:spLocks/>
          </p:cNvSpPr>
          <p:nvPr/>
        </p:nvSpPr>
        <p:spPr>
          <a:xfrm>
            <a:off x="598692" y="959330"/>
            <a:ext cx="11288508" cy="51176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/>
              <a:t>Supervised learning is a process of providing input data as well as correct output data to the machine learning model. </a:t>
            </a:r>
            <a:endParaRPr lang="en-US" sz="3200" dirty="0" smtClean="0"/>
          </a:p>
          <a:p>
            <a:pPr algn="just"/>
            <a:r>
              <a:rPr lang="en-US" sz="3200" dirty="0" smtClean="0"/>
              <a:t>The </a:t>
            </a:r>
            <a:r>
              <a:rPr lang="en-US" sz="3200" dirty="0"/>
              <a:t>aim of a supervised learning algorithm is to </a:t>
            </a:r>
            <a:r>
              <a:rPr lang="en-US" sz="3200" b="1" dirty="0"/>
              <a:t>find a mapping function to map the input variable(x) with the output variable(y</a:t>
            </a:r>
            <a:r>
              <a:rPr lang="en-US" sz="3200" b="1" dirty="0" smtClean="0"/>
              <a:t>)</a:t>
            </a:r>
            <a:r>
              <a:rPr lang="en-US" sz="32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3086100"/>
            <a:ext cx="50101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3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Supervised Learning </a:t>
            </a:r>
          </a:p>
        </p:txBody>
      </p:sp>
    </p:spTree>
    <p:extLst>
      <p:ext uri="{BB962C8B-B14F-4D97-AF65-F5344CB8AC3E}">
        <p14:creationId xmlns:p14="http://schemas.microsoft.com/office/powerpoint/2010/main" val="25950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Types of Supervised Learning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752601"/>
            <a:ext cx="80962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Types of Supervised Learning </a:t>
            </a:r>
            <a:r>
              <a:rPr lang="en-US" dirty="0" smtClean="0">
                <a:solidFill>
                  <a:prstClr val="white"/>
                </a:solidFill>
              </a:rPr>
              <a:t> (Regression)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8793BDC-2911-4507-88F0-9B206CE1E00B}"/>
              </a:ext>
            </a:extLst>
          </p:cNvPr>
          <p:cNvSpPr txBox="1">
            <a:spLocks/>
          </p:cNvSpPr>
          <p:nvPr/>
        </p:nvSpPr>
        <p:spPr>
          <a:xfrm>
            <a:off x="598692" y="959330"/>
            <a:ext cx="11593308" cy="57752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Regression algorithms are algorithms are used when the output variable is</a:t>
            </a:r>
            <a:r>
              <a:rPr lang="en-US" sz="4000" dirty="0" smtClean="0"/>
              <a:t> </a:t>
            </a:r>
            <a:r>
              <a:rPr lang="en-US" sz="4000" dirty="0"/>
              <a:t>continuous variables, such as Weather forecasting, Market Trends, etc. </a:t>
            </a:r>
            <a:endParaRPr lang="en-US" sz="4000" dirty="0" smtClean="0"/>
          </a:p>
          <a:p>
            <a:r>
              <a:rPr lang="en-US" sz="4000" dirty="0" smtClean="0"/>
              <a:t>Below </a:t>
            </a:r>
            <a:r>
              <a:rPr lang="en-US" sz="4000" dirty="0"/>
              <a:t>are some popular Regression algorithms which come under supervised learning:</a:t>
            </a:r>
          </a:p>
          <a:p>
            <a:pPr lvl="1"/>
            <a:r>
              <a:rPr lang="en-US" sz="3600" dirty="0"/>
              <a:t>Linear Regression</a:t>
            </a:r>
          </a:p>
          <a:p>
            <a:pPr lvl="1"/>
            <a:r>
              <a:rPr lang="en-US" sz="3600" dirty="0"/>
              <a:t>Regression Trees</a:t>
            </a:r>
          </a:p>
          <a:p>
            <a:pPr lvl="1"/>
            <a:r>
              <a:rPr lang="en-US" sz="3600" dirty="0"/>
              <a:t>Non-Linear Regression</a:t>
            </a:r>
          </a:p>
          <a:p>
            <a:pPr lvl="1"/>
            <a:r>
              <a:rPr lang="en-US" sz="3600" dirty="0"/>
              <a:t>Bayesian Linear Regression</a:t>
            </a:r>
          </a:p>
          <a:p>
            <a:pPr lvl="1"/>
            <a:r>
              <a:rPr lang="en-US" sz="3600" dirty="0"/>
              <a:t>Polynomial </a:t>
            </a:r>
            <a:r>
              <a:rPr lang="en-US" sz="3600" dirty="0" smtClean="0"/>
              <a:t>Regression, etc.</a:t>
            </a:r>
            <a:endParaRPr lang="en-US" sz="3600" dirty="0"/>
          </a:p>
          <a:p>
            <a:pPr marL="457189" indent="-457189" defTabSz="1219170">
              <a:defRPr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8392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Regression Example</a:t>
            </a:r>
            <a:endParaRPr lang="en-US" dirty="0"/>
          </a:p>
        </p:txBody>
      </p:sp>
      <p:pic>
        <p:nvPicPr>
          <p:cNvPr id="56322" name="Picture 2" descr="Regression Analysis Tutorial and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5240"/>
            <a:ext cx="6324600" cy="311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4" name="Picture 4" descr="What is Linear Regression? | Linear Regression examples | Displayr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734290"/>
            <a:ext cx="5867401" cy="30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6" name="Picture 6" descr="Regression Analysis: Definition &amp; Examples - Video &amp; Lesson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829050"/>
            <a:ext cx="6324599" cy="302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8" name="Picture 8" descr="Regression Analysis in Excel - Easy Excel Tutori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29050"/>
            <a:ext cx="5867400" cy="302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03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0D5DEC-29F1-4098-B79F-045E8731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Regression Example</a:t>
            </a:r>
            <a:endParaRPr lang="en-US" dirty="0"/>
          </a:p>
        </p:txBody>
      </p:sp>
      <p:pic>
        <p:nvPicPr>
          <p:cNvPr id="57346" name="Picture 2" descr="Liner Regression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4291"/>
            <a:ext cx="5562600" cy="317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8" name="Picture 4" descr="Simple Linie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748146"/>
            <a:ext cx="6477000" cy="315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0" name="Picture 6" descr="Climate change - Predic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24"/>
            <a:ext cx="594042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4" name="Picture 10" descr="Stock Price Prediction using Machine Lear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3857624"/>
            <a:ext cx="60991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22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12040</TotalTime>
  <Words>856</Words>
  <Application>Microsoft Office PowerPoint</Application>
  <PresentationFormat>Widescreen</PresentationFormat>
  <Paragraphs>201</Paragraphs>
  <Slides>35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PowerPoint Presentation</vt:lpstr>
      <vt:lpstr>Supervised Machine Learning</vt:lpstr>
      <vt:lpstr>What is Supervised Machine Learning</vt:lpstr>
      <vt:lpstr>What is Supervised Machine Learning</vt:lpstr>
      <vt:lpstr>Types of Supervised Learning </vt:lpstr>
      <vt:lpstr>Types of Supervised Learning </vt:lpstr>
      <vt:lpstr>Types of Supervised Learning  (Regression)</vt:lpstr>
      <vt:lpstr>Regression Example</vt:lpstr>
      <vt:lpstr>Regression Example</vt:lpstr>
      <vt:lpstr>Types of Supervised Learning  (Classification)</vt:lpstr>
      <vt:lpstr>Classification Example</vt:lpstr>
      <vt:lpstr>Classification Example</vt:lpstr>
      <vt:lpstr>Q &amp; A</vt:lpstr>
      <vt:lpstr>How Supervised Learning Works</vt:lpstr>
      <vt:lpstr>How Supervised Learning Works?</vt:lpstr>
      <vt:lpstr>How Supervised Learning Works?</vt:lpstr>
      <vt:lpstr>PowerPoint Presentation</vt:lpstr>
      <vt:lpstr>PowerPoint Presentation</vt:lpstr>
      <vt:lpstr>PowerPoint Presentation</vt:lpstr>
      <vt:lpstr>PowerPoint Presentation</vt:lpstr>
      <vt:lpstr>Q &amp; A</vt:lpstr>
      <vt:lpstr>Model Evaluation Measure</vt:lpstr>
      <vt:lpstr>Model Evaluation Measures</vt:lpstr>
      <vt:lpstr>Model Evaluation Measures</vt:lpstr>
      <vt:lpstr>Model Evaluation Measures (Classification)</vt:lpstr>
      <vt:lpstr>Model Evaluation Measures (Classification)</vt:lpstr>
      <vt:lpstr>Model Evaluation Measures (Regression)</vt:lpstr>
      <vt:lpstr>Q &amp; A</vt:lpstr>
      <vt:lpstr>PowerPoint Presentation</vt:lpstr>
      <vt:lpstr>Basic Notations</vt:lpstr>
      <vt:lpstr>PowerPoint Presentation</vt:lpstr>
      <vt:lpstr>Advantages and Disadvantages of Supervised Machine Learning</vt:lpstr>
      <vt:lpstr>Advantages of Supervised Learning</vt:lpstr>
      <vt:lpstr>Disadvantages of Supervised Learning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kamran</cp:lastModifiedBy>
  <cp:revision>455</cp:revision>
  <dcterms:created xsi:type="dcterms:W3CDTF">2018-02-26T08:37:24Z</dcterms:created>
  <dcterms:modified xsi:type="dcterms:W3CDTF">2020-04-14T18:29:21Z</dcterms:modified>
</cp:coreProperties>
</file>