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Assistant Regular" pitchFamily="2" charset="-79"/>
      <p:regular r:id="rId11"/>
    </p:embeddedFont>
    <p:embeddedFont>
      <p:font typeface="Bahnschrift" panose="020B0502040204020203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33C8EE9-09D2-CA64-B095-7F8F06C193EB}" name="Jee Chee Chan" initials="JC" userId="S::jcc140@uclive.ac.nz::8af70183-6c3e-44cf-b188-5fcc32bd9e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BA984-9DD6-8D1B-5678-A4AE0C8EA21C}" v="967" dt="2023-05-10T10:13:13.145"/>
    <p1510:client id="{5AAFEBA6-BDED-D14D-AAD4-EC2B01633E39}" v="358" dt="2023-05-09T03:38:44.693"/>
    <p1510:client id="{5C47AB71-21D1-41FD-9518-21BA0B166190}" v="15" dt="2023-05-08T22:37:59.841"/>
    <p1510:client id="{B0CE658D-F643-1FC5-198B-62F624A0AADF}" v="1217" dt="2023-05-08T22:24:07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/>
    <p:restoredTop sz="94690"/>
  </p:normalViewPr>
  <p:slideViewPr>
    <p:cSldViewPr snapToGrid="0">
      <p:cViewPr varScale="1">
        <p:scale>
          <a:sx n="48" d="100"/>
          <a:sy n="48" d="100"/>
        </p:scale>
        <p:origin x="232" y="18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2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5046395" y="1967871"/>
            <a:ext cx="9267406" cy="1249282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775188" y="-4317446"/>
            <a:ext cx="8968224" cy="863489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498004" y="6030949"/>
            <a:ext cx="10053990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800" dirty="0">
                <a:solidFill>
                  <a:srgbClr val="191919"/>
                </a:solidFill>
                <a:latin typeface="Assistant Regular"/>
                <a:cs typeface="Assistant Regular"/>
              </a:rPr>
              <a:t>By: Hariz, Varun and Jee Chee</a:t>
            </a:r>
            <a:endParaRPr lang="en-US" sz="2800" dirty="0">
              <a:solidFill>
                <a:srgbClr val="191919"/>
              </a:solidFill>
              <a:latin typeface="Assistant Regular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6446245" y="2871666"/>
            <a:ext cx="2281713" cy="21969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99731" y="8016263"/>
            <a:ext cx="4634548" cy="396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28511E-FC57-A842-6528-BECA03A52C23}"/>
              </a:ext>
            </a:extLst>
          </p:cNvPr>
          <p:cNvSpPr txBox="1"/>
          <p:nvPr/>
        </p:nvSpPr>
        <p:spPr>
          <a:xfrm>
            <a:off x="4642555" y="3711222"/>
            <a:ext cx="96519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>
                <a:solidFill>
                  <a:srgbClr val="191919"/>
                </a:solidFill>
                <a:latin typeface="Belleza Bold"/>
              </a:rPr>
              <a:t>Data Collection Project Presentation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59400" y="1760489"/>
            <a:ext cx="9130908" cy="493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7200" dirty="0">
                <a:solidFill>
                  <a:srgbClr val="191919"/>
                </a:solidFill>
                <a:latin typeface="Belleza Bold"/>
              </a:rPr>
              <a:t>SURVEY 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55361" y="3922800"/>
            <a:ext cx="12396486" cy="40952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2800" dirty="0">
              <a:solidFill>
                <a:srgbClr val="191919"/>
              </a:solidFill>
              <a:latin typeface="Belleza Bold"/>
              <a:cs typeface="Calibri"/>
            </a:endParaRPr>
          </a:p>
          <a:p>
            <a:pPr algn="ctr"/>
            <a:r>
              <a:rPr lang="en-US" sz="2800" dirty="0">
                <a:solidFill>
                  <a:srgbClr val="191919"/>
                </a:solidFill>
                <a:latin typeface="Belleza Bold"/>
                <a:cs typeface="Calibri"/>
              </a:rPr>
              <a:t>" To identify and compare the capacity of University of Canterbury library a week before and a week during semester break </a:t>
            </a:r>
            <a:r>
              <a:rPr lang="en-US" sz="2800" dirty="0">
                <a:solidFill>
                  <a:srgbClr val="191919"/>
                </a:solidFill>
                <a:latin typeface="Belleza Bold"/>
                <a:ea typeface="+mn-lt"/>
                <a:cs typeface="+mn-lt"/>
              </a:rPr>
              <a:t>with respect to the busy and non-busy periods. </a:t>
            </a:r>
            <a:endParaRPr lang="en-US" sz="2800">
              <a:solidFill>
                <a:srgbClr val="000000"/>
              </a:solidFill>
              <a:latin typeface="Belleza Bold"/>
              <a:ea typeface="+mn-lt"/>
              <a:cs typeface="+mn-lt"/>
            </a:endParaRPr>
          </a:p>
          <a:p>
            <a:pPr algn="ctr"/>
            <a:r>
              <a:rPr lang="en-US" sz="2800" dirty="0">
                <a:solidFill>
                  <a:srgbClr val="191919"/>
                </a:solidFill>
                <a:latin typeface="Belleza Bold"/>
                <a:ea typeface="+mn-lt"/>
                <a:cs typeface="+mn-lt"/>
              </a:rPr>
              <a:t>Here, busy period is defined as time period which ranged between 11 to 3 pm and non-busy period was the one excluding this time interval."</a:t>
            </a:r>
          </a:p>
          <a:p>
            <a:pPr algn="ctr"/>
            <a:endParaRPr lang="en-US" sz="4800" dirty="0">
              <a:solidFill>
                <a:srgbClr val="191919"/>
              </a:solidFill>
              <a:latin typeface="Belleza Bold"/>
              <a:cs typeface="Calibri"/>
            </a:endParaRPr>
          </a:p>
          <a:p>
            <a:pPr algn="ctr">
              <a:lnSpc>
                <a:spcPts val="6720"/>
              </a:lnSpc>
            </a:pPr>
            <a:endParaRPr lang="en-US" sz="4800" dirty="0">
              <a:solidFill>
                <a:srgbClr val="191919"/>
              </a:solidFill>
              <a:latin typeface="Bahnschrift"/>
              <a:cs typeface="Calibri"/>
            </a:endParaRPr>
          </a:p>
        </p:txBody>
      </p:sp>
      <p:pic>
        <p:nvPicPr>
          <p:cNvPr id="7" name="Graphic 7" descr="Clipboard with solid fill">
            <a:extLst>
              <a:ext uri="{FF2B5EF4-FFF2-40B4-BE49-F238E27FC236}">
                <a16:creationId xmlns:a16="http://schemas.microsoft.com/office/drawing/2014/main" id="{8EBDD037-4FEC-B11D-7A4D-58857574E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6016" y="2716485"/>
            <a:ext cx="5500867" cy="54429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3920269">
            <a:off x="13066203" y="-4196498"/>
            <a:ext cx="6226076" cy="8392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-1443331" y="5960372"/>
            <a:ext cx="6781906" cy="652983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3176813" y="7703286"/>
            <a:ext cx="2991384" cy="147393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768892" y="1107004"/>
            <a:ext cx="6698752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Sampling Method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CEB05C-E8ED-B35E-E126-BD275101BD2B}"/>
              </a:ext>
            </a:extLst>
          </p:cNvPr>
          <p:cNvGrpSpPr/>
          <p:nvPr/>
        </p:nvGrpSpPr>
        <p:grpSpPr>
          <a:xfrm>
            <a:off x="2249517" y="3716333"/>
            <a:ext cx="6192737" cy="2038061"/>
            <a:chOff x="1862667" y="3455106"/>
            <a:chExt cx="6192737" cy="2038061"/>
          </a:xfrm>
        </p:grpSpPr>
        <p:sp>
          <p:nvSpPr>
            <p:cNvPr id="6" name="TextBox 6"/>
            <p:cNvSpPr txBox="1"/>
            <p:nvPr/>
          </p:nvSpPr>
          <p:spPr>
            <a:xfrm>
              <a:off x="1862667" y="4269774"/>
              <a:ext cx="6192737" cy="4144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080"/>
                </a:lnSpc>
                <a:buFont typeface="Wingdings"/>
                <a:buChar char="§"/>
              </a:pPr>
              <a:r>
                <a:rPr lang="en-US" sz="3200" dirty="0">
                  <a:solidFill>
                    <a:srgbClr val="191919"/>
                  </a:solidFill>
                  <a:latin typeface="Belleza Bold"/>
                  <a:cs typeface="Assistant Extra Light Bold"/>
                </a:rPr>
                <a:t>Allocation of work</a:t>
              </a:r>
              <a:endParaRPr lang="en-US" sz="3200" dirty="0">
                <a:latin typeface="Belleza Bold"/>
                <a:cs typeface="Calibri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862667" y="5086645"/>
              <a:ext cx="6192737" cy="406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080"/>
                </a:lnSpc>
                <a:buFont typeface="Wingdings"/>
                <a:buChar char="§"/>
              </a:pPr>
              <a:r>
                <a:rPr lang="en-US" sz="3200" dirty="0">
                  <a:solidFill>
                    <a:srgbClr val="191919"/>
                  </a:solidFill>
                  <a:latin typeface="Belleza Bold"/>
                  <a:cs typeface="Assistant Extra Light Bold"/>
                </a:rPr>
                <a:t>Hours per person</a:t>
              </a:r>
              <a:endParaRPr lang="en-US" sz="2000" dirty="0">
                <a:latin typeface="Belleza Bold"/>
                <a:cs typeface="Calibri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862667" y="3455106"/>
              <a:ext cx="6192737" cy="4065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ts val="3080"/>
                </a:lnSpc>
                <a:buFont typeface="Wingdings"/>
                <a:buChar char="§"/>
              </a:pPr>
              <a:r>
                <a:rPr lang="en-US" sz="3200" dirty="0">
                  <a:solidFill>
                    <a:srgbClr val="191919"/>
                  </a:solidFill>
                  <a:latin typeface="Belleza Bold"/>
                  <a:cs typeface="Assistant Extra Light Bold"/>
                </a:rPr>
                <a:t>Simple Random Sampling (SRS)</a:t>
              </a:r>
              <a:endParaRPr lang="en-US" sz="2000" dirty="0">
                <a:latin typeface="Belleza Bold"/>
              </a:endParaRPr>
            </a:p>
          </p:txBody>
        </p:sp>
      </p:grpSp>
      <p:pic>
        <p:nvPicPr>
          <p:cNvPr id="9" name="Picture 9" descr="A picture containing sky, traffic, light, candelabrum&#10;&#10;Description automatically generated">
            <a:extLst>
              <a:ext uri="{FF2B5EF4-FFF2-40B4-BE49-F238E27FC236}">
                <a16:creationId xmlns:a16="http://schemas.microsoft.com/office/drawing/2014/main" id="{D618BFFE-1905-0729-9007-B9438A7A669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33" b="6097"/>
          <a:stretch/>
        </p:blipFill>
        <p:spPr>
          <a:xfrm>
            <a:off x="9042401" y="5146738"/>
            <a:ext cx="7442218" cy="40296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43512" y="1154239"/>
            <a:ext cx="7856697" cy="1024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5400">
                <a:solidFill>
                  <a:srgbClr val="191919"/>
                </a:solidFill>
                <a:latin typeface="Belleza Bold"/>
              </a:rPr>
              <a:t>Data Quality &amp; Analysis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CD7084-3E7B-522E-E47D-2878310C8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8376"/>
              </p:ext>
            </p:extLst>
          </p:nvPr>
        </p:nvGraphicFramePr>
        <p:xfrm>
          <a:off x="8011373" y="3605512"/>
          <a:ext cx="9440713" cy="2819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5425">
                  <a:extLst>
                    <a:ext uri="{9D8B030D-6E8A-4147-A177-3AD203B41FA5}">
                      <a16:colId xmlns:a16="http://schemas.microsoft.com/office/drawing/2014/main" val="4217095684"/>
                    </a:ext>
                  </a:extLst>
                </a:gridCol>
                <a:gridCol w="1897329">
                  <a:extLst>
                    <a:ext uri="{9D8B030D-6E8A-4147-A177-3AD203B41FA5}">
                      <a16:colId xmlns:a16="http://schemas.microsoft.com/office/drawing/2014/main" val="1976104122"/>
                    </a:ext>
                  </a:extLst>
                </a:gridCol>
                <a:gridCol w="1956461">
                  <a:extLst>
                    <a:ext uri="{9D8B030D-6E8A-4147-A177-3AD203B41FA5}">
                      <a16:colId xmlns:a16="http://schemas.microsoft.com/office/drawing/2014/main" val="3246425780"/>
                    </a:ext>
                  </a:extLst>
                </a:gridCol>
                <a:gridCol w="1953584">
                  <a:extLst>
                    <a:ext uri="{9D8B030D-6E8A-4147-A177-3AD203B41FA5}">
                      <a16:colId xmlns:a16="http://schemas.microsoft.com/office/drawing/2014/main" val="572213302"/>
                    </a:ext>
                  </a:extLst>
                </a:gridCol>
                <a:gridCol w="2087914">
                  <a:extLst>
                    <a:ext uri="{9D8B030D-6E8A-4147-A177-3AD203B41FA5}">
                      <a16:colId xmlns:a16="http://schemas.microsoft.com/office/drawing/2014/main" val="2272792060"/>
                    </a:ext>
                  </a:extLst>
                </a:gridCol>
              </a:tblGrid>
              <a:tr h="6253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Summary Statistics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Busy Period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Non-Busy Period 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93856"/>
                  </a:ext>
                </a:extLst>
              </a:tr>
              <a:tr h="771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Before Semester 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During Semester 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Before Semester Break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During Semester Break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5950757"/>
                  </a:ext>
                </a:extLst>
              </a:tr>
              <a:tr h="4846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Mean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29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359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51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111734"/>
                  </a:ext>
                </a:extLst>
              </a:tr>
              <a:tr h="312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Median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261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50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928037"/>
                  </a:ext>
                </a:extLst>
              </a:tr>
              <a:tr h="312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Max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134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180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1055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90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192674"/>
                  </a:ext>
                </a:extLst>
              </a:tr>
              <a:tr h="312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Min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dirty="0">
                          <a:effectLst/>
                          <a:latin typeface="Bahnschrift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55741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FD43C4CD-DFD8-D0AB-D2A7-367A4C00A8CD}"/>
              </a:ext>
            </a:extLst>
          </p:cNvPr>
          <p:cNvGrpSpPr/>
          <p:nvPr/>
        </p:nvGrpSpPr>
        <p:grpSpPr>
          <a:xfrm>
            <a:off x="1002726" y="3605873"/>
            <a:ext cx="6508697" cy="4593141"/>
            <a:chOff x="651075" y="1225653"/>
            <a:chExt cx="4838996" cy="2436077"/>
          </a:xfrm>
        </p:grpSpPr>
        <p:pic>
          <p:nvPicPr>
            <p:cNvPr id="6" name="Picture 6" descr="Table&#10;&#10;Description automatically generated">
              <a:extLst>
                <a:ext uri="{FF2B5EF4-FFF2-40B4-BE49-F238E27FC236}">
                  <a16:creationId xmlns:a16="http://schemas.microsoft.com/office/drawing/2014/main" id="{D3E56DED-AC17-B1B1-19BA-108B93505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84" y="1225653"/>
              <a:ext cx="3952560" cy="186077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5F115-9A22-E813-2CD9-10F346392179}"/>
                </a:ext>
              </a:extLst>
            </p:cNvPr>
            <p:cNvSpPr txBox="1"/>
            <p:nvPr/>
          </p:nvSpPr>
          <p:spPr>
            <a:xfrm>
              <a:off x="651075" y="3220992"/>
              <a:ext cx="4838996" cy="44073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latin typeface="Belleza Bold"/>
                  <a:cs typeface="Calibri"/>
                </a:rPr>
                <a:t>Missing Data</a:t>
              </a:r>
              <a:r>
                <a:rPr lang="en-US" sz="2400" dirty="0">
                  <a:latin typeface="Belleza Bold"/>
                  <a:cs typeface="Calibri"/>
                </a:rPr>
                <a:t> – Null value is replaced by 0 for data cleaning and visualization purposes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953372-489D-11B8-C080-95C905D544E4}"/>
              </a:ext>
            </a:extLst>
          </p:cNvPr>
          <p:cNvSpPr txBox="1"/>
          <p:nvPr/>
        </p:nvSpPr>
        <p:spPr>
          <a:xfrm>
            <a:off x="8837340" y="6690732"/>
            <a:ext cx="804281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Belleza Bold"/>
                <a:cs typeface="Calibri"/>
              </a:rPr>
              <a:t>Highest mean – Busy period during semester break</a:t>
            </a:r>
            <a:endParaRPr lang="en-US" sz="2400" dirty="0">
              <a:latin typeface="Belleza Bold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Belleza Bold"/>
                <a:cs typeface="Calibri"/>
              </a:rPr>
              <a:t>Lowest mean – Busy period before semester break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Belleza Bold"/>
                <a:cs typeface="Calibri"/>
              </a:rPr>
              <a:t>Minimum value is 0 across all periods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Belleza Bold"/>
                <a:cs typeface="Calibri"/>
              </a:rPr>
              <a:t>Maximum value is 1055 (non-busy period before semester break)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Belleza Bold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4D242-FC36-449C-37D1-FE57B2F49D2D}"/>
              </a:ext>
            </a:extLst>
          </p:cNvPr>
          <p:cNvSpPr txBox="1"/>
          <p:nvPr/>
        </p:nvSpPr>
        <p:spPr>
          <a:xfrm>
            <a:off x="766646" y="8558561"/>
            <a:ext cx="5910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438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19402" y="667578"/>
            <a:ext cx="7856697" cy="1024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5400">
                <a:solidFill>
                  <a:srgbClr val="191919"/>
                </a:solidFill>
                <a:latin typeface="Belleza Bold"/>
              </a:rPr>
              <a:t>Data Quality &amp; Analysis</a:t>
            </a:r>
          </a:p>
        </p:txBody>
      </p:sp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3D09E5A-9914-3F40-90C4-D4C2000FA9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2" r="5254" b="-315"/>
          <a:stretch/>
        </p:blipFill>
        <p:spPr>
          <a:xfrm>
            <a:off x="319362" y="2264699"/>
            <a:ext cx="8258004" cy="5026167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A0991071-1350-AAAF-A0C8-60235D77B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4" b="-308"/>
          <a:stretch/>
        </p:blipFill>
        <p:spPr>
          <a:xfrm>
            <a:off x="8842412" y="2201811"/>
            <a:ext cx="8742308" cy="5101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EC48C2-B9EF-DCD1-8A35-A3AF9899EA94}"/>
              </a:ext>
            </a:extLst>
          </p:cNvPr>
          <p:cNvSpPr txBox="1"/>
          <p:nvPr/>
        </p:nvSpPr>
        <p:spPr>
          <a:xfrm>
            <a:off x="571499" y="7429500"/>
            <a:ext cx="791736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latin typeface="Belleza Bold"/>
                <a:cs typeface="Calibri"/>
              </a:rPr>
              <a:t>There is data present only on Wednesday and Thursday during busy period before semester break</a:t>
            </a:r>
          </a:p>
          <a:p>
            <a:pPr marL="285750" indent="-285750">
              <a:buFont typeface="Arial"/>
              <a:buChar char="•"/>
            </a:pPr>
            <a:endParaRPr lang="en-US" sz="2200" dirty="0">
              <a:latin typeface="Belleza Bold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latin typeface="Belleza Bold"/>
                <a:cs typeface="Calibri"/>
              </a:rPr>
              <a:t>Graph suggests that busy period during semester break is generally busier that before semester break. But is that true?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F2A38-A0C0-1CE2-558E-DC1037D91161}"/>
              </a:ext>
            </a:extLst>
          </p:cNvPr>
          <p:cNvSpPr txBox="1"/>
          <p:nvPr/>
        </p:nvSpPr>
        <p:spPr>
          <a:xfrm>
            <a:off x="10022158" y="7429500"/>
            <a:ext cx="695557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Belleza Bold"/>
                <a:cs typeface="Calibri"/>
              </a:rPr>
              <a:t>Imbalance of data recorded between busy and non-busy period before semester semester break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45472" y="2407009"/>
            <a:ext cx="3700927" cy="4988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827496" y="2615278"/>
            <a:ext cx="3905460" cy="52647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05065" y="4281732"/>
            <a:ext cx="2750322" cy="31704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904111" y="2173257"/>
            <a:ext cx="6558668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Observation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06526" y="4807669"/>
            <a:ext cx="6376181" cy="2010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079"/>
              </a:lnSpc>
              <a:buFont typeface="Wingdings"/>
              <a:buChar char="q"/>
            </a:pPr>
            <a:r>
              <a:rPr lang="en-US" sz="4000" dirty="0">
                <a:solidFill>
                  <a:srgbClr val="191919"/>
                </a:solidFill>
                <a:latin typeface="Bahnschrift"/>
                <a:cs typeface="Assistant Extra Light Bold"/>
              </a:rPr>
              <a:t>I</a:t>
            </a:r>
            <a:r>
              <a:rPr lang="en-US" sz="4000" dirty="0">
                <a:solidFill>
                  <a:srgbClr val="191919"/>
                </a:solidFill>
                <a:latin typeface="Belleza Bold"/>
                <a:cs typeface="Assistant Extra Light Bold"/>
              </a:rPr>
              <a:t>nconsistency of data</a:t>
            </a:r>
            <a:endParaRPr lang="en-US" sz="4000">
              <a:latin typeface="Belleza Bold"/>
              <a:cs typeface="Calibri"/>
            </a:endParaRPr>
          </a:p>
          <a:p>
            <a:pPr marL="457200" indent="-457200">
              <a:lnSpc>
                <a:spcPts val="3079"/>
              </a:lnSpc>
              <a:buFont typeface="Wingdings"/>
              <a:buChar char="q"/>
            </a:pPr>
            <a:endParaRPr lang="en-US" sz="4000" dirty="0">
              <a:solidFill>
                <a:srgbClr val="191919"/>
              </a:solidFill>
              <a:latin typeface="Belleza Bold"/>
              <a:cs typeface="Assistant Extra Light Bold"/>
            </a:endParaRPr>
          </a:p>
          <a:p>
            <a:pPr marL="457200" indent="-457200">
              <a:lnSpc>
                <a:spcPts val="3079"/>
              </a:lnSpc>
              <a:buFont typeface="Wingdings"/>
              <a:buChar char="q"/>
            </a:pPr>
            <a:r>
              <a:rPr lang="en-US" sz="4000" dirty="0">
                <a:solidFill>
                  <a:srgbClr val="191919"/>
                </a:solidFill>
                <a:latin typeface="Belleza Bold"/>
                <a:cs typeface="Assistant Extra Light Bold"/>
              </a:rPr>
              <a:t>Bias</a:t>
            </a:r>
          </a:p>
          <a:p>
            <a:pPr marL="457200" indent="-457200">
              <a:lnSpc>
                <a:spcPts val="3079"/>
              </a:lnSpc>
              <a:buFont typeface="Wingdings"/>
              <a:buChar char="q"/>
            </a:pPr>
            <a:endParaRPr lang="en-US" sz="4000" dirty="0">
              <a:solidFill>
                <a:srgbClr val="191919"/>
              </a:solidFill>
              <a:latin typeface="Belleza Bold"/>
              <a:cs typeface="Assistant Extra Light Bold"/>
            </a:endParaRPr>
          </a:p>
          <a:p>
            <a:pPr marL="457200" indent="-457200">
              <a:lnSpc>
                <a:spcPts val="3080"/>
              </a:lnSpc>
              <a:buFont typeface="Wingdings"/>
              <a:buChar char="q"/>
            </a:pPr>
            <a:r>
              <a:rPr lang="en-US" sz="4000" dirty="0">
                <a:solidFill>
                  <a:srgbClr val="191919"/>
                </a:solidFill>
                <a:latin typeface="Belleza Bold"/>
                <a:cs typeface="Assistant Extra Light Bold"/>
              </a:rPr>
              <a:t>Environment pressure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335088" y="626033"/>
            <a:ext cx="5807694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Improvement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38445" y="1532910"/>
            <a:ext cx="3638705" cy="880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2750" dirty="0">
                <a:solidFill>
                  <a:srgbClr val="191919"/>
                </a:solidFill>
                <a:latin typeface="Bahnschrift"/>
                <a:cs typeface="Assistant Extra Light Bold"/>
              </a:rPr>
              <a:t> Population Variability </a:t>
            </a:r>
          </a:p>
          <a:p>
            <a:pPr>
              <a:lnSpc>
                <a:spcPts val="3639"/>
              </a:lnSpc>
            </a:pPr>
            <a:endParaRPr lang="en-US" sz="2750" dirty="0">
              <a:solidFill>
                <a:srgbClr val="191919"/>
              </a:solidFill>
              <a:latin typeface="Bahnschrift"/>
              <a:cs typeface="Assistant Extra Light Bold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EF21203-2363-16D5-2BE8-5B3EADBE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472" y="2117479"/>
            <a:ext cx="5480755" cy="4057902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6F44553D-A8F4-0A06-A62A-23FFEEB2D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916649"/>
            <a:ext cx="6369754" cy="4418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8FEA9D-A698-B2D4-2100-CE778E876500}"/>
              </a:ext>
            </a:extLst>
          </p:cNvPr>
          <p:cNvSpPr txBox="1"/>
          <p:nvPr/>
        </p:nvSpPr>
        <p:spPr>
          <a:xfrm>
            <a:off x="2088444" y="2413001"/>
            <a:ext cx="548922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More allocation of people</a:t>
            </a:r>
          </a:p>
          <a:p>
            <a:endParaRPr lang="en-US" sz="2800" dirty="0">
              <a:solidFill>
                <a:srgbClr val="191919"/>
              </a:solidFill>
              <a:latin typeface="Belleza Bold"/>
              <a:cs typeface="Assistant Extra Light Bold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Different sampling method – Stratified Sampling</a:t>
            </a: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C04D61-140A-1F0B-3C9C-77D23F5BFB70}"/>
              </a:ext>
            </a:extLst>
          </p:cNvPr>
          <p:cNvSpPr txBox="1"/>
          <p:nvPr/>
        </p:nvSpPr>
        <p:spPr>
          <a:xfrm>
            <a:off x="9565955" y="6603311"/>
            <a:ext cx="839852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Sampling Method (Stratification):</a:t>
            </a:r>
          </a:p>
          <a:p>
            <a:endParaRPr lang="en-US" sz="2800" dirty="0">
              <a:solidFill>
                <a:srgbClr val="191919"/>
              </a:solidFill>
              <a:latin typeface="Belleza Bold"/>
              <a:cs typeface="Assistant Extra Light Bold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Divide population into 2 Strata</a:t>
            </a:r>
            <a:endParaRPr lang="en-US" sz="2000" dirty="0">
              <a:latin typeface="Belleza Bold"/>
              <a:cs typeface="Calibri"/>
            </a:endParaRPr>
          </a:p>
          <a:p>
            <a:endParaRPr lang="en-US" sz="2800" dirty="0">
              <a:solidFill>
                <a:srgbClr val="191919"/>
              </a:solidFill>
              <a:latin typeface="Belleza Bold"/>
              <a:cs typeface="Assistant Extra Light Bold"/>
            </a:endParaRP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rgbClr val="191919"/>
                </a:solidFill>
                <a:latin typeface="Belleza Bold"/>
                <a:cs typeface="Assistant Extra Light Bold"/>
              </a:rPr>
              <a:t>Homogeneity within each stratum, hence, within-strata variance will be lesser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8038" y="3739236"/>
            <a:ext cx="5536303" cy="2636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8800" dirty="0">
                <a:solidFill>
                  <a:srgbClr val="191919"/>
                </a:solidFill>
                <a:latin typeface="Belleza Bold"/>
              </a:rPr>
              <a:t>Conclusion</a:t>
            </a:r>
          </a:p>
          <a:p>
            <a:pPr marL="457200" indent="-457200">
              <a:buFont typeface="Arial"/>
              <a:buChar char="•"/>
            </a:pPr>
            <a:endParaRPr lang="en-US" sz="2800" b="1" dirty="0">
              <a:solidFill>
                <a:srgbClr val="000000"/>
              </a:solidFill>
              <a:latin typeface="Bahnschrift"/>
              <a:cs typeface="Calibri"/>
            </a:endParaRPr>
          </a:p>
          <a:p>
            <a:pPr>
              <a:lnSpc>
                <a:spcPts val="8640"/>
              </a:lnSpc>
            </a:pPr>
            <a:endParaRPr lang="en-US" sz="7200" dirty="0">
              <a:solidFill>
                <a:srgbClr val="191919"/>
              </a:solidFill>
              <a:latin typeface="Belleza Bold"/>
              <a:cs typeface="Calibri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46188" y="-3531853"/>
            <a:ext cx="6361694" cy="612524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976406" y="523628"/>
            <a:ext cx="1631476" cy="322774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-2518409" y="6647999"/>
            <a:ext cx="10410242" cy="10023312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834943" y="9104898"/>
            <a:ext cx="3590255" cy="3068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02958" y="4585695"/>
            <a:ext cx="2882084" cy="1106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>
                <a:solidFill>
                  <a:srgbClr val="191919"/>
                </a:solidFill>
                <a:latin typeface="Belleza Bold"/>
              </a:rPr>
              <a:t>Q &amp; A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391761">
            <a:off x="-3843964" y="6485858"/>
            <a:ext cx="6062415" cy="817237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4625631" y="-1430243"/>
            <a:ext cx="7324738" cy="705249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95665" y="8375138"/>
            <a:ext cx="2281713" cy="219690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3716089" y="1699960"/>
            <a:ext cx="3767654" cy="321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Macintosh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Bahnschrift</vt:lpstr>
      <vt:lpstr>Wingdings</vt:lpstr>
      <vt:lpstr>Belleza Bold</vt:lpstr>
      <vt:lpstr>Arial</vt:lpstr>
      <vt:lpstr>Assistant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Orange Neutral Delicate Organic Fashion Marketing Video Presentation</dc:title>
  <cp:lastModifiedBy>Hariz Aqil Abd Ghani</cp:lastModifiedBy>
  <cp:revision>227</cp:revision>
  <dcterms:created xsi:type="dcterms:W3CDTF">2006-08-16T00:00:00Z</dcterms:created>
  <dcterms:modified xsi:type="dcterms:W3CDTF">2023-05-11T03:40:54Z</dcterms:modified>
  <dc:identifier>DAFiOxoq304</dc:identifier>
</cp:coreProperties>
</file>