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ssistant Extra Light Bold" pitchFamily="2" charset="-79"/>
      <p:regular r:id="rId11"/>
    </p:embeddedFont>
    <p:embeddedFont>
      <p:font typeface="Assistant Regular" pitchFamily="2" charset="-79"/>
      <p:regular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4" autoAdjust="0"/>
    <p:restoredTop sz="94635" autoAdjust="0"/>
  </p:normalViewPr>
  <p:slideViewPr>
    <p:cSldViewPr>
      <p:cViewPr varScale="1">
        <p:scale>
          <a:sx n="50" d="100"/>
          <a:sy n="50" d="100"/>
        </p:scale>
        <p:origin x="184" y="1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5188" y="-4317446"/>
            <a:ext cx="8968224" cy="863489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117005" y="3352326"/>
            <a:ext cx="10053990" cy="2720912"/>
            <a:chOff x="0" y="-993161"/>
            <a:chExt cx="13405321" cy="3627882"/>
          </a:xfrm>
        </p:grpSpPr>
        <p:sp>
          <p:nvSpPr>
            <p:cNvPr id="5" name="TextBox 5"/>
            <p:cNvSpPr txBox="1"/>
            <p:nvPr/>
          </p:nvSpPr>
          <p:spPr>
            <a:xfrm>
              <a:off x="0" y="-993161"/>
              <a:ext cx="13405321" cy="3009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dirty="0">
                  <a:solidFill>
                    <a:srgbClr val="191919"/>
                  </a:solidFill>
                  <a:latin typeface="Belleza Bold"/>
                </a:rPr>
                <a:t>Data Collection Project </a:t>
              </a:r>
            </a:p>
            <a:p>
              <a:pPr algn="ctr">
                <a:lnSpc>
                  <a:spcPts val="8800"/>
                </a:lnSpc>
              </a:pPr>
              <a:r>
                <a:rPr lang="en-US" sz="8000" dirty="0">
                  <a:solidFill>
                    <a:srgbClr val="191919"/>
                  </a:solidFill>
                  <a:latin typeface="Belleza Bold"/>
                </a:rPr>
                <a:t>Presentation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04661"/>
              <a:ext cx="13405321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 dirty="0">
                  <a:solidFill>
                    <a:srgbClr val="191919"/>
                  </a:solidFill>
                  <a:latin typeface="Assistant Regular"/>
                </a:rPr>
                <a:t>By: </a:t>
              </a:r>
              <a:r>
                <a:rPr lang="en-US" sz="2800" dirty="0" err="1">
                  <a:solidFill>
                    <a:srgbClr val="191919"/>
                  </a:solidFill>
                  <a:latin typeface="Assistant Regular"/>
                </a:rPr>
                <a:t>Hariz</a:t>
              </a:r>
              <a:r>
                <a:rPr lang="en-US" sz="2800" dirty="0">
                  <a:solidFill>
                    <a:srgbClr val="191919"/>
                  </a:solidFill>
                  <a:latin typeface="Assistant Regular"/>
                </a:rPr>
                <a:t>, Varun &amp; </a:t>
              </a:r>
              <a:r>
                <a:rPr lang="en-US" sz="2800" dirty="0" err="1">
                  <a:solidFill>
                    <a:srgbClr val="191919"/>
                  </a:solidFill>
                  <a:latin typeface="Assistant Regular"/>
                </a:rPr>
                <a:t>Jee</a:t>
              </a:r>
              <a:r>
                <a:rPr lang="en-US" sz="2800" dirty="0">
                  <a:solidFill>
                    <a:srgbClr val="191919"/>
                  </a:solidFill>
                  <a:latin typeface="Assistant Regular"/>
                </a:rPr>
                <a:t> Chee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99731" y="8016263"/>
            <a:ext cx="4634548" cy="396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2805" y="1986624"/>
            <a:ext cx="8682390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48">
                <a:solidFill>
                  <a:srgbClr val="191919"/>
                </a:solidFill>
                <a:latin typeface="Assistant Regular"/>
              </a:rPr>
              <a:t>SURVEY 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4305300"/>
            <a:ext cx="16230600" cy="3329758"/>
            <a:chOff x="-1" y="1146751"/>
            <a:chExt cx="21640800" cy="4439677"/>
          </a:xfrm>
        </p:grpSpPr>
        <p:sp>
          <p:nvSpPr>
            <p:cNvPr id="4" name="TextBox 4"/>
            <p:cNvSpPr txBox="1"/>
            <p:nvPr/>
          </p:nvSpPr>
          <p:spPr>
            <a:xfrm>
              <a:off x="-1" y="1146751"/>
              <a:ext cx="21640800" cy="4439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3600" dirty="0">
                  <a:solidFill>
                    <a:srgbClr val="191919"/>
                  </a:solidFill>
                  <a:latin typeface="Belleza Bold"/>
                </a:rPr>
                <a:t>”To identify and compare the capacity the University of Canterbury library a week before and a week during semester break with respect to the busy and non-busy periods.</a:t>
              </a:r>
            </a:p>
            <a:p>
              <a:pPr algn="ctr">
                <a:lnSpc>
                  <a:spcPts val="6720"/>
                </a:lnSpc>
              </a:pPr>
              <a:r>
                <a:rPr lang="en-US" sz="3600" dirty="0">
                  <a:solidFill>
                    <a:srgbClr val="191919"/>
                  </a:solidFill>
                  <a:latin typeface="Belleza Bold"/>
                </a:rPr>
                <a:t>Here, busy period is defined as time period which ranged between 11am to 3pm and non-busy period was the one excluding this time interval"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476156" y="3994926"/>
              <a:ext cx="18688487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pic>
        <p:nvPicPr>
          <p:cNvPr id="6" name="Graphic 7" descr="Clipboard with solid fill">
            <a:extLst>
              <a:ext uri="{FF2B5EF4-FFF2-40B4-BE49-F238E27FC236}">
                <a16:creationId xmlns:a16="http://schemas.microsoft.com/office/drawing/2014/main" id="{368F8824-7DCB-4184-A2F0-C6030555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4264" y="413613"/>
            <a:ext cx="3179471" cy="3146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920269">
            <a:off x="13066203" y="-4196498"/>
            <a:ext cx="6226076" cy="8392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443331" y="5960372"/>
            <a:ext cx="6781906" cy="65298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176813" y="7703286"/>
            <a:ext cx="2991384" cy="147393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47645" y="1773667"/>
            <a:ext cx="6698752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Sampling Method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977218"/>
            <a:ext cx="6192737" cy="39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191919"/>
                </a:solidFill>
                <a:latin typeface="Belleza Bold"/>
              </a:rPr>
              <a:t>Allocation of work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794090"/>
            <a:ext cx="6192737" cy="39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191919"/>
                </a:solidFill>
                <a:latin typeface="Belleza Bold"/>
              </a:rPr>
              <a:t>Hours per person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5162550"/>
            <a:ext cx="6192737" cy="395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191919"/>
                </a:solidFill>
                <a:latin typeface="Belleza Bold"/>
              </a:rPr>
              <a:t>Simple Random Sampling (SRS)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83406" y="571500"/>
            <a:ext cx="10521188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Data Quality &amp;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07718" y="6764005"/>
            <a:ext cx="8998518" cy="2031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Highest mean – Busy period during semester break</a:t>
            </a:r>
            <a:endParaRPr lang="en-US" sz="2400" dirty="0">
              <a:latin typeface="Belleza Bold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Lowest mean – Busy period before semester break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Minimum value is 0 across all periods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Maximum value is 1055 (non-busy period before semester break)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191919"/>
              </a:solidFill>
              <a:latin typeface="Assistant Extra Light Bold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079CF-4C0F-B14F-DD83-54F8C70346AA}"/>
              </a:ext>
            </a:extLst>
          </p:cNvPr>
          <p:cNvGrpSpPr/>
          <p:nvPr/>
        </p:nvGrpSpPr>
        <p:grpSpPr>
          <a:xfrm>
            <a:off x="1002726" y="3605873"/>
            <a:ext cx="6508697" cy="4593141"/>
            <a:chOff x="651075" y="1225653"/>
            <a:chExt cx="4838996" cy="2436077"/>
          </a:xfrm>
        </p:grpSpPr>
        <p:pic>
          <p:nvPicPr>
            <p:cNvPr id="6" name="Picture 6" descr="Table&#10;&#10;Description automatically generated">
              <a:extLst>
                <a:ext uri="{FF2B5EF4-FFF2-40B4-BE49-F238E27FC236}">
                  <a16:creationId xmlns:a16="http://schemas.microsoft.com/office/drawing/2014/main" id="{5E3E6EFF-81B0-3C40-5942-C50A89BDA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84" y="1225653"/>
              <a:ext cx="3952560" cy="18607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1E6AD6-2F66-E0D5-8CEB-CD529820CEDA}"/>
                </a:ext>
              </a:extLst>
            </p:cNvPr>
            <p:cNvSpPr txBox="1"/>
            <p:nvPr/>
          </p:nvSpPr>
          <p:spPr>
            <a:xfrm>
              <a:off x="651075" y="3220992"/>
              <a:ext cx="4838996" cy="4407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Belleza Bold"/>
                  <a:cs typeface="Calibri"/>
                </a:rPr>
                <a:t>Missing Data</a:t>
              </a:r>
              <a:r>
                <a:rPr lang="en-US" sz="2400" dirty="0">
                  <a:latin typeface="Belleza Bold"/>
                  <a:cs typeface="Calibri"/>
                </a:rPr>
                <a:t> – Null value is replaced by 0 for data cleaning and visualization purposes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6059D2-FB9E-DE7E-5952-48255282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27199"/>
              </p:ext>
            </p:extLst>
          </p:nvPr>
        </p:nvGraphicFramePr>
        <p:xfrm>
          <a:off x="8001000" y="3605873"/>
          <a:ext cx="9440713" cy="2819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425">
                  <a:extLst>
                    <a:ext uri="{9D8B030D-6E8A-4147-A177-3AD203B41FA5}">
                      <a16:colId xmlns:a16="http://schemas.microsoft.com/office/drawing/2014/main" val="4217095684"/>
                    </a:ext>
                  </a:extLst>
                </a:gridCol>
                <a:gridCol w="1897329">
                  <a:extLst>
                    <a:ext uri="{9D8B030D-6E8A-4147-A177-3AD203B41FA5}">
                      <a16:colId xmlns:a16="http://schemas.microsoft.com/office/drawing/2014/main" val="1976104122"/>
                    </a:ext>
                  </a:extLst>
                </a:gridCol>
                <a:gridCol w="1956461">
                  <a:extLst>
                    <a:ext uri="{9D8B030D-6E8A-4147-A177-3AD203B41FA5}">
                      <a16:colId xmlns:a16="http://schemas.microsoft.com/office/drawing/2014/main" val="3246425780"/>
                    </a:ext>
                  </a:extLst>
                </a:gridCol>
                <a:gridCol w="1953584">
                  <a:extLst>
                    <a:ext uri="{9D8B030D-6E8A-4147-A177-3AD203B41FA5}">
                      <a16:colId xmlns:a16="http://schemas.microsoft.com/office/drawing/2014/main" val="572213302"/>
                    </a:ext>
                  </a:extLst>
                </a:gridCol>
                <a:gridCol w="2087914">
                  <a:extLst>
                    <a:ext uri="{9D8B030D-6E8A-4147-A177-3AD203B41FA5}">
                      <a16:colId xmlns:a16="http://schemas.microsoft.com/office/drawing/2014/main" val="2272792060"/>
                    </a:ext>
                  </a:extLst>
                </a:gridCol>
              </a:tblGrid>
              <a:tr h="6253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Summary Statistics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Busy Period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Non-Busy Period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93856"/>
                  </a:ext>
                </a:extLst>
              </a:tr>
              <a:tr h="77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Before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During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Before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During Semester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950757"/>
                  </a:ext>
                </a:extLst>
              </a:tr>
              <a:tr h="4846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359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11734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Median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261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928037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Max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1055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192674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5574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83406" y="571500"/>
            <a:ext cx="10521188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Data Quality &amp;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22D81-4E2D-0021-8A2B-3613D84E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63800"/>
            <a:ext cx="7772400" cy="4727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24662-E58B-154D-C157-476FD845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684" y="2557955"/>
            <a:ext cx="7772516" cy="453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0197F1-FDA7-845C-6115-88E753C5E9A7}"/>
              </a:ext>
            </a:extLst>
          </p:cNvPr>
          <p:cNvSpPr txBox="1"/>
          <p:nvPr/>
        </p:nvSpPr>
        <p:spPr>
          <a:xfrm>
            <a:off x="571499" y="7429500"/>
            <a:ext cx="791736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Belleza Bold"/>
                <a:cs typeface="Calibri"/>
              </a:rPr>
              <a:t>There is data present only on Wednesday and Thursday during busy period before semester break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latin typeface="Belleza 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Belleza Bold"/>
                <a:cs typeface="Calibri"/>
              </a:rPr>
              <a:t>Graph suggests that busy period during semester break is generally busier that before semester break. But is that true?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0E9C2-0486-00D9-DB0B-10B90C661741}"/>
              </a:ext>
            </a:extLst>
          </p:cNvPr>
          <p:cNvSpPr txBox="1"/>
          <p:nvPr/>
        </p:nvSpPr>
        <p:spPr>
          <a:xfrm>
            <a:off x="10022158" y="7429500"/>
            <a:ext cx="69555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Belleza Bold"/>
                <a:cs typeface="Calibri"/>
              </a:rPr>
              <a:t>Imbalance of data recorded between busy and non-busy period before semester semester break</a:t>
            </a:r>
          </a:p>
        </p:txBody>
      </p:sp>
    </p:spTree>
    <p:extLst>
      <p:ext uri="{BB962C8B-B14F-4D97-AF65-F5344CB8AC3E}">
        <p14:creationId xmlns:p14="http://schemas.microsoft.com/office/powerpoint/2010/main" val="139058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45472" y="2407009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27496" y="2615278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5065" y="4281732"/>
            <a:ext cx="2750322" cy="3170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144000" y="2836479"/>
            <a:ext cx="6967890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Observation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74637" y="4920557"/>
            <a:ext cx="6192737" cy="191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799">
                <a:solidFill>
                  <a:srgbClr val="191919"/>
                </a:solidFill>
                <a:latin typeface="Belleza Bold"/>
              </a:rPr>
              <a:t>Inconsistency of data</a:t>
            </a:r>
          </a:p>
          <a:p>
            <a:pPr>
              <a:lnSpc>
                <a:spcPts val="3079"/>
              </a:lnSpc>
            </a:pPr>
            <a:endParaRPr lang="en-US" sz="2799">
              <a:solidFill>
                <a:srgbClr val="191919"/>
              </a:solidFill>
              <a:latin typeface="Belleza Bold"/>
            </a:endParaRPr>
          </a:p>
          <a:p>
            <a:pPr>
              <a:lnSpc>
                <a:spcPts val="3079"/>
              </a:lnSpc>
            </a:pPr>
            <a:r>
              <a:rPr lang="en-US" sz="2799">
                <a:solidFill>
                  <a:srgbClr val="191919"/>
                </a:solidFill>
                <a:latin typeface="Belleza Bold"/>
              </a:rPr>
              <a:t>Bias</a:t>
            </a:r>
          </a:p>
          <a:p>
            <a:pPr>
              <a:lnSpc>
                <a:spcPts val="3079"/>
              </a:lnSpc>
            </a:pPr>
            <a:endParaRPr lang="en-US" sz="2799">
              <a:solidFill>
                <a:srgbClr val="191919"/>
              </a:solidFill>
              <a:latin typeface="Belleza Bold"/>
            </a:endParaRPr>
          </a:p>
          <a:p>
            <a:pPr>
              <a:lnSpc>
                <a:spcPts val="3080"/>
              </a:lnSpc>
            </a:pPr>
            <a:r>
              <a:rPr lang="en-US" sz="2800">
                <a:solidFill>
                  <a:srgbClr val="191919"/>
                </a:solidFill>
                <a:latin typeface="Belleza Bold"/>
              </a:rPr>
              <a:t>Environment pressure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03418" y="723900"/>
            <a:ext cx="5012998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Improvement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A73BE-0B95-D6C2-C91E-56CE1E58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8" y="5143500"/>
            <a:ext cx="6375400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F2A6D0-EC3A-D65C-151F-BDFCE431552D}"/>
              </a:ext>
            </a:extLst>
          </p:cNvPr>
          <p:cNvSpPr txBox="1"/>
          <p:nvPr/>
        </p:nvSpPr>
        <p:spPr>
          <a:xfrm>
            <a:off x="2088444" y="2413001"/>
            <a:ext cx="548922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More allocation of people</a:t>
            </a: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Different sampling method – Stratified Sampling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FAE4E08-A5C6-EF66-6615-2FC2BAA5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472" y="2117479"/>
            <a:ext cx="5480755" cy="4057902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91901F28-57B8-3F68-B3A2-56CB5F13F9DC}"/>
              </a:ext>
            </a:extLst>
          </p:cNvPr>
          <p:cNvSpPr txBox="1"/>
          <p:nvPr/>
        </p:nvSpPr>
        <p:spPr>
          <a:xfrm>
            <a:off x="10638445" y="1532910"/>
            <a:ext cx="3638705" cy="880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50" dirty="0">
                <a:solidFill>
                  <a:srgbClr val="191919"/>
                </a:solidFill>
                <a:latin typeface="Bahnschrift"/>
                <a:cs typeface="Assistant Extra Light Bold"/>
              </a:rPr>
              <a:t> Population Variability </a:t>
            </a:r>
          </a:p>
          <a:p>
            <a:pPr>
              <a:lnSpc>
                <a:spcPts val="3639"/>
              </a:lnSpc>
            </a:pPr>
            <a:endParaRPr lang="en-US" sz="2750" dirty="0">
              <a:solidFill>
                <a:srgbClr val="191919"/>
              </a:solidFill>
              <a:latin typeface="Bahnschrift"/>
              <a:cs typeface="Assistant Extra Light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7DEC1-FEB1-9DEE-924B-6C889ECBF614}"/>
              </a:ext>
            </a:extLst>
          </p:cNvPr>
          <p:cNvSpPr txBox="1"/>
          <p:nvPr/>
        </p:nvSpPr>
        <p:spPr>
          <a:xfrm>
            <a:off x="9565955" y="6603311"/>
            <a:ext cx="83985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Sampling Method (Stratification):</a:t>
            </a: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Divide population into 2 Strata</a:t>
            </a:r>
            <a:endParaRPr lang="en-US" sz="2000" dirty="0">
              <a:latin typeface="Belleza Bold"/>
              <a:cs typeface="Calibri"/>
            </a:endParaRP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Homogeneity within each stratum, hence, within-strata variance will be lesser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25198" y="4590457"/>
            <a:ext cx="7157740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Conclusion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46188" y="-3531853"/>
            <a:ext cx="6361694" cy="61252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76406" y="523628"/>
            <a:ext cx="1631476" cy="322774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518409" y="6647999"/>
            <a:ext cx="10410242" cy="1002331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834943" y="9104898"/>
            <a:ext cx="3590255" cy="306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2958" y="4585695"/>
            <a:ext cx="2882084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Q &amp; 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276</Words>
  <Application>Microsoft Macintosh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Bahnschrift</vt:lpstr>
      <vt:lpstr>Assistant Extra Light Bold</vt:lpstr>
      <vt:lpstr>Belleza Bold</vt:lpstr>
      <vt:lpstr>Arial</vt:lpstr>
      <vt:lpstr>Assistant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Video Presentation</dc:title>
  <cp:lastModifiedBy>Hariz Aqil Abd Ghani</cp:lastModifiedBy>
  <cp:revision>6</cp:revision>
  <dcterms:created xsi:type="dcterms:W3CDTF">2006-08-16T00:00:00Z</dcterms:created>
  <dcterms:modified xsi:type="dcterms:W3CDTF">2023-05-11T03:40:40Z</dcterms:modified>
  <dc:identifier>DAFiOxoq304</dc:identifier>
</cp:coreProperties>
</file>