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302" r:id="rId5"/>
    <p:sldId id="293" r:id="rId6"/>
    <p:sldId id="292" r:id="rId7"/>
    <p:sldId id="303" r:id="rId8"/>
    <p:sldId id="294" r:id="rId9"/>
    <p:sldId id="291" r:id="rId10"/>
    <p:sldId id="296" r:id="rId11"/>
    <p:sldId id="305" r:id="rId12"/>
    <p:sldId id="297" r:id="rId13"/>
    <p:sldId id="299" r:id="rId14"/>
    <p:sldId id="298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8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0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54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2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3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76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0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4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6478-1B6B-4838-8C8A-75C1E9DE417E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CC68D-A583-4830-8DB2-99B6027E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arjapGosal/Covitionary/blob/main/Covitionary_Resourc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rjapGosal/Covitionar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japGosal/Covitionary/blob/main/covitionary/data/input/covid-literature-input.cs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japGosal/Covitionary/blob/main/covitionary/src/covitionary_helpers.py" TargetMode="External"/><Relationship Id="rId2" Type="http://schemas.openxmlformats.org/officeDocument/2006/relationships/hyperlink" Target="https://github.com/HarjapGosal/Covitionary/blob/main/covitionary/src/covitionary_pipeline.p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japGosal/Covitionary/tree/main/covitionary/data/outpu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875"/>
            <a:ext cx="11767127" cy="93792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+mn-lt"/>
              </a:rPr>
              <a:t>  CLC 12: Capstone Project</a:t>
            </a:r>
            <a:endParaRPr lang="en-CA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3855"/>
            <a:ext cx="8608291" cy="4784436"/>
          </a:xfrm>
        </p:spPr>
        <p:txBody>
          <a:bodyPr/>
          <a:lstStyle/>
          <a:p>
            <a:pPr algn="l"/>
            <a:r>
              <a:rPr lang="en-US" sz="2800" dirty="0" smtClean="0"/>
              <a:t>. </a:t>
            </a:r>
          </a:p>
          <a:p>
            <a:pPr algn="l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35273" y="6340186"/>
            <a:ext cx="4659745" cy="517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800" b="1" dirty="0" err="1" smtClean="0">
                <a:solidFill>
                  <a:srgbClr val="002060"/>
                </a:solidFill>
                <a:latin typeface="+mn-lt"/>
              </a:rPr>
              <a:t>Harjap</a:t>
            </a:r>
            <a:r>
              <a:rPr lang="en-US" sz="4800" b="1" dirty="0" smtClean="0">
                <a:solidFill>
                  <a:srgbClr val="002060"/>
                </a:solidFill>
                <a:latin typeface="+mn-lt"/>
              </a:rPr>
              <a:t> Gosal</a:t>
            </a:r>
            <a:endParaRPr lang="en-CA" sz="5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79" y="2928559"/>
            <a:ext cx="3380725" cy="341162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55421" y="1949085"/>
            <a:ext cx="11767127" cy="707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4800" b="1" dirty="0" err="1">
                <a:solidFill>
                  <a:srgbClr val="FF0000"/>
                </a:solidFill>
                <a:latin typeface="+mn-lt"/>
              </a:rPr>
              <a:t>Covitionary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: Development of a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Covid-19 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Vocabulary using Text-Mining </a:t>
            </a:r>
            <a:endParaRPr lang="en-CA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04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2954" y="336374"/>
            <a:ext cx="12192000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Results (Some Snapshots of Outputs)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34207"/>
              </p:ext>
            </p:extLst>
          </p:nvPr>
        </p:nvGraphicFramePr>
        <p:xfrm>
          <a:off x="1631169" y="1943446"/>
          <a:ext cx="3804431" cy="4437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351">
                  <a:extLst>
                    <a:ext uri="{9D8B030D-6E8A-4147-A177-3AD203B41FA5}">
                      <a16:colId xmlns:a16="http://schemas.microsoft.com/office/drawing/2014/main" val="411217425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141826752"/>
                    </a:ext>
                  </a:extLst>
                </a:gridCol>
              </a:tblGrid>
              <a:tr h="404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</a:rPr>
                        <a:t>Word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effectLst/>
                        </a:rPr>
                        <a:t>Frequency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3609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covid19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84018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93935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pandemic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23119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03786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patients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16306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58704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sarscov2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15637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89765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coronavirus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12260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45198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disease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10065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839624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health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8247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11210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7559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16847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infection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7104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8322"/>
                  </a:ext>
                </a:extLst>
              </a:tr>
              <a:tr h="403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care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6416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7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05741"/>
              </p:ext>
            </p:extLst>
          </p:nvPr>
        </p:nvGraphicFramePr>
        <p:xfrm>
          <a:off x="6716139" y="1943446"/>
          <a:ext cx="3774880" cy="4437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4880">
                  <a:extLst>
                    <a:ext uri="{9D8B030D-6E8A-4147-A177-3AD203B41FA5}">
                      <a16:colId xmlns:a16="http://schemas.microsoft.com/office/drawing/2014/main" val="4095316070"/>
                    </a:ext>
                  </a:extLst>
                </a:gridCol>
              </a:tblGrid>
              <a:tr h="4033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Bigram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3517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covid-19 pandemic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04142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>
                          <a:solidFill>
                            <a:schemeClr val="tx1"/>
                          </a:solidFill>
                          <a:effectLst/>
                        </a:rPr>
                        <a:t>coronavirus disease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5035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covid-19 patients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129122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sars-cov-2 infection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87422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mental health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3343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covid-19 infection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2216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systematic review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04969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covid-19 outbreak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478802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novel coronavirus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32843"/>
                  </a:ext>
                </a:extLst>
              </a:tr>
              <a:tr h="40336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severe covid-19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972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96180" y="1090637"/>
            <a:ext cx="403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top most 10 most frequent individual words with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frequency.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528619" y="1133017"/>
            <a:ext cx="418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top 10 most frequent bigrams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2-word phrases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(frequency&gt;500).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612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2954" y="336374"/>
            <a:ext cx="12192000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Results (Some Snapshots of Outputs)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6685" y="1133016"/>
            <a:ext cx="4542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 most 10 most frequent </a:t>
            </a:r>
            <a:r>
              <a:rPr lang="en-US" dirty="0" smtClean="0"/>
              <a:t>trigrams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3-word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r>
              <a:rPr lang="en-US" dirty="0" smtClean="0"/>
              <a:t>(</a:t>
            </a:r>
            <a:r>
              <a:rPr lang="en-US" dirty="0"/>
              <a:t>frequency&gt;200).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528619" y="1133017"/>
            <a:ext cx="4414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The top 10 most frequent quad-grams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4.-word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r>
              <a:rPr lang="en-US" dirty="0" smtClean="0"/>
              <a:t>(</a:t>
            </a:r>
            <a:r>
              <a:rPr lang="en-US" dirty="0"/>
              <a:t>frequency&gt;100</a:t>
            </a:r>
            <a:r>
              <a:rPr lang="en-US" dirty="0" smtClean="0"/>
              <a:t>).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78866"/>
              </p:ext>
            </p:extLst>
          </p:nvPr>
        </p:nvGraphicFramePr>
        <p:xfrm>
          <a:off x="1520917" y="1943446"/>
          <a:ext cx="3994980" cy="4730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4980">
                  <a:extLst>
                    <a:ext uri="{9D8B030D-6E8A-4147-A177-3AD203B41FA5}">
                      <a16:colId xmlns:a16="http://schemas.microsoft.com/office/drawing/2014/main" val="1665050476"/>
                    </a:ext>
                  </a:extLst>
                </a:gridCol>
              </a:tblGrid>
              <a:tr h="430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Trigram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516825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coronavirus disease 2019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07751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critically ill patients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11861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personal protective equipment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79532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intensive care unit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48615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health care workers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92391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New York city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23460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retrospective cohort study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15471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novel coronavirus disease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54293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multisystem inflammatory syndrome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81089"/>
                  </a:ext>
                </a:extLst>
              </a:tr>
              <a:tr h="430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acute kidney injury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0877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43526"/>
              </p:ext>
            </p:extLst>
          </p:nvPr>
        </p:nvGraphicFramePr>
        <p:xfrm>
          <a:off x="6735097" y="1943445"/>
          <a:ext cx="3893574" cy="4730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3574">
                  <a:extLst>
                    <a:ext uri="{9D8B030D-6E8A-4147-A177-3AD203B41FA5}">
                      <a16:colId xmlns:a16="http://schemas.microsoft.com/office/drawing/2014/main" val="2160742136"/>
                    </a:ext>
                  </a:extLst>
                </a:gridCol>
              </a:tblGrid>
              <a:tr h="3978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Quadgram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84295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severe acute respiratory syndrome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8921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acute respiratory syndrome coronavirus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39881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coronavirus disease 2019 pandemic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56306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acute respiratory distress syndrome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23052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critically ill covid-19 patients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47097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coronavirus disease 2019 patients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65513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severe coronavirus disease 2019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30085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acute respiratory syndrome coronavirus-2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01611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novel coronavirus disease 2019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393117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effectLst/>
                        </a:rPr>
                        <a:t>corona virus disease 2019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5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516953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Results (</a:t>
            </a:r>
            <a:r>
              <a:rPr lang="en-US" sz="5000" b="1" dirty="0" err="1" smtClean="0">
                <a:solidFill>
                  <a:srgbClr val="FF0000"/>
                </a:solidFill>
                <a:latin typeface="+mn-lt"/>
              </a:rPr>
              <a:t>Covitionary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 Resource)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1252088"/>
            <a:ext cx="4788310" cy="54941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Covitionary</a:t>
            </a:r>
            <a:r>
              <a:rPr lang="en-US" b="1" dirty="0"/>
              <a:t> Resource:</a:t>
            </a:r>
            <a:endParaRPr lang="en-CA" dirty="0"/>
          </a:p>
          <a:p>
            <a:pPr algn="l"/>
            <a:r>
              <a:rPr lang="en-US" dirty="0"/>
              <a:t>From the output files and after analysis of the results, the following dictionary of </a:t>
            </a:r>
            <a:r>
              <a:rPr lang="en-US" dirty="0" smtClean="0"/>
              <a:t>Covid-19 </a:t>
            </a:r>
            <a:r>
              <a:rPr lang="en-US" dirty="0"/>
              <a:t>domain terms is generated that contains </a:t>
            </a:r>
            <a:r>
              <a:rPr lang="en-US" b="1" u="sng" dirty="0"/>
              <a:t>12184</a:t>
            </a:r>
            <a:r>
              <a:rPr lang="en-US" dirty="0"/>
              <a:t> frequent  </a:t>
            </a:r>
            <a:r>
              <a:rPr lang="en-US" dirty="0" smtClean="0"/>
              <a:t>terms </a:t>
            </a:r>
            <a:r>
              <a:rPr lang="en-US" dirty="0"/>
              <a:t>(</a:t>
            </a:r>
            <a:r>
              <a:rPr lang="en-US" b="1" dirty="0" smtClean="0"/>
              <a:t>Fig.</a:t>
            </a:r>
            <a:r>
              <a:rPr lang="en-US" dirty="0" smtClean="0"/>
              <a:t> </a:t>
            </a:r>
            <a:r>
              <a:rPr lang="en-US" dirty="0"/>
              <a:t>shows a snapshot of </a:t>
            </a:r>
            <a:r>
              <a:rPr lang="en-US" dirty="0" err="1"/>
              <a:t>Covitionary</a:t>
            </a:r>
            <a:r>
              <a:rPr lang="en-US" dirty="0"/>
              <a:t> resource available at GitHub):</a:t>
            </a:r>
            <a:endParaRPr lang="en-CA" dirty="0"/>
          </a:p>
          <a:p>
            <a:pPr algn="l"/>
            <a:endParaRPr lang="en-US" dirty="0" smtClean="0"/>
          </a:p>
          <a:p>
            <a:pPr algn="l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://github.com/HarjapGosal/Covitionary/blob/main/Covitionary_Resource</a:t>
            </a:r>
            <a:endParaRPr lang="en-CA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1" y="1252087"/>
            <a:ext cx="5348749" cy="42666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312311" y="5723901"/>
            <a:ext cx="6096000" cy="733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920"/>
              </a:lnSpc>
              <a:spcAft>
                <a:spcPts val="12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snapshot of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Covitionary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resource available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1920"/>
              </a:lnSpc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C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Availability</a:t>
            </a:r>
            <a:endParaRPr lang="en-CA" sz="6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57278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This resource </a:t>
            </a:r>
            <a:r>
              <a:rPr lang="en-US" dirty="0" smtClean="0"/>
              <a:t>has </a:t>
            </a:r>
            <a:r>
              <a:rPr lang="en-US" dirty="0"/>
              <a:t>been made publically available via GitHub, a public code hosting platform, at </a:t>
            </a:r>
            <a:endParaRPr lang="en-US" dirty="0" smtClean="0"/>
          </a:p>
          <a:p>
            <a:pPr algn="l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://github.com/HarjapGosal/Covitionary</a:t>
            </a:r>
            <a:r>
              <a:rPr lang="en-US" dirty="0"/>
              <a:t>.</a:t>
            </a: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458" y="2849444"/>
            <a:ext cx="8573730" cy="3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Potential Applications</a:t>
            </a:r>
            <a:endParaRPr lang="en-CA" sz="6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320" y="1595120"/>
            <a:ext cx="4450081" cy="5384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Covitionary</a:t>
            </a:r>
            <a:r>
              <a:rPr lang="en-US" sz="2000" dirty="0" smtClean="0"/>
              <a:t> could </a:t>
            </a:r>
            <a:r>
              <a:rPr lang="en-US" sz="2000" dirty="0"/>
              <a:t>be used for spell checking, making ontologies (that are standard hierarchical vocabularies in a particular domain). </a:t>
            </a: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could </a:t>
            </a:r>
            <a:r>
              <a:rPr lang="en-US" sz="2000" dirty="0"/>
              <a:t>also be used for further classification of terms in pre-defined categories in the Covid19 domain such as Treatment, Diagnosis, Transmission, Prevention, Research and Study, Travel</a:t>
            </a:r>
            <a:r>
              <a:rPr lang="en-US" sz="2000" dirty="0" smtClean="0"/>
              <a:t>, Forecasting</a:t>
            </a:r>
            <a:r>
              <a:rPr lang="en-US" sz="2000" dirty="0"/>
              <a:t>, Mechanism/ Device/Tool etc. </a:t>
            </a: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such example </a:t>
            </a:r>
            <a:r>
              <a:rPr lang="en-US" sz="2000" dirty="0" smtClean="0"/>
              <a:t>of classification as a proof-of-concept </a:t>
            </a:r>
            <a:r>
              <a:rPr lang="en-US" sz="2000" dirty="0"/>
              <a:t>is </a:t>
            </a:r>
            <a:r>
              <a:rPr lang="en-US" sz="2000" dirty="0" smtClean="0"/>
              <a:t>given </a:t>
            </a:r>
            <a:r>
              <a:rPr lang="en-US" sz="2000" dirty="0"/>
              <a:t>in the </a:t>
            </a:r>
            <a:r>
              <a:rPr lang="en-US" sz="2000" b="1" dirty="0"/>
              <a:t>Table </a:t>
            </a:r>
            <a:r>
              <a:rPr lang="en-US" sz="2000" b="1" dirty="0" smtClean="0"/>
              <a:t>5</a:t>
            </a:r>
            <a:r>
              <a:rPr lang="en-US" sz="2000" dirty="0" smtClean="0"/>
              <a:t> </a:t>
            </a:r>
            <a:r>
              <a:rPr lang="en-US" sz="2000" dirty="0"/>
              <a:t>here.</a:t>
            </a:r>
            <a:endParaRPr lang="en-CA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10191"/>
              </p:ext>
            </p:extLst>
          </p:nvPr>
        </p:nvGraphicFramePr>
        <p:xfrm>
          <a:off x="5612793" y="2619534"/>
          <a:ext cx="6369685" cy="379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302">
                  <a:extLst>
                    <a:ext uri="{9D8B030D-6E8A-4147-A177-3AD203B41FA5}">
                      <a16:colId xmlns:a16="http://schemas.microsoft.com/office/drawing/2014/main" val="25206122"/>
                    </a:ext>
                  </a:extLst>
                </a:gridCol>
                <a:gridCol w="1236944">
                  <a:extLst>
                    <a:ext uri="{9D8B030D-6E8A-4147-A177-3AD203B41FA5}">
                      <a16:colId xmlns:a16="http://schemas.microsoft.com/office/drawing/2014/main" val="1864515802"/>
                    </a:ext>
                  </a:extLst>
                </a:gridCol>
                <a:gridCol w="1180428">
                  <a:extLst>
                    <a:ext uri="{9D8B030D-6E8A-4147-A177-3AD203B41FA5}">
                      <a16:colId xmlns:a16="http://schemas.microsoft.com/office/drawing/2014/main" val="2664313916"/>
                    </a:ext>
                  </a:extLst>
                </a:gridCol>
                <a:gridCol w="1165014">
                  <a:extLst>
                    <a:ext uri="{9D8B030D-6E8A-4147-A177-3AD203B41FA5}">
                      <a16:colId xmlns:a16="http://schemas.microsoft.com/office/drawing/2014/main" val="1081319230"/>
                    </a:ext>
                  </a:extLst>
                </a:gridCol>
                <a:gridCol w="1550997">
                  <a:extLst>
                    <a:ext uri="{9D8B030D-6E8A-4147-A177-3AD203B41FA5}">
                      <a16:colId xmlns:a16="http://schemas.microsoft.com/office/drawing/2014/main" val="1208638297"/>
                    </a:ext>
                  </a:extLst>
                </a:gridCol>
              </a:tblGrid>
              <a:tr h="601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Prevention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Potential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Covid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Drugs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Covid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Related Travel Terms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Terms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96182"/>
                  </a:ext>
                </a:extLst>
              </a:tr>
              <a:tr h="3190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infection prevention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antibody detection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biosecurity concern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close proximity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early detection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serological testing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antibody response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control measures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preventive measures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surveillance testing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corticosteroid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intravenous fluids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oral fluids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orogastric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fluids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medication agent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experimental agent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antimalarial agent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antifungal agent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antiviral medication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interferon alpha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azithromycin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favipiravir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umifenovir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colchicine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lopinavir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chloroquine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ritonavir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ilaris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hydroxychloroquine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remdesivir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restrictions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air travel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covid-19 travel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international travel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medicine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history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returning travelers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bans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health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travel patterns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aerosol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airborne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asymptomatic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community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contact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covid-19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cross-species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disease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droplet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dynamic transmission</a:t>
                      </a:r>
                      <a:endParaRPr lang="en-CA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71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49636" y="1567047"/>
            <a:ext cx="6096000" cy="8233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1920"/>
              </a:lnSpc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Proof-of-concept of classification of terms in pre-defined categories in the Covid19 domain (showing 10 terms for 5 categories from the gathered terms)</a:t>
            </a:r>
            <a:endParaRPr lang="en-C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6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Conclusion</a:t>
            </a:r>
            <a:endParaRPr lang="en-CA" sz="6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57278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 every passing day, an overwhelming amount of literature is being generated by the researchers working in the Covid-19 domain.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terminological resources are the basis of many useful applications in any domain, and </a:t>
            </a:r>
            <a:r>
              <a:rPr lang="en-US" dirty="0" err="1"/>
              <a:t>Covitionary</a:t>
            </a:r>
            <a:r>
              <a:rPr lang="en-US" dirty="0"/>
              <a:t> (a dictionary of most frequent terms in Covid-19 domain) is one such useful terminological resource.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 of automatic text-mining pipeline here has resulted in 12184 terms in </a:t>
            </a:r>
            <a:r>
              <a:rPr lang="en-US" dirty="0" err="1"/>
              <a:t>Covid</a:t>
            </a:r>
            <a:r>
              <a:rPr lang="en-US" dirty="0"/>
              <a:t> related texts that have a frequency of 7 or more in the text.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resource has potential applications in many natural language processing tasks in the Covid19 domain as some of these are outlined earlier.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62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Reference</a:t>
            </a:r>
            <a:endParaRPr lang="en-CA" sz="6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5727832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Chen Q, Allot A, Lu Z. Keep up with the latest coronavirus research. Nature. 2020 Mar;579(7798):</a:t>
            </a:r>
            <a:r>
              <a:rPr lang="en-US" dirty="0" smtClean="0"/>
              <a:t>193-193.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Chen Q, Allot A, Lu Z. </a:t>
            </a:r>
            <a:r>
              <a:rPr lang="en-US" dirty="0" err="1"/>
              <a:t>LitCovid</a:t>
            </a:r>
            <a:r>
              <a:rPr lang="en-US" dirty="0"/>
              <a:t>: an open database of COVID-19 literature. Nucleic Acids Research. 2021 Jan 8;49(D1):D1534-40</a:t>
            </a:r>
            <a:r>
              <a:rPr lang="en-US" dirty="0" smtClean="0"/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Wei CH, Allot A, </a:t>
            </a:r>
            <a:r>
              <a:rPr lang="en-US" dirty="0" err="1"/>
              <a:t>Leaman</a:t>
            </a:r>
            <a:r>
              <a:rPr lang="en-US" dirty="0"/>
              <a:t> R, Lu Z. </a:t>
            </a:r>
            <a:r>
              <a:rPr lang="en-US" dirty="0" err="1"/>
              <a:t>PubTator</a:t>
            </a:r>
            <a:r>
              <a:rPr lang="en-US" dirty="0"/>
              <a:t> central: automated concept annotation for biomedical full text articles. Nucleic acids research. 2019 Jul 2;47(W1):W587-93</a:t>
            </a:r>
            <a:r>
              <a:rPr lang="en-US" dirty="0" smtClean="0"/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Wang LL, Lo K, Chandrasekhar Y, </a:t>
            </a:r>
            <a:r>
              <a:rPr lang="en-US" dirty="0" err="1"/>
              <a:t>Reas</a:t>
            </a:r>
            <a:r>
              <a:rPr lang="en-US" dirty="0"/>
              <a:t> R, Yang J, </a:t>
            </a:r>
            <a:r>
              <a:rPr lang="en-US" dirty="0" err="1"/>
              <a:t>Eide</a:t>
            </a:r>
            <a:r>
              <a:rPr lang="en-US" dirty="0"/>
              <a:t> D, Funk K, Kinney R, Liu Z, Merrill W, Mooney P. Cord-19: The covid-19 open research dataset. </a:t>
            </a:r>
            <a:r>
              <a:rPr lang="en-US" dirty="0" err="1"/>
              <a:t>ArXiv</a:t>
            </a:r>
            <a:r>
              <a:rPr lang="en-US" dirty="0"/>
              <a:t>. 2020 Jul 9.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7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 Introduction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57278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We have been facing a challenge of our lifetimes in the form of the Covid19 pandemic since the start of 2020. </a:t>
            </a:r>
            <a:endParaRPr lang="en-CA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dirty="0"/>
              <a:t>scientists and researchers of the world are working </a:t>
            </a:r>
            <a:r>
              <a:rPr lang="en-CA" dirty="0" smtClean="0"/>
              <a:t>very hard </a:t>
            </a:r>
            <a:r>
              <a:rPr lang="en-CA" dirty="0"/>
              <a:t>to control the deadly virus and the disease. </a:t>
            </a:r>
            <a:endParaRPr lang="en-CA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 smtClean="0"/>
              <a:t>It </a:t>
            </a:r>
            <a:r>
              <a:rPr lang="en-CA" dirty="0"/>
              <a:t>has led to the creation of a large amount of scientific and non-scientific literature covering the different aspects of the pandemic, such as surveillance, prevention, diagnosis, transmission, treatment drugs, and </a:t>
            </a:r>
            <a:r>
              <a:rPr lang="en-CA" dirty="0" smtClean="0"/>
              <a:t>vaccines </a:t>
            </a:r>
            <a:r>
              <a:rPr lang="en-CA" dirty="0"/>
              <a:t>to name a few. </a:t>
            </a:r>
            <a:endParaRPr lang="en-CA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dirty="0"/>
              <a:t>automatic means of text-mining and </a:t>
            </a:r>
            <a:r>
              <a:rPr lang="en-CA" dirty="0" smtClean="0"/>
              <a:t>creating standardized </a:t>
            </a:r>
            <a:r>
              <a:rPr lang="en-CA" dirty="0"/>
              <a:t>resources could help </a:t>
            </a:r>
            <a:r>
              <a:rPr lang="en-CA" dirty="0" smtClean="0"/>
              <a:t>researchers further </a:t>
            </a:r>
            <a:r>
              <a:rPr lang="en-CA" dirty="0"/>
              <a:t>in dealing with the overwhelming literature.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33214"/>
            <a:ext cx="9633527" cy="63254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Objective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0656"/>
            <a:ext cx="9236364" cy="56666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To </a:t>
            </a:r>
            <a:r>
              <a:rPr lang="en-CA" sz="2800" dirty="0"/>
              <a:t>develop a </a:t>
            </a:r>
            <a:r>
              <a:rPr lang="en-CA" sz="2800" dirty="0" smtClean="0"/>
              <a:t>terminological resource </a:t>
            </a:r>
            <a:r>
              <a:rPr lang="en-CA" sz="2800" dirty="0"/>
              <a:t>for </a:t>
            </a:r>
            <a:r>
              <a:rPr lang="en-CA" sz="2800" b="1" u="sng" dirty="0"/>
              <a:t>a </a:t>
            </a:r>
            <a:r>
              <a:rPr lang="en-CA" sz="2800" b="1" u="sng" dirty="0" smtClean="0"/>
              <a:t>vocabulary </a:t>
            </a:r>
            <a:r>
              <a:rPr lang="en-CA" sz="2800" b="1" u="sng" dirty="0"/>
              <a:t>of terms in the </a:t>
            </a:r>
            <a:r>
              <a:rPr lang="en-CA" sz="2800" b="1" u="sng" dirty="0" smtClean="0"/>
              <a:t>COVID </a:t>
            </a:r>
            <a:r>
              <a:rPr lang="en-CA" sz="2800" b="1" u="sng" dirty="0"/>
              <a:t>domain</a:t>
            </a:r>
            <a:r>
              <a:rPr lang="en-CA" sz="2800" b="1" dirty="0"/>
              <a:t> </a:t>
            </a:r>
            <a:r>
              <a:rPr lang="en-CA" sz="2800" dirty="0"/>
              <a:t>(</a:t>
            </a:r>
            <a:r>
              <a:rPr lang="en-CA" sz="2800" b="1" dirty="0" err="1">
                <a:solidFill>
                  <a:srgbClr val="FF0000"/>
                </a:solidFill>
              </a:rPr>
              <a:t>Covitionary</a:t>
            </a:r>
            <a:r>
              <a:rPr lang="en-CA" sz="2800" dirty="0"/>
              <a:t>) by mining the literature </a:t>
            </a:r>
            <a:r>
              <a:rPr lang="en-CA" sz="2800" dirty="0" smtClean="0"/>
              <a:t>of COVID-19 terms. </a:t>
            </a:r>
            <a:endParaRPr lang="en-CA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To </a:t>
            </a:r>
            <a:r>
              <a:rPr lang="en-CA" sz="2800" dirty="0" smtClean="0"/>
              <a:t>automatically acquire </a:t>
            </a:r>
            <a:r>
              <a:rPr lang="en-CA" sz="2800" dirty="0"/>
              <a:t>the various terms from the text </a:t>
            </a:r>
            <a:r>
              <a:rPr lang="en-CA" sz="2800" dirty="0" smtClean="0"/>
              <a:t>(expected target </a:t>
            </a:r>
            <a:r>
              <a:rPr lang="en-CA" sz="2800" dirty="0"/>
              <a:t>of </a:t>
            </a:r>
            <a:r>
              <a:rPr lang="en-CA" sz="2800" dirty="0" smtClean="0"/>
              <a:t>more than 10000 </a:t>
            </a:r>
            <a:r>
              <a:rPr lang="en-CA" sz="2800" dirty="0"/>
              <a:t>terms) and organize these in a vocabulary. </a:t>
            </a:r>
            <a:endParaRPr lang="en-CA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To make </a:t>
            </a:r>
            <a:r>
              <a:rPr lang="en-CA" sz="2800" dirty="0" err="1"/>
              <a:t>Covitionary</a:t>
            </a:r>
            <a:r>
              <a:rPr lang="en-CA" sz="2800" dirty="0" smtClean="0"/>
              <a:t> </a:t>
            </a:r>
            <a:r>
              <a:rPr lang="en-CA" sz="2800" dirty="0" smtClean="0"/>
              <a:t>resource publically </a:t>
            </a:r>
            <a:r>
              <a:rPr lang="en-CA" sz="2800" dirty="0"/>
              <a:t>available via GitHub, a public code hosting </a:t>
            </a:r>
            <a:r>
              <a:rPr lang="en-CA" sz="2800" dirty="0" smtClean="0"/>
              <a:t>platform, </a:t>
            </a:r>
            <a:r>
              <a:rPr lang="en-CA" sz="2800" dirty="0" smtClean="0"/>
              <a:t>enabling </a:t>
            </a:r>
            <a:r>
              <a:rPr lang="en-CA" sz="2800" dirty="0" smtClean="0"/>
              <a:t>it to be used for potential </a:t>
            </a:r>
            <a:r>
              <a:rPr lang="en-CA" sz="2800" dirty="0"/>
              <a:t>applications </a:t>
            </a:r>
            <a:r>
              <a:rPr lang="en-CA" sz="2800" dirty="0" smtClean="0"/>
              <a:t>such as classifications, </a:t>
            </a:r>
            <a:r>
              <a:rPr lang="en-CA" sz="2800" dirty="0" smtClean="0"/>
              <a:t>or other associated </a:t>
            </a:r>
            <a:r>
              <a:rPr lang="en-CA" sz="2800" dirty="0" smtClean="0"/>
              <a:t>text-mining works.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473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33214"/>
            <a:ext cx="9633527" cy="63254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Significance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840" y="1083418"/>
            <a:ext cx="9337040" cy="52879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The </a:t>
            </a:r>
            <a:r>
              <a:rPr lang="en-CA" sz="2800" dirty="0" smtClean="0"/>
              <a:t>current project </a:t>
            </a:r>
            <a:r>
              <a:rPr lang="en-CA" sz="2800" dirty="0"/>
              <a:t>has </a:t>
            </a:r>
            <a:r>
              <a:rPr lang="en-CA" sz="2800" dirty="0" smtClean="0"/>
              <a:t>a direct </a:t>
            </a:r>
            <a:r>
              <a:rPr lang="en-CA" sz="2800" dirty="0"/>
              <a:t>relevance to my intended field of career i.e. </a:t>
            </a:r>
            <a:r>
              <a:rPr lang="en-CA" sz="2800" dirty="0" smtClean="0"/>
              <a:t>computer-based technological innovations.</a:t>
            </a:r>
            <a:endParaRPr lang="en-CA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It </a:t>
            </a:r>
            <a:r>
              <a:rPr lang="en-CA" sz="2800" dirty="0" smtClean="0"/>
              <a:t>is </a:t>
            </a:r>
            <a:r>
              <a:rPr lang="en-CA" sz="2800" dirty="0"/>
              <a:t>based on the </a:t>
            </a:r>
            <a:r>
              <a:rPr lang="en-CA" sz="2800" dirty="0" smtClean="0"/>
              <a:t>knowledge, skills </a:t>
            </a:r>
            <a:r>
              <a:rPr lang="en-CA" sz="2800" dirty="0"/>
              <a:t>and experience that I have gained during my high school years through courses such as science, math, and computer </a:t>
            </a:r>
            <a:r>
              <a:rPr lang="en-CA" sz="2800" dirty="0" smtClean="0"/>
              <a:t>programming, </a:t>
            </a:r>
            <a:r>
              <a:rPr lang="en-CA" sz="2800" dirty="0"/>
              <a:t>practical experiences in and outside of school, and other school experiences. </a:t>
            </a:r>
            <a:endParaRPr lang="en-CA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I </a:t>
            </a:r>
            <a:r>
              <a:rPr lang="en-CA" sz="2800" dirty="0"/>
              <a:t>will </a:t>
            </a:r>
            <a:r>
              <a:rPr lang="en-CA" sz="2800" dirty="0" smtClean="0"/>
              <a:t>further use </a:t>
            </a:r>
            <a:r>
              <a:rPr lang="en-CA" sz="2800" dirty="0"/>
              <a:t>the research perspectives </a:t>
            </a:r>
            <a:r>
              <a:rPr lang="en-CA" sz="2800" dirty="0" smtClean="0"/>
              <a:t>I learned </a:t>
            </a:r>
            <a:r>
              <a:rPr lang="en-CA" sz="2800" dirty="0"/>
              <a:t>when </a:t>
            </a:r>
            <a:r>
              <a:rPr lang="en-CA" sz="2800" dirty="0" smtClean="0"/>
              <a:t>I contributed </a:t>
            </a:r>
            <a:r>
              <a:rPr lang="en-CA" sz="2800" dirty="0"/>
              <a:t>to the open-source community by curating new terms for some standard vocabularies.</a:t>
            </a:r>
          </a:p>
        </p:txBody>
      </p:sp>
    </p:spTree>
    <p:extLst>
      <p:ext uri="{BB962C8B-B14F-4D97-AF65-F5344CB8AC3E}">
        <p14:creationId xmlns:p14="http://schemas.microsoft.com/office/powerpoint/2010/main" val="994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33214"/>
            <a:ext cx="9633527" cy="63254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Methodology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109" y="1708720"/>
            <a:ext cx="9236364" cy="430415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/>
              <a:t>Natural Language Processing (NLP) techniques, especially </a:t>
            </a:r>
            <a:r>
              <a:rPr lang="en-CA" sz="2800" dirty="0" smtClean="0"/>
              <a:t>text-mining pipeline, </a:t>
            </a:r>
            <a:r>
              <a:rPr lang="en-CA" sz="2800" dirty="0"/>
              <a:t>implemented in </a:t>
            </a:r>
            <a:r>
              <a:rPr lang="en-CA" sz="2800" dirty="0" smtClean="0"/>
              <a:t>the Python </a:t>
            </a:r>
            <a:r>
              <a:rPr lang="en-CA" sz="2800" dirty="0"/>
              <a:t>programming </a:t>
            </a:r>
            <a:r>
              <a:rPr lang="en-CA" sz="2800" dirty="0" smtClean="0"/>
              <a:t>language </a:t>
            </a:r>
            <a:r>
              <a:rPr lang="en-CA" sz="2800" dirty="0" smtClean="0"/>
              <a:t>will be used.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 smtClean="0"/>
              <a:t>The software pipeline will automatically process and acquire </a:t>
            </a:r>
            <a:r>
              <a:rPr lang="en-CA" sz="2800" dirty="0"/>
              <a:t>the </a:t>
            </a:r>
            <a:r>
              <a:rPr lang="en-CA" sz="2800" dirty="0" smtClean="0"/>
              <a:t>different </a:t>
            </a:r>
            <a:r>
              <a:rPr lang="en-CA" sz="2800" dirty="0"/>
              <a:t>terms </a:t>
            </a:r>
            <a:r>
              <a:rPr lang="en-CA" sz="2800" dirty="0" smtClean="0"/>
              <a:t>in Covid-19 domain from </a:t>
            </a:r>
            <a:r>
              <a:rPr lang="en-CA" sz="2800" dirty="0"/>
              <a:t>the </a:t>
            </a:r>
            <a:r>
              <a:rPr lang="en-CA" sz="2800" dirty="0" smtClean="0"/>
              <a:t>text.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 err="1" smtClean="0"/>
              <a:t>Covitionary</a:t>
            </a:r>
            <a:r>
              <a:rPr lang="en-CA" sz="2800" dirty="0" smtClean="0"/>
              <a:t> will be made publically </a:t>
            </a:r>
            <a:r>
              <a:rPr lang="en-CA" sz="2800" dirty="0"/>
              <a:t>available via GitHub, a public code hosting </a:t>
            </a:r>
            <a:r>
              <a:rPr lang="en-CA" sz="2800" dirty="0" smtClean="0"/>
              <a:t>platform.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7535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381" y="365541"/>
            <a:ext cx="9633527" cy="63254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  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Implementation (Input Data)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49824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Input </a:t>
            </a:r>
            <a:r>
              <a:rPr lang="en-US" b="1" dirty="0" smtClean="0"/>
              <a:t>Covid-19 Corpus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LitCovid</a:t>
            </a:r>
            <a:r>
              <a:rPr lang="en-US" dirty="0"/>
              <a:t> is a curated literature hub for tracking up-to-date scientific information about the 2019 novel Coronavirus </a:t>
            </a:r>
            <a:r>
              <a:rPr lang="en-US" dirty="0" smtClean="0"/>
              <a:t>(1-3) </a:t>
            </a:r>
            <a:r>
              <a:rPr lang="en-US" dirty="0"/>
              <a:t>that provides centralized access to more than </a:t>
            </a:r>
            <a:r>
              <a:rPr lang="en-US" dirty="0" smtClean="0"/>
              <a:t>120000 </a:t>
            </a:r>
            <a:r>
              <a:rPr lang="en-US" dirty="0"/>
              <a:t>(and expanding) related articles </a:t>
            </a:r>
            <a:r>
              <a:rPr lang="en-US" dirty="0" smtClean="0"/>
              <a:t>(121620 </a:t>
            </a:r>
            <a:r>
              <a:rPr lang="en-US" dirty="0"/>
              <a:t>as of </a:t>
            </a:r>
            <a:r>
              <a:rPr lang="en-US" dirty="0" smtClean="0"/>
              <a:t>1 May </a:t>
            </a:r>
            <a:r>
              <a:rPr lang="en-US" dirty="0"/>
              <a:t>2021 ).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input data consisting of titles of these papers from </a:t>
            </a:r>
            <a:r>
              <a:rPr lang="en-US" dirty="0" err="1"/>
              <a:t>LitCovid</a:t>
            </a:r>
            <a:r>
              <a:rPr lang="en-US" dirty="0"/>
              <a:t> </a:t>
            </a:r>
            <a:r>
              <a:rPr lang="en-US" dirty="0" smtClean="0"/>
              <a:t>(1-3) </a:t>
            </a:r>
            <a:r>
              <a:rPr lang="en-US" dirty="0"/>
              <a:t>has been used for garnering the most </a:t>
            </a:r>
            <a:r>
              <a:rPr lang="en-US" dirty="0" smtClean="0"/>
              <a:t>frequently </a:t>
            </a:r>
            <a:r>
              <a:rPr lang="en-US" dirty="0"/>
              <a:t>used terms and building a large terminological resource </a:t>
            </a:r>
            <a:r>
              <a:rPr lang="en-US" dirty="0" smtClean="0"/>
              <a:t>(</a:t>
            </a:r>
            <a:r>
              <a:rPr lang="en-US" dirty="0" err="1" smtClean="0"/>
              <a:t>Covitionary</a:t>
            </a:r>
            <a:r>
              <a:rPr lang="en-US" dirty="0"/>
              <a:t>) in Covid-19 domain.</a:t>
            </a: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source input data could be accessed at </a:t>
            </a:r>
            <a:r>
              <a:rPr lang="en-US" u="sng" dirty="0">
                <a:hlinkClick r:id="rId2"/>
              </a:rPr>
              <a:t>https://github.com/HarjapGosal/Covitionary/blob/main/covitionary/data/input/covid-literature-input.csv</a:t>
            </a: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99440" y="511204"/>
            <a:ext cx="12791439" cy="63254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  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Implementation (A Snapshot of Input Data)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0585"/>
              </p:ext>
            </p:extLst>
          </p:nvPr>
        </p:nvGraphicFramePr>
        <p:xfrm>
          <a:off x="1641987" y="1294438"/>
          <a:ext cx="9130384" cy="5379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0384">
                  <a:extLst>
                    <a:ext uri="{9D8B030D-6E8A-4147-A177-3AD203B41FA5}">
                      <a16:colId xmlns:a16="http://schemas.microsoft.com/office/drawing/2014/main" val="3880550872"/>
                    </a:ext>
                  </a:extLst>
                </a:gridCol>
              </a:tblGrid>
              <a:tr h="5263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2000" dirty="0" smtClean="0">
                          <a:solidFill>
                            <a:schemeClr val="tx1"/>
                          </a:solidFill>
                          <a:effectLst/>
                        </a:rPr>
                        <a:t>Paper </a:t>
                      </a: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  <a:endParaRPr lang="en-CA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Early adoption of non-pharmaceutical interventions and COVID-19 mortality.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ABO blood groups, COVID-19 infection and mortality.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Patient satisfaction scores with telemedicine in the neurosurgical population.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An international perspective of out-of-hospital cardiac arrest and cardiopulmonary resuscitation during the COVID-19 pandemic.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Acute Fulminant </a:t>
                      </a:r>
                      <a:r>
                        <a:rPr lang="en-CA" sz="1400" dirty="0" err="1">
                          <a:solidFill>
                            <a:schemeClr val="tx1"/>
                          </a:solidFill>
                          <a:effectLst/>
                        </a:rPr>
                        <a:t>Cerebellitis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 in Children With COVID-19: A Rare But a Treatable Complication.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Eight-month follow-up of olfactory and gustatory dysfunctions in recovered COVID-19 patients.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Resveratrol-zinc nanoparticles or </a:t>
                      </a:r>
                      <a:r>
                        <a:rPr lang="en-CA" sz="1400" dirty="0" err="1">
                          <a:solidFill>
                            <a:schemeClr val="tx1"/>
                          </a:solidFill>
                          <a:effectLst/>
                        </a:rPr>
                        <a:t>pterostilbene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-zinc: Potential COVID-19 mono and adjuvant therapy.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Objectively measured digital technology use during the COVID-19 pandemic: Impact on depression, anxiety, and suicidal ideation among young adults.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 err="1">
                          <a:solidFill>
                            <a:schemeClr val="tx1"/>
                          </a:solidFill>
                          <a:effectLst/>
                        </a:rPr>
                        <a:t>Phenoxazine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 nucleoside derivatives with a multiple activity against RNA and DNA viruses.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Mental disorder prevalence among populations impacted by coronavirus pandemics: A multilevel meta-analytic study of COVID-19, MERS &amp; SARS.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Screening of potent phytochemical inhibitors against SARS-CoV-2 protease and its two Asian mutants.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From the Cochrane Library: </a:t>
                      </a:r>
                      <a:r>
                        <a:rPr lang="en-CA" sz="1400" dirty="0" err="1">
                          <a:solidFill>
                            <a:schemeClr val="tx1"/>
                          </a:solidFill>
                          <a:effectLst/>
                        </a:rPr>
                        <a:t>Teledermatology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 for Diagnosing Skin Cancer in Adults.</a:t>
                      </a:r>
                      <a:endParaRPr lang="en-CA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....................................................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....................................................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459" marR="62459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34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4862385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Software:</a:t>
            </a:r>
            <a:endParaRPr lang="en-CA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term extractor </a:t>
            </a:r>
            <a:r>
              <a:rPr lang="en-US" sz="2800" dirty="0" smtClean="0"/>
              <a:t>tool for </a:t>
            </a:r>
            <a:r>
              <a:rPr lang="en-US" sz="2800" dirty="0" err="1" smtClean="0"/>
              <a:t>Covitionary</a:t>
            </a:r>
            <a:r>
              <a:rPr lang="en-US" sz="2800" dirty="0" smtClean="0"/>
              <a:t> </a:t>
            </a:r>
            <a:r>
              <a:rPr lang="en-US" sz="2800" dirty="0"/>
              <a:t>is implemented in Python language.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algorithm is based on the “text-mining” technique. The “</a:t>
            </a:r>
            <a:r>
              <a:rPr lang="en-US" sz="2800" u="sng" dirty="0">
                <a:hlinkClick r:id="rId2"/>
              </a:rPr>
              <a:t>covitionary_pipeline.py</a:t>
            </a:r>
            <a:r>
              <a:rPr lang="en-US" sz="2800" dirty="0"/>
              <a:t>” is the main program which implements the system. 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implemented code for applying this technique performs certain functions </a:t>
            </a:r>
            <a:r>
              <a:rPr lang="en-US" sz="2800" dirty="0" smtClean="0"/>
              <a:t>that are implemented </a:t>
            </a:r>
            <a:r>
              <a:rPr lang="en-US" sz="2800" dirty="0"/>
              <a:t>in terms of several </a:t>
            </a:r>
            <a:r>
              <a:rPr lang="en-US" sz="2800" dirty="0" smtClean="0"/>
              <a:t>routines or modules </a:t>
            </a:r>
            <a:r>
              <a:rPr lang="en-US" sz="2800" dirty="0"/>
              <a:t>available </a:t>
            </a:r>
            <a:r>
              <a:rPr lang="en-US" sz="2800" dirty="0" smtClean="0"/>
              <a:t>in the program </a:t>
            </a:r>
            <a:r>
              <a:rPr lang="en-US" sz="2800" u="sng" dirty="0">
                <a:hlinkClick r:id="rId3"/>
              </a:rPr>
              <a:t>covitionary_helpers.py</a:t>
            </a:r>
            <a:r>
              <a:rPr lang="en-US" sz="2800" dirty="0"/>
              <a:t>. 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873" y="511204"/>
            <a:ext cx="10377978" cy="632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   Implementation (Software)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15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873" y="619541"/>
            <a:ext cx="9633527" cy="6325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  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5000" b="1" dirty="0" smtClean="0">
                <a:solidFill>
                  <a:srgbClr val="FF0000"/>
                </a:solidFill>
                <a:latin typeface="+mn-lt"/>
              </a:rPr>
              <a:t> Results</a:t>
            </a:r>
            <a:endParaRPr lang="en-CA" sz="5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088"/>
            <a:ext cx="8608291" cy="572783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Output:</a:t>
            </a:r>
            <a:endParaRPr lang="en-CA" dirty="0"/>
          </a:p>
          <a:p>
            <a:pPr algn="l"/>
            <a:r>
              <a:rPr lang="en-US" dirty="0"/>
              <a:t>The outputs are generated for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individual </a:t>
            </a:r>
            <a:r>
              <a:rPr lang="en-US" dirty="0"/>
              <a:t>word frequency,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frequent bigrams </a:t>
            </a:r>
            <a:r>
              <a:rPr lang="en-US" dirty="0" err="1"/>
              <a:t>i.e</a:t>
            </a:r>
            <a:r>
              <a:rPr lang="en-US" dirty="0"/>
              <a:t> 2-word phrase (based on different frequencies</a:t>
            </a:r>
            <a:r>
              <a:rPr lang="en-US" dirty="0" smtClean="0"/>
              <a:t>),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frequent trigrams </a:t>
            </a:r>
            <a:r>
              <a:rPr lang="en-US" dirty="0" err="1"/>
              <a:t>i.e</a:t>
            </a:r>
            <a:r>
              <a:rPr lang="en-US" dirty="0"/>
              <a:t> 3-word phrase (based on different frequencies), and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err="1"/>
              <a:t>quadgrams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4-word phrase (based on different frequencies.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list </a:t>
            </a:r>
            <a:r>
              <a:rPr lang="en-US" dirty="0"/>
              <a:t>of output files </a:t>
            </a:r>
            <a:r>
              <a:rPr lang="en-US" dirty="0" smtClean="0"/>
              <a:t>is available </a:t>
            </a:r>
            <a:r>
              <a:rPr lang="en-US" dirty="0"/>
              <a:t>at -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github.com/HarjapGosal/Covitionary/tree/main/covitionary/data/output</a:t>
            </a:r>
            <a:r>
              <a:rPr lang="en-US" u="sng" dirty="0" smtClean="0"/>
              <a:t>,</a:t>
            </a:r>
            <a:r>
              <a:rPr lang="en-US" dirty="0" smtClean="0"/>
              <a:t> from </a:t>
            </a:r>
            <a:r>
              <a:rPr lang="en-US" b="1" dirty="0"/>
              <a:t>which the </a:t>
            </a:r>
            <a:r>
              <a:rPr lang="en-US" b="1" dirty="0" err="1"/>
              <a:t>Covitionary</a:t>
            </a:r>
            <a:r>
              <a:rPr lang="en-US" b="1" dirty="0"/>
              <a:t> is </a:t>
            </a:r>
            <a:r>
              <a:rPr lang="en-US" b="1" dirty="0" smtClean="0"/>
              <a:t>created</a:t>
            </a:r>
            <a:r>
              <a:rPr lang="en-US" dirty="0"/>
              <a:t>.</a:t>
            </a:r>
            <a:endParaRPr lang="en-CA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1274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  CLC 12: Capstone Project</vt:lpstr>
      <vt:lpstr>      Introduction</vt:lpstr>
      <vt:lpstr>Objective</vt:lpstr>
      <vt:lpstr>Significance</vt:lpstr>
      <vt:lpstr>Methodology</vt:lpstr>
      <vt:lpstr>    Implementation (Input Data)</vt:lpstr>
      <vt:lpstr>    Implementation (A Snapshot of Input Data)</vt:lpstr>
      <vt:lpstr>PowerPoint Presentation</vt:lpstr>
      <vt:lpstr>       Results</vt:lpstr>
      <vt:lpstr>       Results (Some Snapshots of Outputs)</vt:lpstr>
      <vt:lpstr>       Results (Some Snapshots of Outputs)</vt:lpstr>
      <vt:lpstr>       Results (Covitionary Resource)</vt:lpstr>
      <vt:lpstr>       Availability</vt:lpstr>
      <vt:lpstr>      Potential Applications</vt:lpstr>
      <vt:lpstr>      Conclusion</vt:lpstr>
      <vt:lpstr>     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 Limited and Professional Personal Information</dc:title>
  <dc:creator>gosal.gps@gmail.com</dc:creator>
  <cp:lastModifiedBy>gosal.gps@gmail.com</cp:lastModifiedBy>
  <cp:revision>182</cp:revision>
  <dcterms:created xsi:type="dcterms:W3CDTF">2021-04-27T02:14:24Z</dcterms:created>
  <dcterms:modified xsi:type="dcterms:W3CDTF">2021-05-25T16:13:34Z</dcterms:modified>
</cp:coreProperties>
</file>