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Stencil" panose="040409050D0802020404" pitchFamily="82" charset="0"/>
      <p:regular r:id="rId12"/>
    </p:embeddedFont>
    <p:embeddedFont>
      <p:font typeface="Sunbor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FBC50-49A5-4FC7-9D25-31EB6ED70B5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E1924-6633-4090-8348-D5FAE5C3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3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E1924-6633-4090-8348-D5FAE5C3BBA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6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902130" y="4999509"/>
            <a:ext cx="9900639" cy="674342"/>
            <a:chOff x="0" y="0"/>
            <a:chExt cx="2607576" cy="177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07576" cy="177605"/>
            </a:xfrm>
            <a:custGeom>
              <a:avLst/>
              <a:gdLst/>
              <a:ahLst/>
              <a:cxnLst/>
              <a:rect l="l" t="t" r="r" b="b"/>
              <a:pathLst>
                <a:path w="2607576" h="177605">
                  <a:moveTo>
                    <a:pt x="0" y="0"/>
                  </a:moveTo>
                  <a:lnTo>
                    <a:pt x="2607576" y="0"/>
                  </a:lnTo>
                  <a:lnTo>
                    <a:pt x="2607576" y="177605"/>
                  </a:lnTo>
                  <a:lnTo>
                    <a:pt x="0" y="177605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607576" cy="215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2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911060" y="4603219"/>
            <a:ext cx="10594841" cy="772721"/>
            <a:chOff x="0" y="0"/>
            <a:chExt cx="2790411" cy="2035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90411" cy="203515"/>
            </a:xfrm>
            <a:custGeom>
              <a:avLst/>
              <a:gdLst/>
              <a:ahLst/>
              <a:cxnLst/>
              <a:rect l="l" t="t" r="r" b="b"/>
              <a:pathLst>
                <a:path w="2790411" h="203515">
                  <a:moveTo>
                    <a:pt x="0" y="0"/>
                  </a:moveTo>
                  <a:lnTo>
                    <a:pt x="2790411" y="0"/>
                  </a:lnTo>
                  <a:lnTo>
                    <a:pt x="2790411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90411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402324" y="3678494"/>
            <a:ext cx="7228761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Sunborn"/>
              </a:rPr>
              <a:t>ROUND 1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Sunborn"/>
              </a:rPr>
              <a:t>SUBMISSION</a:t>
            </a:r>
          </a:p>
        </p:txBody>
      </p:sp>
      <p:sp>
        <p:nvSpPr>
          <p:cNvPr id="17" name="Freeform 17"/>
          <p:cNvSpPr/>
          <p:nvPr/>
        </p:nvSpPr>
        <p:spPr>
          <a:xfrm>
            <a:off x="5954840" y="772721"/>
            <a:ext cx="7118879" cy="1516008"/>
          </a:xfrm>
          <a:custGeom>
            <a:avLst/>
            <a:gdLst/>
            <a:ahLst/>
            <a:cxnLst/>
            <a:rect l="l" t="t" r="r" b="b"/>
            <a:pathLst>
              <a:path w="7118879" h="1516008">
                <a:moveTo>
                  <a:pt x="0" y="0"/>
                </a:moveTo>
                <a:lnTo>
                  <a:pt x="7118878" y="0"/>
                </a:lnTo>
                <a:lnTo>
                  <a:pt x="7118878" y="1516008"/>
                </a:lnTo>
                <a:lnTo>
                  <a:pt x="0" y="1516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05789" y="772721"/>
            <a:ext cx="4315983" cy="1516008"/>
          </a:xfrm>
          <a:custGeom>
            <a:avLst/>
            <a:gdLst/>
            <a:ahLst/>
            <a:cxnLst/>
            <a:rect l="l" t="t" r="r" b="b"/>
            <a:pathLst>
              <a:path w="4315983" h="1516008">
                <a:moveTo>
                  <a:pt x="0" y="0"/>
                </a:moveTo>
                <a:lnTo>
                  <a:pt x="4315983" y="0"/>
                </a:lnTo>
                <a:lnTo>
                  <a:pt x="4315983" y="1516008"/>
                </a:lnTo>
                <a:lnTo>
                  <a:pt x="0" y="15160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374" t="-119392" r="-10401" b="-124449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676839" y="772721"/>
            <a:ext cx="3704542" cy="1669306"/>
          </a:xfrm>
          <a:custGeom>
            <a:avLst/>
            <a:gdLst/>
            <a:ahLst/>
            <a:cxnLst/>
            <a:rect l="l" t="t" r="r" b="b"/>
            <a:pathLst>
              <a:path w="3704542" h="1669306">
                <a:moveTo>
                  <a:pt x="0" y="0"/>
                </a:moveTo>
                <a:lnTo>
                  <a:pt x="3704543" y="0"/>
                </a:lnTo>
                <a:lnTo>
                  <a:pt x="3704543" y="1669306"/>
                </a:lnTo>
                <a:lnTo>
                  <a:pt x="0" y="16693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4583"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0996532" y="2868710"/>
            <a:ext cx="5735676" cy="5018717"/>
            <a:chOff x="0" y="0"/>
            <a:chExt cx="812800" cy="711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0" y="50800"/>
                  </a:moveTo>
                  <a:lnTo>
                    <a:pt x="406400" y="0"/>
                  </a:lnTo>
                  <a:lnTo>
                    <a:pt x="812800" y="50800"/>
                  </a:lnTo>
                  <a:lnTo>
                    <a:pt x="812800" y="660400"/>
                  </a:lnTo>
                  <a:lnTo>
                    <a:pt x="406400" y="711200"/>
                  </a:lnTo>
                  <a:lnTo>
                    <a:pt x="0" y="6604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74902"/>
              </a:schemeClr>
            </a:solidFill>
          </p:spPr>
          <p:txBody>
            <a:bodyPr/>
            <a:lstStyle/>
            <a:p>
              <a:endParaRPr lang="en-IN" dirty="0"/>
            </a:p>
            <a:p>
              <a:endParaRPr lang="en-IN" dirty="0"/>
            </a:p>
            <a:p>
              <a:pPr algn="ctr"/>
              <a:r>
                <a:rPr lang="en-IN" sz="4000" dirty="0" err="1">
                  <a:latin typeface="Stencil" panose="040409050D0802020404" pitchFamily="82" charset="0"/>
                </a:rPr>
                <a:t>NexusDevs</a:t>
              </a:r>
              <a:endParaRPr lang="en-IN" sz="1800" dirty="0">
                <a:latin typeface="Stencil" panose="040409050D0802020404" pitchFamily="82" charset="0"/>
              </a:endParaRPr>
            </a:p>
            <a:p>
              <a:endParaRPr lang="en-IN" dirty="0"/>
            </a:p>
            <a:p>
              <a:pPr marL="1657350" lvl="3" indent="-2857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IN" sz="2800" dirty="0"/>
                <a:t> Harjot Singh</a:t>
              </a:r>
            </a:p>
            <a:p>
              <a:pPr marL="1657350" lvl="3" indent="-2857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IN" sz="2800" dirty="0"/>
                <a:t> Neeraj Gandhi</a:t>
              </a:r>
            </a:p>
            <a:p>
              <a:pPr marL="1657350" lvl="3" indent="-2857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IN" sz="2800" dirty="0"/>
                <a:t> Harjot Kaur</a:t>
              </a:r>
            </a:p>
            <a:p>
              <a:pPr marL="1657350" lvl="3" indent="-2857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IN" sz="2800" dirty="0"/>
                <a:t> Jay Singh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2700"/>
              <a:ext cx="8128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193545" y="8280066"/>
            <a:ext cx="5900909" cy="841574"/>
            <a:chOff x="0" y="0"/>
            <a:chExt cx="1554149" cy="22164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54149" cy="221649"/>
            </a:xfrm>
            <a:custGeom>
              <a:avLst/>
              <a:gdLst/>
              <a:ahLst/>
              <a:cxnLst/>
              <a:rect l="l" t="t" r="r" b="b"/>
              <a:pathLst>
                <a:path w="1554149" h="221649">
                  <a:moveTo>
                    <a:pt x="66911" y="0"/>
                  </a:moveTo>
                  <a:lnTo>
                    <a:pt x="1487238" y="0"/>
                  </a:lnTo>
                  <a:cubicBezTo>
                    <a:pt x="1524192" y="0"/>
                    <a:pt x="1554149" y="29957"/>
                    <a:pt x="1554149" y="66911"/>
                  </a:cubicBezTo>
                  <a:lnTo>
                    <a:pt x="1554149" y="154738"/>
                  </a:lnTo>
                  <a:cubicBezTo>
                    <a:pt x="1554149" y="191692"/>
                    <a:pt x="1524192" y="221649"/>
                    <a:pt x="1487238" y="221649"/>
                  </a:cubicBezTo>
                  <a:lnTo>
                    <a:pt x="66911" y="221649"/>
                  </a:lnTo>
                  <a:cubicBezTo>
                    <a:pt x="29957" y="221649"/>
                    <a:pt x="0" y="191692"/>
                    <a:pt x="0" y="154738"/>
                  </a:cubicBezTo>
                  <a:lnTo>
                    <a:pt x="0" y="66911"/>
                  </a:lnTo>
                  <a:cubicBezTo>
                    <a:pt x="0" y="29957"/>
                    <a:pt x="29957" y="0"/>
                    <a:pt x="66911" y="0"/>
                  </a:cubicBezTo>
                  <a:close/>
                </a:path>
              </a:pathLst>
            </a:custGeom>
            <a:solidFill>
              <a:srgbClr val="CFD7CE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1554149" cy="288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000000"/>
                  </a:solidFill>
                  <a:latin typeface="Sunborn"/>
                </a:rPr>
                <a:t>ORGANISED BY : GDSC BVP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8757639" y="5601327"/>
            <a:ext cx="18288000" cy="772721"/>
            <a:chOff x="0" y="0"/>
            <a:chExt cx="4816593" cy="2035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2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8757639" y="7501066"/>
            <a:ext cx="18288000" cy="772721"/>
            <a:chOff x="0" y="0"/>
            <a:chExt cx="4816593" cy="2035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815473" y="895350"/>
            <a:ext cx="4426744" cy="116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000000"/>
                </a:solidFill>
                <a:latin typeface="Sunborn"/>
              </a:rPr>
              <a:t>ABSTRACT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DC8B8B-EE50-1234-AFC1-4C318E296B65}"/>
              </a:ext>
            </a:extLst>
          </p:cNvPr>
          <p:cNvSpPr txBox="1"/>
          <p:nvPr/>
        </p:nvSpPr>
        <p:spPr>
          <a:xfrm>
            <a:off x="1600200" y="2265378"/>
            <a:ext cx="57912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This project proposes the development of a robust system utilizing </a:t>
            </a:r>
            <a:r>
              <a:rPr lang="en-IN" sz="2400" b="1" dirty="0"/>
              <a:t>blockchain technology </a:t>
            </a:r>
            <a:r>
              <a:rPr lang="en-IN" sz="2400" dirty="0"/>
              <a:t>for the generation and </a:t>
            </a:r>
            <a:r>
              <a:rPr lang="en-IN" sz="2400" b="1" dirty="0"/>
              <a:t>validation of certificates</a:t>
            </a:r>
            <a:r>
              <a:rPr lang="en-IN" sz="2400" dirty="0"/>
              <a:t> tailored for government entities. Leveraging </a:t>
            </a:r>
            <a:r>
              <a:rPr lang="en-IN" sz="2400" b="1" dirty="0"/>
              <a:t>open-source software</a:t>
            </a:r>
            <a:r>
              <a:rPr lang="en-IN" sz="2400" dirty="0"/>
              <a:t> and blockchain's inherent immutability and transparency, the system aims to </a:t>
            </a:r>
            <a:r>
              <a:rPr lang="en-IN" sz="2400" b="1" dirty="0"/>
              <a:t>revolutionize certificate issuance</a:t>
            </a:r>
            <a:r>
              <a:rPr lang="en-IN" sz="2400" dirty="0"/>
              <a:t> and </a:t>
            </a:r>
            <a:r>
              <a:rPr lang="en-IN" sz="2400" b="1" dirty="0"/>
              <a:t>verification processes</a:t>
            </a:r>
            <a:r>
              <a:rPr lang="en-IN" sz="2400" dirty="0"/>
              <a:t>. Key objectives include seamless integration with a </a:t>
            </a:r>
            <a:r>
              <a:rPr lang="en-IN" sz="2400" b="1" dirty="0"/>
              <a:t>Digital Locker System</a:t>
            </a:r>
            <a:r>
              <a:rPr lang="en-IN" sz="2400" dirty="0"/>
              <a:t> and catering to the diverse needs of Government Offices, Students, Industries, and Institutes. Through the implementation of this blockchain-based solution, stakeholders can expect enhanced security, efficiency, and trust in the certificate management ecosystem.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B35A1C-9D57-C09D-463C-0FE1844FC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60" y="2200792"/>
            <a:ext cx="5046383" cy="3358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9F78CD-83D6-A8C2-29FF-5DD11E6CB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0" y="5807896"/>
            <a:ext cx="6024869" cy="32593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758139" y="4757139"/>
            <a:ext cx="10287000" cy="772721"/>
            <a:chOff x="0" y="0"/>
            <a:chExt cx="2709333" cy="2035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203515"/>
            </a:xfrm>
            <a:custGeom>
              <a:avLst/>
              <a:gdLst/>
              <a:ahLst/>
              <a:cxnLst/>
              <a:rect l="l" t="t" r="r" b="b"/>
              <a:pathLst>
                <a:path w="2709333" h="203515">
                  <a:moveTo>
                    <a:pt x="0" y="0"/>
                  </a:moveTo>
                  <a:lnTo>
                    <a:pt x="2709333" y="0"/>
                  </a:lnTo>
                  <a:lnTo>
                    <a:pt x="2709333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2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593696" y="4593696"/>
            <a:ext cx="9900639" cy="713247"/>
            <a:chOff x="0" y="0"/>
            <a:chExt cx="2607576" cy="1878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07576" cy="187851"/>
            </a:xfrm>
            <a:custGeom>
              <a:avLst/>
              <a:gdLst/>
              <a:ahLst/>
              <a:cxnLst/>
              <a:rect l="l" t="t" r="r" b="b"/>
              <a:pathLst>
                <a:path w="2607576" h="187851">
                  <a:moveTo>
                    <a:pt x="0" y="0"/>
                  </a:moveTo>
                  <a:lnTo>
                    <a:pt x="2607576" y="0"/>
                  </a:lnTo>
                  <a:lnTo>
                    <a:pt x="2607576" y="187851"/>
                  </a:lnTo>
                  <a:lnTo>
                    <a:pt x="0" y="187851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607576" cy="2259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1466" y="629846"/>
            <a:ext cx="13458641" cy="128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7527">
                <a:solidFill>
                  <a:srgbClr val="000000"/>
                </a:solidFill>
                <a:latin typeface="Sunborn"/>
              </a:rPr>
              <a:t>problem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C8F63-6270-02C9-171D-9D45A0AFF5CB}"/>
              </a:ext>
            </a:extLst>
          </p:cNvPr>
          <p:cNvSpPr txBox="1"/>
          <p:nvPr/>
        </p:nvSpPr>
        <p:spPr>
          <a:xfrm>
            <a:off x="1176854" y="2312036"/>
            <a:ext cx="64431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Developing a system for generating and validating certificates using blockchain technology for government entities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Blockchain-Based Certificate Generation and Validation: </a:t>
            </a:r>
            <a:r>
              <a:rPr lang="en-IN" sz="2400" dirty="0"/>
              <a:t>Create a system for custom digital certificate generation and validation using open-source software and blockchain technology. Expected output includes certificate integration with a Digital Locker System, catering to Government Offices, Students, Industries, and Institutes.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81339-D849-590F-1027-36ED148421AF}"/>
              </a:ext>
            </a:extLst>
          </p:cNvPr>
          <p:cNvSpPr txBox="1"/>
          <p:nvPr/>
        </p:nvSpPr>
        <p:spPr>
          <a:xfrm>
            <a:off x="8858907" y="2312036"/>
            <a:ext cx="805916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Fraud: </a:t>
            </a:r>
            <a:r>
              <a:rPr lang="en-US" sz="2400" dirty="0"/>
              <a:t>The current academic credentialing system can be vulnerable to fraud and manipulation. Fake degrees or forged marksheets undermine the value of legitimate achievements and harm the reputations of institutions.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Inefficiency: </a:t>
            </a:r>
            <a:r>
              <a:rPr lang="en-US" sz="2400" dirty="0"/>
              <a:t>Manual verification of academic certificates can be a slow, bureaucratic process. This creates time-lags for employers making hiring decisions, delays for students who need credentials recognized, and costs institutions significant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Lack of Trust: </a:t>
            </a:r>
            <a:r>
              <a:rPr lang="en-US" sz="2400" dirty="0"/>
              <a:t>In a system plagued by potential fraud and slow verification, the authenticity of an individual's qualifications can be called into question. This casts doubt for employers and creates barriers for qualified individuals.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Lack of Accessibility: </a:t>
            </a:r>
            <a:r>
              <a:rPr lang="en-US" sz="2400" dirty="0"/>
              <a:t>Not all stakeholders have equal access to credential verification processes. Smaller institutions or businesses may not have the resources for robust verification checks.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758139" y="4757139"/>
            <a:ext cx="10287000" cy="772721"/>
            <a:chOff x="0" y="0"/>
            <a:chExt cx="2709333" cy="2035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203515"/>
            </a:xfrm>
            <a:custGeom>
              <a:avLst/>
              <a:gdLst/>
              <a:ahLst/>
              <a:cxnLst/>
              <a:rect l="l" t="t" r="r" b="b"/>
              <a:pathLst>
                <a:path w="2709333" h="203515">
                  <a:moveTo>
                    <a:pt x="0" y="0"/>
                  </a:moveTo>
                  <a:lnTo>
                    <a:pt x="2709333" y="0"/>
                  </a:lnTo>
                  <a:lnTo>
                    <a:pt x="2709333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3666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789545" y="4616751"/>
            <a:ext cx="10287000" cy="1053498"/>
            <a:chOff x="0" y="0"/>
            <a:chExt cx="2709333" cy="2774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277465"/>
            </a:xfrm>
            <a:custGeom>
              <a:avLst/>
              <a:gdLst/>
              <a:ahLst/>
              <a:cxnLst/>
              <a:rect l="l" t="t" r="r" b="b"/>
              <a:pathLst>
                <a:path w="2709333" h="277465">
                  <a:moveTo>
                    <a:pt x="0" y="0"/>
                  </a:moveTo>
                  <a:lnTo>
                    <a:pt x="2709333" y="0"/>
                  </a:lnTo>
                  <a:lnTo>
                    <a:pt x="2709333" y="277465"/>
                  </a:lnTo>
                  <a:lnTo>
                    <a:pt x="0" y="277465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3" cy="3155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0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91645" y="648896"/>
            <a:ext cx="910470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Sunborn"/>
              </a:rPr>
              <a:t>proposed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5264E-34DC-4C9F-37A4-5EED0AF73833}"/>
              </a:ext>
            </a:extLst>
          </p:cNvPr>
          <p:cNvSpPr txBox="1"/>
          <p:nvPr/>
        </p:nvSpPr>
        <p:spPr>
          <a:xfrm>
            <a:off x="1430797" y="2340545"/>
            <a:ext cx="688633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CREDCHAIN</a:t>
            </a:r>
            <a:r>
              <a:rPr lang="en-IN" sz="3200" dirty="0"/>
              <a:t> presents a cutting-edge solution for government entities and institutions seeking seamless </a:t>
            </a:r>
            <a:r>
              <a:rPr lang="en-IN" sz="3200" b="1" dirty="0"/>
              <a:t>certificate generation and validation </a:t>
            </a:r>
            <a:r>
              <a:rPr lang="en-IN" sz="3200" dirty="0"/>
              <a:t>powered by </a:t>
            </a:r>
            <a:r>
              <a:rPr lang="en-IN" sz="3200" b="1" dirty="0"/>
              <a:t>blockchain technology. </a:t>
            </a:r>
            <a:r>
              <a:rPr lang="en-IN" sz="3200" dirty="0"/>
              <a:t>Leveraging the latest web development technologies including </a:t>
            </a:r>
            <a:r>
              <a:rPr lang="en-IN" sz="3200" b="1" dirty="0"/>
              <a:t>Next.js, Node.js, Tailwind CSS, and </a:t>
            </a:r>
            <a:r>
              <a:rPr lang="en-IN" sz="3200" b="1" dirty="0" err="1"/>
              <a:t>Shadcn</a:t>
            </a:r>
            <a:r>
              <a:rPr lang="en-IN" sz="3200" b="1" dirty="0"/>
              <a:t> UI, alongside the robust Aptos Network and Aptos SDK</a:t>
            </a:r>
            <a:r>
              <a:rPr lang="en-IN" sz="3200" dirty="0"/>
              <a:t> for blockchain integration,</a:t>
            </a:r>
            <a:r>
              <a:rPr lang="en-IN" sz="3200" b="1" dirty="0"/>
              <a:t> CREDCHAIN </a:t>
            </a:r>
            <a:r>
              <a:rPr lang="en-IN" sz="3200" dirty="0"/>
              <a:t>ensures a </a:t>
            </a:r>
            <a:r>
              <a:rPr lang="en-IN" sz="3200" u="sng" dirty="0"/>
              <a:t>secure</a:t>
            </a:r>
            <a:r>
              <a:rPr lang="en-IN" sz="3200" dirty="0"/>
              <a:t>, </a:t>
            </a:r>
            <a:r>
              <a:rPr lang="en-IN" sz="3200" u="sng" dirty="0"/>
              <a:t>efficient</a:t>
            </a:r>
            <a:r>
              <a:rPr lang="en-IN" sz="3200" dirty="0"/>
              <a:t>, and </a:t>
            </a:r>
            <a:r>
              <a:rPr lang="en-IN" sz="3200" u="sng" dirty="0"/>
              <a:t>user-friendly experience</a:t>
            </a:r>
            <a:r>
              <a:rPr lang="en-IN" sz="3200" dirty="0"/>
              <a:t>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D2B3500-08AD-4A53-59F1-48CEB25DA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87" y="2934707"/>
            <a:ext cx="8138903" cy="4272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758139" y="4757139"/>
            <a:ext cx="10287000" cy="772721"/>
            <a:chOff x="0" y="0"/>
            <a:chExt cx="2709333" cy="2035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203515"/>
            </a:xfrm>
            <a:custGeom>
              <a:avLst/>
              <a:gdLst/>
              <a:ahLst/>
              <a:cxnLst/>
              <a:rect l="l" t="t" r="r" b="b"/>
              <a:pathLst>
                <a:path w="2709333" h="203515">
                  <a:moveTo>
                    <a:pt x="0" y="0"/>
                  </a:moveTo>
                  <a:lnTo>
                    <a:pt x="2709333" y="0"/>
                  </a:lnTo>
                  <a:lnTo>
                    <a:pt x="2709333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2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789545" y="4616751"/>
            <a:ext cx="10287000" cy="1053498"/>
            <a:chOff x="0" y="0"/>
            <a:chExt cx="2709333" cy="2774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277465"/>
            </a:xfrm>
            <a:custGeom>
              <a:avLst/>
              <a:gdLst/>
              <a:ahLst/>
              <a:cxnLst/>
              <a:rect l="l" t="t" r="r" b="b"/>
              <a:pathLst>
                <a:path w="2709333" h="277465">
                  <a:moveTo>
                    <a:pt x="0" y="0"/>
                  </a:moveTo>
                  <a:lnTo>
                    <a:pt x="2709333" y="0"/>
                  </a:lnTo>
                  <a:lnTo>
                    <a:pt x="2709333" y="277465"/>
                  </a:lnTo>
                  <a:lnTo>
                    <a:pt x="0" y="277465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3" cy="3155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0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91645" y="648896"/>
            <a:ext cx="910470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Sunborn"/>
              </a:rPr>
              <a:t>proposed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5264E-34DC-4C9F-37A4-5EED0AF73833}"/>
              </a:ext>
            </a:extLst>
          </p:cNvPr>
          <p:cNvSpPr txBox="1"/>
          <p:nvPr/>
        </p:nvSpPr>
        <p:spPr>
          <a:xfrm>
            <a:off x="1200206" y="1800151"/>
            <a:ext cx="8247215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/>
              <a:t>Key Features: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User-Friendly Interface:</a:t>
            </a:r>
            <a:r>
              <a:rPr lang="en-US" sz="2400" dirty="0"/>
              <a:t> </a:t>
            </a:r>
            <a:r>
              <a:rPr lang="en-US" sz="2400" dirty="0" err="1"/>
              <a:t>CredChain</a:t>
            </a:r>
            <a:r>
              <a:rPr lang="en-US" sz="2400" dirty="0"/>
              <a:t> boasts an intuitive and easy-to-navigate interface, ensuring smooth user interaction for both certificate issuers and recipients.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Certificate Generation: </a:t>
            </a:r>
            <a:r>
              <a:rPr lang="en-US" sz="2400" dirty="0"/>
              <a:t>Institutions can effortlessly create custom digital certificates using </a:t>
            </a:r>
            <a:r>
              <a:rPr lang="en-US" sz="2400" dirty="0" err="1"/>
              <a:t>CredChain's</a:t>
            </a:r>
            <a:r>
              <a:rPr lang="en-US" sz="2400" dirty="0"/>
              <a:t> streamlined interface, with options for customization to meet specific requirements.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Blockchain Integration: </a:t>
            </a:r>
            <a:r>
              <a:rPr lang="en-US" sz="2400" dirty="0"/>
              <a:t>Built on the Aptos Network and Aptos SDK, </a:t>
            </a:r>
            <a:r>
              <a:rPr lang="en-US" sz="2400" dirty="0" err="1"/>
              <a:t>CredChain</a:t>
            </a:r>
            <a:r>
              <a:rPr lang="en-US" sz="2400" dirty="0"/>
              <a:t> ensures the immutability and transparency of certificates through blockchain technology, enhancing trust and security in the verification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Digital Locker System Integration: </a:t>
            </a:r>
            <a:r>
              <a:rPr lang="en-US" sz="2400" dirty="0"/>
              <a:t>Seamless integration with Digital Locker Systems allows for efficient storage and retrieval of certificates, catering to the needs of government offices, students, industries, and institutes.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1CAFE-BE8D-A6B9-E1EF-71C3DAF1435D}"/>
              </a:ext>
            </a:extLst>
          </p:cNvPr>
          <p:cNvSpPr txBox="1"/>
          <p:nvPr/>
        </p:nvSpPr>
        <p:spPr>
          <a:xfrm>
            <a:off x="9622262" y="1800151"/>
            <a:ext cx="7640372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Multi-Stakeholder Support: </a:t>
            </a:r>
            <a:r>
              <a:rPr lang="en-US" sz="2400" dirty="0" err="1"/>
              <a:t>CredChain</a:t>
            </a:r>
            <a:r>
              <a:rPr lang="en-US" sz="2400" dirty="0"/>
              <a:t> caters to a diverse range of stakeholders, including government entities, educational institutions, corporate organizations, and individuals, facilitating comprehensive certificate management solutions.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Scalability and Performance: </a:t>
            </a:r>
            <a:r>
              <a:rPr lang="en-US" sz="2400" dirty="0"/>
              <a:t>With Next.js and Node.js at its core, </a:t>
            </a:r>
            <a:r>
              <a:rPr lang="en-US" sz="2400" dirty="0" err="1"/>
              <a:t>CredChain</a:t>
            </a:r>
            <a:r>
              <a:rPr lang="en-US" sz="2400" dirty="0"/>
              <a:t> ensures scalability and high performance, accommodating the growing needs of users and institutions.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Easy Verification: </a:t>
            </a:r>
            <a:r>
              <a:rPr lang="en-US" sz="2400" dirty="0"/>
              <a:t>Our user-friendly interface allows recipients and verifiers to quickly authenticate certificates by accessing the blockchain-based records, promoting trust and efficiency in the verification 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Government Focus</a:t>
            </a:r>
            <a:r>
              <a:rPr lang="en-US" sz="2400" dirty="0"/>
              <a:t>: While catering to all institutions, </a:t>
            </a:r>
            <a:r>
              <a:rPr lang="en-US" sz="2400" dirty="0" err="1"/>
              <a:t>CredChain</a:t>
            </a:r>
            <a:r>
              <a:rPr lang="en-US" sz="2400" dirty="0"/>
              <a:t> prioritizes the needs of government entities, offering tailored solutions and robust security measures to meet their specific requirements.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58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686170" y="4734633"/>
            <a:ext cx="10287000" cy="817734"/>
            <a:chOff x="0" y="0"/>
            <a:chExt cx="2709333" cy="2153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215370"/>
            </a:xfrm>
            <a:custGeom>
              <a:avLst/>
              <a:gdLst/>
              <a:ahLst/>
              <a:cxnLst/>
              <a:rect l="l" t="t" r="r" b="b"/>
              <a:pathLst>
                <a:path w="2709333" h="215370">
                  <a:moveTo>
                    <a:pt x="0" y="0"/>
                  </a:moveTo>
                  <a:lnTo>
                    <a:pt x="2709333" y="0"/>
                  </a:lnTo>
                  <a:lnTo>
                    <a:pt x="2709333" y="215370"/>
                  </a:lnTo>
                  <a:lnTo>
                    <a:pt x="0" y="215370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253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2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757139" y="4757139"/>
            <a:ext cx="10287000" cy="772721"/>
            <a:chOff x="0" y="0"/>
            <a:chExt cx="2709333" cy="2035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203515"/>
            </a:xfrm>
            <a:custGeom>
              <a:avLst/>
              <a:gdLst/>
              <a:ahLst/>
              <a:cxnLst/>
              <a:rect l="l" t="t" r="r" b="b"/>
              <a:pathLst>
                <a:path w="2709333" h="203515">
                  <a:moveTo>
                    <a:pt x="0" y="0"/>
                  </a:moveTo>
                  <a:lnTo>
                    <a:pt x="2709333" y="0"/>
                  </a:lnTo>
                  <a:lnTo>
                    <a:pt x="2709333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248811" y="648896"/>
            <a:ext cx="779037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Sunborn"/>
              </a:rPr>
              <a:t>target audience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5A326-A401-4E1D-918E-56FEA7E05E34}"/>
              </a:ext>
            </a:extLst>
          </p:cNvPr>
          <p:cNvSpPr txBox="1"/>
          <p:nvPr/>
        </p:nvSpPr>
        <p:spPr>
          <a:xfrm>
            <a:off x="970245" y="3279695"/>
            <a:ext cx="782078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400" dirty="0"/>
          </a:p>
          <a:p>
            <a:pPr marL="457200" indent="-457200" algn="just">
              <a:buAutoNum type="arabicPeriod"/>
            </a:pPr>
            <a:r>
              <a:rPr lang="en-IN" sz="2400" b="1" dirty="0"/>
              <a:t>Government Entities:  </a:t>
            </a:r>
            <a:r>
              <a:rPr lang="en-IN" sz="2400" dirty="0"/>
              <a:t>Government offices, departments, and agencies responsible for issuing and verifying certificates, such as educational qualifications, licenses, and permits.</a:t>
            </a:r>
          </a:p>
          <a:p>
            <a:pPr marL="457200" indent="-457200" algn="just">
              <a:buAutoNum type="arabicPeriod"/>
            </a:pPr>
            <a:r>
              <a:rPr lang="en-IN" sz="2400" b="1" dirty="0"/>
              <a:t>Educational Institutions: </a:t>
            </a:r>
            <a:r>
              <a:rPr lang="en-IN" sz="2400" dirty="0"/>
              <a:t>Schools, colleges, universities, and vocational training </a:t>
            </a:r>
            <a:r>
              <a:rPr lang="en-IN" sz="2400" dirty="0" err="1"/>
              <a:t>centers</a:t>
            </a:r>
            <a:r>
              <a:rPr lang="en-IN" sz="2400" dirty="0"/>
              <a:t> seeking a secure and efficient platform for issuing academic certificates and transcripts.</a:t>
            </a:r>
          </a:p>
          <a:p>
            <a:pPr marL="457200" indent="-457200" algn="just">
              <a:buAutoNum type="arabicPeriod"/>
            </a:pPr>
            <a:r>
              <a:rPr lang="en-IN" sz="2400" b="1" dirty="0"/>
              <a:t>Students and Professionals: </a:t>
            </a:r>
            <a:r>
              <a:rPr lang="en-IN" sz="2400" dirty="0"/>
              <a:t>Individuals who receive certificates for completing educational programs, training courses, or professional certifications and require a reliable means to store and share their credentials.</a:t>
            </a:r>
          </a:p>
          <a:p>
            <a:pPr marL="457200" indent="-457200" algn="just">
              <a:buAutoNum type="arabicPeriod"/>
            </a:pPr>
            <a:r>
              <a:rPr lang="en-IN" sz="2400" b="1" dirty="0"/>
              <a:t>Industries and Employers: </a:t>
            </a:r>
            <a:r>
              <a:rPr lang="en-IN" sz="2400" dirty="0"/>
              <a:t>Businesses, corporations, and organizations that frequently verify the qualifications and credentials of job applicants, employees, and contractors.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A37B8-7BDF-CC09-47FD-19C9D7D859A6}"/>
              </a:ext>
            </a:extLst>
          </p:cNvPr>
          <p:cNvSpPr txBox="1"/>
          <p:nvPr/>
        </p:nvSpPr>
        <p:spPr>
          <a:xfrm>
            <a:off x="9092411" y="3664976"/>
            <a:ext cx="81041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5. </a:t>
            </a:r>
            <a:r>
              <a:rPr lang="en-US" sz="2400" b="1" dirty="0"/>
              <a:t>Certificate Verifiers: </a:t>
            </a:r>
            <a:r>
              <a:rPr lang="en-US" sz="2400" dirty="0"/>
              <a:t>Entities tasked with authenticating certificates, including employers, government agencies, academic institutions, and regulatory bodies.</a:t>
            </a:r>
          </a:p>
          <a:p>
            <a:pPr algn="just"/>
            <a:r>
              <a:rPr lang="en-US" sz="2400" dirty="0"/>
              <a:t>6. </a:t>
            </a:r>
            <a:r>
              <a:rPr lang="en-US" sz="2400" b="1" dirty="0"/>
              <a:t>Technology Enthusiasts: </a:t>
            </a:r>
            <a:r>
              <a:rPr lang="en-US" sz="2400" dirty="0"/>
              <a:t>Individuals interested in blockchain technology and its applications in enhancing the security and integrity of digital records, including certificates.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target audience may vary in technical proficiency, ranging from government officials and business professionals to students and general users. However, all segments share a common need for a trustworthy, user-friendly platform to manage and verify certificates securely. </a:t>
            </a:r>
            <a:r>
              <a:rPr lang="en-US" sz="2400" dirty="0" err="1"/>
              <a:t>CredChain</a:t>
            </a:r>
            <a:r>
              <a:rPr lang="en-US" sz="2400" dirty="0"/>
              <a:t> aims to address these needs by providing a tailored solution that prioritizes ease of use, security, and reliability for all stakeholders involved in the certificate ecosystem.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A20E01-9E9F-DD3C-AD79-2CF59244FCDC}"/>
              </a:ext>
            </a:extLst>
          </p:cNvPr>
          <p:cNvSpPr txBox="1"/>
          <p:nvPr/>
        </p:nvSpPr>
        <p:spPr>
          <a:xfrm>
            <a:off x="1822747" y="2040066"/>
            <a:ext cx="138683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The target audience for </a:t>
            </a:r>
            <a:r>
              <a:rPr lang="en-IN" sz="2800" dirty="0" err="1"/>
              <a:t>CredChain</a:t>
            </a:r>
            <a:r>
              <a:rPr lang="en-IN" sz="2800" dirty="0"/>
              <a:t> includes a diverse range of stakeholders involved in certificate generation, verification, and management. Specifically, the primary target audience consists of: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654461" y="4653461"/>
            <a:ext cx="10644553" cy="622525"/>
            <a:chOff x="0" y="0"/>
            <a:chExt cx="2803504" cy="1639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03504" cy="163957"/>
            </a:xfrm>
            <a:custGeom>
              <a:avLst/>
              <a:gdLst/>
              <a:ahLst/>
              <a:cxnLst/>
              <a:rect l="l" t="t" r="r" b="b"/>
              <a:pathLst>
                <a:path w="2803504" h="163957">
                  <a:moveTo>
                    <a:pt x="0" y="0"/>
                  </a:moveTo>
                  <a:lnTo>
                    <a:pt x="2803504" y="0"/>
                  </a:lnTo>
                  <a:lnTo>
                    <a:pt x="2803504" y="163957"/>
                  </a:lnTo>
                  <a:lnTo>
                    <a:pt x="0" y="163957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03504" cy="2020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57968" y="785422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715642" y="4715642"/>
            <a:ext cx="10287000" cy="855717"/>
            <a:chOff x="0" y="0"/>
            <a:chExt cx="2709333" cy="2253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225374"/>
            </a:xfrm>
            <a:custGeom>
              <a:avLst/>
              <a:gdLst/>
              <a:ahLst/>
              <a:cxnLst/>
              <a:rect l="l" t="t" r="r" b="b"/>
              <a:pathLst>
                <a:path w="2709333" h="225374">
                  <a:moveTo>
                    <a:pt x="0" y="0"/>
                  </a:moveTo>
                  <a:lnTo>
                    <a:pt x="2709333" y="0"/>
                  </a:lnTo>
                  <a:lnTo>
                    <a:pt x="2709333" y="225374"/>
                  </a:lnTo>
                  <a:lnTo>
                    <a:pt x="0" y="225374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3" cy="263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953726" y="760020"/>
            <a:ext cx="7091601" cy="1066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dirty="0">
                <a:solidFill>
                  <a:srgbClr val="000000"/>
                </a:solidFill>
                <a:latin typeface="Sunborn"/>
              </a:rPr>
              <a:t>Future 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1CDBE-111E-2008-D2D0-526E9D116254}"/>
              </a:ext>
            </a:extLst>
          </p:cNvPr>
          <p:cNvSpPr txBox="1"/>
          <p:nvPr/>
        </p:nvSpPr>
        <p:spPr>
          <a:xfrm>
            <a:off x="1981200" y="1970935"/>
            <a:ext cx="137764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The future scope for </a:t>
            </a:r>
            <a:r>
              <a:rPr lang="en-IN" sz="2800" dirty="0" err="1"/>
              <a:t>CredChain</a:t>
            </a:r>
            <a:r>
              <a:rPr lang="en-IN" sz="2800" dirty="0"/>
              <a:t> encompasses several potential areas of expansion and enhancement, driven by technological advancements, market demands, and evolving user needs. Some key aspects of future scope include: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856D6D-0D87-B411-3AE2-A8AFFB0D17EA}"/>
              </a:ext>
            </a:extLst>
          </p:cNvPr>
          <p:cNvSpPr txBox="1"/>
          <p:nvPr/>
        </p:nvSpPr>
        <p:spPr>
          <a:xfrm>
            <a:off x="1560310" y="3664976"/>
            <a:ext cx="62325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Mobile Application Development: </a:t>
            </a:r>
            <a:r>
              <a:rPr lang="en-IN" sz="2400" dirty="0"/>
              <a:t>Expand the platform's accessibility by developing a mobile application for iOS and Android devices, allowing users to generate, verify, and manage certificates on the 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Enhanced User Dashboard: </a:t>
            </a:r>
            <a:r>
              <a:rPr lang="en-IN" sz="2400" dirty="0"/>
              <a:t>Introduce a personalized user dashboard that provides insights into certificate status, expiration dates, and renewal reminders, enhancing user experience and 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Smart Contract Integration: </a:t>
            </a:r>
            <a:r>
              <a:rPr lang="en-IN" sz="2400" dirty="0"/>
              <a:t>Utilize smart contracts to automate certificate issuance, validation, and renewal processes, reducing administrative overhead and ensuring compliance with predefined criteria.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A58A2-D5AC-B65F-96F7-A7083026EDF5}"/>
              </a:ext>
            </a:extLst>
          </p:cNvPr>
          <p:cNvSpPr txBox="1"/>
          <p:nvPr/>
        </p:nvSpPr>
        <p:spPr>
          <a:xfrm>
            <a:off x="7458165" y="3662034"/>
            <a:ext cx="6471436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/>
              <a:t>API Integration: </a:t>
            </a:r>
            <a:r>
              <a:rPr lang="en-IN" sz="2300" dirty="0"/>
              <a:t>Develop robust APIs to allow seamless integration with third-party systems such as HR software, educational management systems, and government databases, facilitating data exchange and interoperability.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/>
              <a:t>Identity Verification Solutions: </a:t>
            </a:r>
            <a:r>
              <a:rPr lang="en-IN" sz="2300" dirty="0"/>
              <a:t>Partner with identity verification providers to offer integrated identity verification solutions, enabling users to verify their identities securely before issuing or receiving certificates.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/>
              <a:t>Blockchain-based Diplomas and Transcripts: </a:t>
            </a:r>
            <a:r>
              <a:rPr lang="en-IN" sz="2300" dirty="0"/>
              <a:t>Extend </a:t>
            </a:r>
            <a:r>
              <a:rPr lang="en-IN" sz="2300" dirty="0" err="1"/>
              <a:t>CredChain's</a:t>
            </a:r>
            <a:r>
              <a:rPr lang="en-IN" sz="2300" dirty="0"/>
              <a:t> functionality to support the issuance and verification of blockchain-based diplomas and transcripts, catering to the needs of educational institutions and students.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3FF672-9E56-A705-628C-20BE381F4EA1}"/>
              </a:ext>
            </a:extLst>
          </p:cNvPr>
          <p:cNvSpPr txBox="1"/>
          <p:nvPr/>
        </p:nvSpPr>
        <p:spPr>
          <a:xfrm>
            <a:off x="13772127" y="3764805"/>
            <a:ext cx="35882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Cross-Platform Compatibility: </a:t>
            </a:r>
            <a:r>
              <a:rPr lang="en-IN" dirty="0"/>
              <a:t>Ensure cross-platform compatibility by optimizing the platform for various web browsers and operating systems, guaranteeing a consistent user experience across different devices and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Community Building and Education: </a:t>
            </a:r>
            <a:r>
              <a:rPr lang="en-IN" dirty="0"/>
              <a:t>Establish a community forum or knowledge base where users can share insights, best practices, and use cases related to certificate management and blockchain technology, fostering collaboration and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694328" y="4693328"/>
            <a:ext cx="10287000" cy="900344"/>
            <a:chOff x="0" y="0"/>
            <a:chExt cx="2709333" cy="2371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237128"/>
            </a:xfrm>
            <a:custGeom>
              <a:avLst/>
              <a:gdLst/>
              <a:ahLst/>
              <a:cxnLst/>
              <a:rect l="l" t="t" r="r" b="b"/>
              <a:pathLst>
                <a:path w="2709333" h="237128">
                  <a:moveTo>
                    <a:pt x="0" y="0"/>
                  </a:moveTo>
                  <a:lnTo>
                    <a:pt x="2709333" y="0"/>
                  </a:lnTo>
                  <a:lnTo>
                    <a:pt x="2709333" y="237128"/>
                  </a:lnTo>
                  <a:lnTo>
                    <a:pt x="0" y="237128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275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2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563959" y="4950320"/>
            <a:ext cx="9900639" cy="772721"/>
            <a:chOff x="0" y="0"/>
            <a:chExt cx="2607576" cy="2035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07576" cy="203515"/>
            </a:xfrm>
            <a:custGeom>
              <a:avLst/>
              <a:gdLst/>
              <a:ahLst/>
              <a:cxnLst/>
              <a:rect l="l" t="t" r="r" b="b"/>
              <a:pathLst>
                <a:path w="2607576" h="203515">
                  <a:moveTo>
                    <a:pt x="0" y="0"/>
                  </a:moveTo>
                  <a:lnTo>
                    <a:pt x="2607576" y="0"/>
                  </a:lnTo>
                  <a:lnTo>
                    <a:pt x="2607576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607576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610741" y="677471"/>
            <a:ext cx="7066519" cy="86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8"/>
              </a:lnSpc>
            </a:pPr>
            <a:r>
              <a:rPr lang="en-US" sz="5105">
                <a:solidFill>
                  <a:srgbClr val="000000"/>
                </a:solidFill>
                <a:latin typeface="Sunborn"/>
              </a:rPr>
              <a:t>screenshot/images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C8A2A6-E242-5026-B4FE-53B34222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03" y="1639422"/>
            <a:ext cx="14354802" cy="7130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772721"/>
            <a:chOff x="0" y="0"/>
            <a:chExt cx="4816593" cy="203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ABC0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514279"/>
            <a:ext cx="18288000" cy="772721"/>
            <a:chOff x="0" y="0"/>
            <a:chExt cx="4816593" cy="2035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03515"/>
            </a:xfrm>
            <a:custGeom>
              <a:avLst/>
              <a:gdLst/>
              <a:ahLst/>
              <a:cxnLst/>
              <a:rect l="l" t="t" r="r" b="b"/>
              <a:pathLst>
                <a:path w="4816592" h="203515">
                  <a:moveTo>
                    <a:pt x="0" y="0"/>
                  </a:moveTo>
                  <a:lnTo>
                    <a:pt x="4816592" y="0"/>
                  </a:lnTo>
                  <a:lnTo>
                    <a:pt x="4816592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129D5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2758139" y="4757139"/>
            <a:ext cx="10287000" cy="772721"/>
            <a:chOff x="0" y="0"/>
            <a:chExt cx="2709333" cy="2035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3" cy="203515"/>
            </a:xfrm>
            <a:custGeom>
              <a:avLst/>
              <a:gdLst/>
              <a:ahLst/>
              <a:cxnLst/>
              <a:rect l="l" t="t" r="r" b="b"/>
              <a:pathLst>
                <a:path w="2709333" h="203515">
                  <a:moveTo>
                    <a:pt x="0" y="0"/>
                  </a:moveTo>
                  <a:lnTo>
                    <a:pt x="2709333" y="0"/>
                  </a:lnTo>
                  <a:lnTo>
                    <a:pt x="2709333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4285F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72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5400000">
            <a:off x="-4757139" y="4757139"/>
            <a:ext cx="10287000" cy="772721"/>
            <a:chOff x="0" y="0"/>
            <a:chExt cx="2709333" cy="2035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203515"/>
            </a:xfrm>
            <a:custGeom>
              <a:avLst/>
              <a:gdLst/>
              <a:ahLst/>
              <a:cxnLst/>
              <a:rect l="l" t="t" r="r" b="b"/>
              <a:pathLst>
                <a:path w="2709333" h="203515">
                  <a:moveTo>
                    <a:pt x="0" y="0"/>
                  </a:moveTo>
                  <a:lnTo>
                    <a:pt x="2709333" y="0"/>
                  </a:lnTo>
                  <a:lnTo>
                    <a:pt x="2709333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E943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3" cy="2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73721" y="772721"/>
            <a:ext cx="8741558" cy="8741558"/>
          </a:xfrm>
          <a:custGeom>
            <a:avLst/>
            <a:gdLst/>
            <a:ahLst/>
            <a:cxnLst/>
            <a:rect l="l" t="t" r="r" b="b"/>
            <a:pathLst>
              <a:path w="8741558" h="8741558">
                <a:moveTo>
                  <a:pt x="0" y="0"/>
                </a:moveTo>
                <a:lnTo>
                  <a:pt x="8741558" y="0"/>
                </a:lnTo>
                <a:lnTo>
                  <a:pt x="8741558" y="8741558"/>
                </a:lnTo>
                <a:lnTo>
                  <a:pt x="0" y="8741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F958A-62FE-E7F7-636E-8ADC662D1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978" y="1714499"/>
            <a:ext cx="5840031" cy="6596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9A76FD-0E3E-7CA6-4F64-1B0C4BCBA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92" y="1714499"/>
            <a:ext cx="5946978" cy="6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1181</Words>
  <Application>Microsoft Office PowerPoint</Application>
  <PresentationFormat>Custom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Sunborn</vt:lpstr>
      <vt:lpstr>Wingdings</vt:lpstr>
      <vt:lpstr>Stencil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3 SUBMISSION</dc:title>
  <dc:creator>nikunj goel</dc:creator>
  <cp:lastModifiedBy>Harjot kaur</cp:lastModifiedBy>
  <cp:revision>4</cp:revision>
  <dcterms:created xsi:type="dcterms:W3CDTF">2006-08-16T00:00:00Z</dcterms:created>
  <dcterms:modified xsi:type="dcterms:W3CDTF">2024-04-19T08:46:36Z</dcterms:modified>
  <dc:identifier>DAGCpgXzuc4</dc:identifier>
</cp:coreProperties>
</file>