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76" r:id="rId5"/>
    <p:sldId id="278" r:id="rId6"/>
    <p:sldId id="277" r:id="rId7"/>
    <p:sldId id="259" r:id="rId8"/>
    <p:sldId id="268" r:id="rId9"/>
    <p:sldId id="262" r:id="rId10"/>
    <p:sldId id="275" r:id="rId11"/>
    <p:sldId id="26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DEEP KAUR" initials="MK" lastIdx="1" clrIdx="0">
    <p:extLst>
      <p:ext uri="{19B8F6BF-5375-455C-9EA6-DF929625EA0E}">
        <p15:presenceInfo xmlns:p15="http://schemas.microsoft.com/office/powerpoint/2012/main" userId="MANDEEP KAU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FAC0"/>
    <a:srgbClr val="EDFFD1"/>
    <a:srgbClr val="DDFFA7"/>
    <a:srgbClr val="FEA8A8"/>
    <a:srgbClr val="FBE0BB"/>
    <a:srgbClr val="F7C179"/>
    <a:srgbClr val="AAFCBE"/>
    <a:srgbClr val="7EFA9C"/>
    <a:srgbClr val="E7C0FC"/>
    <a:srgbClr val="CC7B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4" autoAdjust="0"/>
  </p:normalViewPr>
  <p:slideViewPr>
    <p:cSldViewPr snapToGrid="0">
      <p:cViewPr varScale="1">
        <p:scale>
          <a:sx n="82" d="100"/>
          <a:sy n="82" d="100"/>
        </p:scale>
        <p:origin x="715" y="58"/>
      </p:cViewPr>
      <p:guideLst>
        <p:guide orient="horz" pos="2160"/>
        <p:guide pos="3840"/>
      </p:guideLst>
    </p:cSldViewPr>
  </p:slideViewPr>
  <p:outlineViewPr>
    <p:cViewPr>
      <p:scale>
        <a:sx n="33" d="100"/>
        <a:sy n="33" d="100"/>
      </p:scale>
      <p:origin x="48" y="86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14T23:32:15.511"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10C257-FB07-43A5-A63D-5A30DEAD49D0}" type="datetimeFigureOut">
              <a:rPr lang="en-US" smtClean="0"/>
              <a:pPr/>
              <a:t>7/14/2021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CC1138-E9B8-443B-B89D-4502BF33A2EA}" type="slidenum">
              <a:rPr lang="en-US" smtClean="0"/>
              <a:pPr/>
              <a:t>‹#›</a:t>
            </a:fld>
            <a:endParaRPr lang="en-US"/>
          </a:p>
        </p:txBody>
      </p:sp>
    </p:spTree>
    <p:extLst>
      <p:ext uri="{BB962C8B-B14F-4D97-AF65-F5344CB8AC3E}">
        <p14:creationId xmlns:p14="http://schemas.microsoft.com/office/powerpoint/2010/main" val="38134478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22886-03ED-4642-98FC-AE22827E864A}" type="datetimeFigureOut">
              <a:rPr lang="en-US" smtClean="0"/>
              <a:pPr/>
              <a:t>7/14/2021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9C0CB0-7EA5-48D0-BE0B-6C31E70A0BDF}" type="slidenum">
              <a:rPr lang="en-US" smtClean="0"/>
              <a:pPr/>
              <a:t>‹#›</a:t>
            </a:fld>
            <a:endParaRPr lang="en-US"/>
          </a:p>
        </p:txBody>
      </p:sp>
    </p:spTree>
    <p:extLst>
      <p:ext uri="{BB962C8B-B14F-4D97-AF65-F5344CB8AC3E}">
        <p14:creationId xmlns:p14="http://schemas.microsoft.com/office/powerpoint/2010/main" val="20353508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9C0CB0-7EA5-48D0-BE0B-6C31E70A0BDF}" type="slidenum">
              <a:rPr lang="en-US" smtClean="0"/>
              <a:pPr/>
              <a:t>1</a:t>
            </a:fld>
            <a:endParaRPr lang="en-US"/>
          </a:p>
        </p:txBody>
      </p:sp>
    </p:spTree>
    <p:extLst>
      <p:ext uri="{BB962C8B-B14F-4D97-AF65-F5344CB8AC3E}">
        <p14:creationId xmlns:p14="http://schemas.microsoft.com/office/powerpoint/2010/main" val="1508670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9C0CB0-7EA5-48D0-BE0B-6C31E70A0BD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9C0CB0-7EA5-48D0-BE0B-6C31E70A0BDF}" type="slidenum">
              <a:rPr lang="en-US" smtClean="0"/>
              <a:pPr/>
              <a:t>3</a:t>
            </a:fld>
            <a:endParaRPr lang="en-US"/>
          </a:p>
        </p:txBody>
      </p:sp>
    </p:spTree>
    <p:extLst>
      <p:ext uri="{BB962C8B-B14F-4D97-AF65-F5344CB8AC3E}">
        <p14:creationId xmlns:p14="http://schemas.microsoft.com/office/powerpoint/2010/main" val="38927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9C0CB0-7EA5-48D0-BE0B-6C31E70A0BDF}" type="slidenum">
              <a:rPr lang="en-US" smtClean="0"/>
              <a:pPr/>
              <a:t>7</a:t>
            </a:fld>
            <a:endParaRPr lang="en-US"/>
          </a:p>
        </p:txBody>
      </p:sp>
    </p:spTree>
    <p:extLst>
      <p:ext uri="{BB962C8B-B14F-4D97-AF65-F5344CB8AC3E}">
        <p14:creationId xmlns:p14="http://schemas.microsoft.com/office/powerpoint/2010/main" val="348394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A25A31-64DA-4EF4-92AC-7E284596624E}"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1181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57A6-72D6-4178-8580-8789FA74309C}"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317988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FF6-8391-4B4D-B1FD-E513B1C92564}"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26404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DA2C8-ED0F-4992-85B9-CFE1A092A4C8}"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405269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B7C68-997B-4D90-9821-80EEBBB257C8}"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261158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27F121-CF15-4160-8D2E-FAB551851B32}" type="datetime1">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268048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9D4F16-DB4C-4A3A-B2BE-AE28C789D000}" type="datetime1">
              <a:rPr lang="en-US" smtClean="0"/>
              <a:pPr/>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19297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394809-73CB-48DD-9C03-4C92001E4C64}" type="datetime1">
              <a:rPr lang="en-US" smtClean="0"/>
              <a:pPr/>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351340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DAFA9-FB95-4507-9DA2-1DB8B0F4055E}" type="datetime1">
              <a:rPr lang="en-US" smtClean="0"/>
              <a:pPr/>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182566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7FE381-013E-4E3C-9C09-9160A6B40F78}" type="datetime1">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1760751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BF1815-5A2D-42AB-AC25-FE832AC458AA}" type="datetime1">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E1617-86F1-4B9E-B823-24E58E35CB24}" type="slidenum">
              <a:rPr lang="en-US" smtClean="0"/>
              <a:pPr/>
              <a:t>‹#›</a:t>
            </a:fld>
            <a:endParaRPr lang="en-US"/>
          </a:p>
        </p:txBody>
      </p:sp>
    </p:spTree>
    <p:extLst>
      <p:ext uri="{BB962C8B-B14F-4D97-AF65-F5344CB8AC3E}">
        <p14:creationId xmlns:p14="http://schemas.microsoft.com/office/powerpoint/2010/main" val="160730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FA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7DC18-6A51-421C-B86D-B7C4EC7B3C1B}" type="datetime1">
              <a:rPr lang="en-US" smtClean="0"/>
              <a:pPr/>
              <a:t>7/14/2021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E1617-86F1-4B9E-B823-24E58E35CB24}" type="slidenum">
              <a:rPr lang="en-US" smtClean="0"/>
              <a:pPr/>
              <a:t>‹#›</a:t>
            </a:fld>
            <a:endParaRPr lang="en-US"/>
          </a:p>
        </p:txBody>
      </p:sp>
    </p:spTree>
    <p:extLst>
      <p:ext uri="{BB962C8B-B14F-4D97-AF65-F5344CB8AC3E}">
        <p14:creationId xmlns:p14="http://schemas.microsoft.com/office/powerpoint/2010/main" val="286819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6144"/>
            <a:ext cx="12192000" cy="6124754"/>
          </a:xfrm>
          <a:prstGeom prst="rect">
            <a:avLst/>
          </a:prstGeom>
        </p:spPr>
        <p:txBody>
          <a:bodyPr wrap="square">
            <a:spAutoFit/>
          </a:bodyPr>
          <a:lstStyle/>
          <a:p>
            <a:pPr lvl="0" algn="ctr">
              <a:defRPr/>
            </a:pPr>
            <a:r>
              <a:rPr lang="en-IN" sz="4800" b="1" dirty="0">
                <a:latin typeface="Times New Roman" panose="02020603050405020304" pitchFamily="18" charset="0"/>
                <a:cs typeface="Times New Roman" panose="02020603050405020304" pitchFamily="18" charset="0"/>
              </a:rPr>
              <a:t>Assistive Vision for </a:t>
            </a:r>
          </a:p>
          <a:p>
            <a:pPr lvl="0" algn="ctr">
              <a:defRPr/>
            </a:pPr>
            <a:r>
              <a:rPr lang="en-IN" sz="4800" b="1" dirty="0">
                <a:latin typeface="Times New Roman" panose="02020603050405020304" pitchFamily="18" charset="0"/>
                <a:cs typeface="Times New Roman" panose="02020603050405020304" pitchFamily="18" charset="0"/>
              </a:rPr>
              <a:t>Visually Impaired</a:t>
            </a:r>
          </a:p>
          <a:p>
            <a:pPr lvl="0" algn="ctr">
              <a:defRPr/>
            </a:pPr>
            <a:endParaRPr lang="en-US" sz="2000" dirty="0">
              <a:solidFill>
                <a:prstClr val="black"/>
              </a:solidFill>
              <a:latin typeface="Times New Roman" panose="02020603050405020304" pitchFamily="18" charset="0"/>
              <a:cs typeface="Times New Roman" panose="02020603050405020304" pitchFamily="18" charset="0"/>
            </a:endParaRPr>
          </a:p>
          <a:p>
            <a:pPr lvl="0" algn="ctr">
              <a:defRPr/>
            </a:pPr>
            <a:r>
              <a:rPr lang="en-US" dirty="0">
                <a:solidFill>
                  <a:prstClr val="black"/>
                </a:solidFill>
                <a:latin typeface="Times New Roman" panose="02020603050405020304" pitchFamily="18" charset="0"/>
                <a:cs typeface="Times New Roman" panose="02020603050405020304" pitchFamily="18" charset="0"/>
              </a:rPr>
              <a:t>Submitted by:</a:t>
            </a:r>
          </a:p>
          <a:p>
            <a:pPr algn="ctr">
              <a:defRPr/>
            </a:pPr>
            <a:r>
              <a:rPr lang="en-US" b="1" dirty="0" err="1">
                <a:solidFill>
                  <a:prstClr val="black"/>
                </a:solidFill>
                <a:latin typeface="Times New Roman" panose="02020603050405020304" pitchFamily="18" charset="0"/>
                <a:cs typeface="Times New Roman" panose="02020603050405020304" pitchFamily="18" charset="0"/>
              </a:rPr>
              <a:t>Guneet</a:t>
            </a:r>
            <a:r>
              <a:rPr lang="en-US" b="1" dirty="0">
                <a:solidFill>
                  <a:prstClr val="black"/>
                </a:solidFill>
                <a:latin typeface="Times New Roman" panose="02020603050405020304" pitchFamily="18" charset="0"/>
                <a:cs typeface="Times New Roman" panose="02020603050405020304" pitchFamily="18" charset="0"/>
              </a:rPr>
              <a:t> Pal Singh</a:t>
            </a:r>
            <a:r>
              <a:rPr lang="en-US" dirty="0">
                <a:solidFill>
                  <a:prstClr val="black"/>
                </a:solidFill>
                <a:latin typeface="Times New Roman" panose="02020603050405020304" pitchFamily="18" charset="0"/>
                <a:cs typeface="Times New Roman" panose="02020603050405020304" pitchFamily="18" charset="0"/>
              </a:rPr>
              <a:t>(028/CSE1/2017) </a:t>
            </a:r>
          </a:p>
          <a:p>
            <a:pPr lvl="0" algn="ctr">
              <a:defRPr/>
            </a:pPr>
            <a:r>
              <a:rPr lang="en-US" b="1" dirty="0" err="1">
                <a:solidFill>
                  <a:prstClr val="black"/>
                </a:solidFill>
                <a:latin typeface="Times New Roman" panose="02020603050405020304" pitchFamily="18" charset="0"/>
                <a:cs typeface="Times New Roman" panose="02020603050405020304" pitchFamily="18" charset="0"/>
              </a:rPr>
              <a:t>Gurkirat</a:t>
            </a:r>
            <a:r>
              <a:rPr lang="en-US" b="1" dirty="0">
                <a:solidFill>
                  <a:prstClr val="black"/>
                </a:solidFill>
                <a:latin typeface="Times New Roman" panose="02020603050405020304" pitchFamily="18" charset="0"/>
                <a:cs typeface="Times New Roman" panose="02020603050405020304" pitchFamily="18" charset="0"/>
              </a:rPr>
              <a:t> Singh</a:t>
            </a:r>
            <a:r>
              <a:rPr lang="en-US" dirty="0">
                <a:solidFill>
                  <a:prstClr val="black"/>
                </a:solidFill>
                <a:latin typeface="Times New Roman" panose="02020603050405020304" pitchFamily="18" charset="0"/>
                <a:cs typeface="Times New Roman" panose="02020603050405020304" pitchFamily="18" charset="0"/>
              </a:rPr>
              <a:t>(032/CSE1/2017)</a:t>
            </a:r>
          </a:p>
          <a:p>
            <a:pPr lvl="0" algn="ctr">
              <a:defRPr/>
            </a:pPr>
            <a:r>
              <a:rPr lang="en-US" b="1" dirty="0" err="1">
                <a:solidFill>
                  <a:prstClr val="black"/>
                </a:solidFill>
                <a:latin typeface="Times New Roman" panose="02020603050405020304" pitchFamily="18" charset="0"/>
                <a:cs typeface="Times New Roman" panose="02020603050405020304" pitchFamily="18" charset="0"/>
              </a:rPr>
              <a:t>Harjot</a:t>
            </a:r>
            <a:r>
              <a:rPr lang="en-US" b="1" dirty="0">
                <a:solidFill>
                  <a:prstClr val="black"/>
                </a:solidFill>
                <a:latin typeface="Times New Roman" panose="02020603050405020304" pitchFamily="18" charset="0"/>
                <a:cs typeface="Times New Roman" panose="02020603050405020304" pitchFamily="18" charset="0"/>
              </a:rPr>
              <a:t> Singh </a:t>
            </a:r>
            <a:r>
              <a:rPr lang="en-US" b="1" dirty="0" err="1">
                <a:solidFill>
                  <a:prstClr val="black"/>
                </a:solidFill>
                <a:latin typeface="Times New Roman" panose="02020603050405020304" pitchFamily="18" charset="0"/>
                <a:cs typeface="Times New Roman" panose="02020603050405020304" pitchFamily="18" charset="0"/>
              </a:rPr>
              <a:t>Saggu</a:t>
            </a:r>
            <a:r>
              <a:rPr lang="en-US" dirty="0">
                <a:solidFill>
                  <a:prstClr val="black"/>
                </a:solidFill>
                <a:latin typeface="Times New Roman" panose="02020603050405020304" pitchFamily="18" charset="0"/>
                <a:cs typeface="Times New Roman" panose="02020603050405020304" pitchFamily="18" charset="0"/>
              </a:rPr>
              <a:t>(036/CSE1/2017)</a:t>
            </a:r>
          </a:p>
          <a:p>
            <a:pPr lvl="0" algn="ctr">
              <a:defRPr/>
            </a:pPr>
            <a:r>
              <a:rPr lang="en-US" b="1" dirty="0" err="1">
                <a:solidFill>
                  <a:prstClr val="black"/>
                </a:solidFill>
                <a:latin typeface="Times New Roman" panose="02020603050405020304" pitchFamily="18" charset="0"/>
                <a:cs typeface="Times New Roman" panose="02020603050405020304" pitchFamily="18" charset="0"/>
              </a:rPr>
              <a:t>Karandeep</a:t>
            </a:r>
            <a:r>
              <a:rPr lang="en-US" b="1" dirty="0">
                <a:solidFill>
                  <a:prstClr val="black"/>
                </a:solidFill>
                <a:latin typeface="Times New Roman" panose="02020603050405020304" pitchFamily="18" charset="0"/>
                <a:cs typeface="Times New Roman" panose="02020603050405020304" pitchFamily="18" charset="0"/>
              </a:rPr>
              <a:t> Singh </a:t>
            </a:r>
            <a:r>
              <a:rPr lang="en-US" b="1" dirty="0" err="1">
                <a:solidFill>
                  <a:prstClr val="black"/>
                </a:solidFill>
                <a:latin typeface="Times New Roman" panose="02020603050405020304" pitchFamily="18" charset="0"/>
                <a:cs typeface="Times New Roman" panose="02020603050405020304" pitchFamily="18" charset="0"/>
              </a:rPr>
              <a:t>Ater</a:t>
            </a:r>
            <a:r>
              <a:rPr lang="en-US" dirty="0">
                <a:solidFill>
                  <a:prstClr val="black"/>
                </a:solidFill>
                <a:latin typeface="Times New Roman" panose="02020603050405020304" pitchFamily="18" charset="0"/>
                <a:cs typeface="Times New Roman" panose="02020603050405020304" pitchFamily="18" charset="0"/>
              </a:rPr>
              <a:t>(058/CSE1/2017)</a:t>
            </a:r>
          </a:p>
          <a:p>
            <a:pPr lvl="0" algn="ctr">
              <a:defRPr/>
            </a:pPr>
            <a:endParaRPr lang="en-US" sz="1600" dirty="0">
              <a:solidFill>
                <a:prstClr val="black"/>
              </a:solidFill>
              <a:latin typeface="Times New Roman" panose="02020603050405020304" pitchFamily="18" charset="0"/>
              <a:cs typeface="Times New Roman" panose="02020603050405020304" pitchFamily="18" charset="0"/>
            </a:endParaRPr>
          </a:p>
          <a:p>
            <a:pPr lvl="0" algn="ctr">
              <a:defRPr/>
            </a:pPr>
            <a:endParaRPr lang="en-US" sz="1600" dirty="0">
              <a:solidFill>
                <a:prstClr val="black"/>
              </a:solidFill>
              <a:latin typeface="Times New Roman" panose="02020603050405020304" pitchFamily="18" charset="0"/>
              <a:cs typeface="Times New Roman" panose="02020603050405020304" pitchFamily="18" charset="0"/>
            </a:endParaRPr>
          </a:p>
          <a:p>
            <a:pPr lvl="0" algn="ctr">
              <a:defRPr/>
            </a:pPr>
            <a:r>
              <a:rPr lang="en-US" dirty="0">
                <a:solidFill>
                  <a:prstClr val="black"/>
                </a:solidFill>
                <a:latin typeface="Times New Roman" panose="02020603050405020304" pitchFamily="18" charset="0"/>
                <a:cs typeface="Times New Roman" panose="02020603050405020304" pitchFamily="18" charset="0"/>
              </a:rPr>
              <a:t>Under the guidance of:</a:t>
            </a:r>
          </a:p>
          <a:p>
            <a:pPr lvl="0" algn="ctr">
              <a:defRPr/>
            </a:pPr>
            <a:r>
              <a:rPr lang="en-US" sz="2400" b="1" dirty="0">
                <a:solidFill>
                  <a:prstClr val="black"/>
                </a:solidFill>
                <a:latin typeface="Times New Roman" panose="02020603050405020304" pitchFamily="18" charset="0"/>
                <a:cs typeface="Times New Roman" panose="02020603050405020304" pitchFamily="18" charset="0"/>
              </a:rPr>
              <a:t>Ms. </a:t>
            </a:r>
            <a:r>
              <a:rPr lang="en-US" sz="2400" b="1" dirty="0" err="1">
                <a:solidFill>
                  <a:prstClr val="black"/>
                </a:solidFill>
                <a:latin typeface="Times New Roman" panose="02020603050405020304" pitchFamily="18" charset="0"/>
                <a:cs typeface="Times New Roman" panose="02020603050405020304" pitchFamily="18" charset="0"/>
              </a:rPr>
              <a:t>Jasleen</a:t>
            </a:r>
            <a:r>
              <a:rPr lang="en-US" sz="2400" b="1" dirty="0">
                <a:solidFill>
                  <a:prstClr val="black"/>
                </a:solidFill>
                <a:latin typeface="Times New Roman" panose="02020603050405020304" pitchFamily="18" charset="0"/>
                <a:cs typeface="Times New Roman" panose="02020603050405020304" pitchFamily="18" charset="0"/>
              </a:rPr>
              <a:t> Ma'am</a:t>
            </a:r>
            <a:endParaRPr lang="en-US" sz="1600" dirty="0">
              <a:solidFill>
                <a:prstClr val="black"/>
              </a:solidFill>
              <a:latin typeface="Times New Roman" panose="02020603050405020304" pitchFamily="18" charset="0"/>
              <a:cs typeface="Times New Roman" panose="02020603050405020304" pitchFamily="18" charset="0"/>
            </a:endParaRPr>
          </a:p>
          <a:p>
            <a:pPr lvl="0" algn="ctr">
              <a:defRPr/>
            </a:pPr>
            <a:endParaRPr lang="en-US" sz="1600" dirty="0">
              <a:solidFill>
                <a:prstClr val="black"/>
              </a:solidFill>
              <a:latin typeface="Times New Roman" panose="02020603050405020304" pitchFamily="18" charset="0"/>
              <a:cs typeface="Times New Roman" panose="02020603050405020304" pitchFamily="18" charset="0"/>
            </a:endParaRPr>
          </a:p>
          <a:p>
            <a:pPr lvl="0" algn="ctr">
              <a:defRPr/>
            </a:pPr>
            <a:endParaRPr lang="en-US" sz="1600" dirty="0">
              <a:solidFill>
                <a:prstClr val="black"/>
              </a:solidFill>
              <a:latin typeface="Times New Roman" panose="02020603050405020304" pitchFamily="18" charset="0"/>
              <a:cs typeface="Times New Roman" panose="02020603050405020304" pitchFamily="18" charset="0"/>
            </a:endParaRPr>
          </a:p>
          <a:p>
            <a:pPr lvl="0" algn="ctr">
              <a:defRPr/>
            </a:pPr>
            <a:endParaRPr lang="en-US" sz="1600" dirty="0">
              <a:solidFill>
                <a:prstClr val="black"/>
              </a:solidFill>
              <a:latin typeface="Times New Roman" panose="02020603050405020304" pitchFamily="18" charset="0"/>
              <a:cs typeface="Times New Roman" panose="02020603050405020304" pitchFamily="18" charset="0"/>
            </a:endParaRPr>
          </a:p>
          <a:p>
            <a:pPr lvl="0" algn="ctr">
              <a:defRPr/>
            </a:pPr>
            <a:endParaRPr lang="en-US" sz="1600" dirty="0">
              <a:solidFill>
                <a:prstClr val="black"/>
              </a:solidFill>
              <a:latin typeface="Times New Roman" panose="02020603050405020304" pitchFamily="18" charset="0"/>
              <a:cs typeface="Times New Roman" panose="02020603050405020304" pitchFamily="18" charset="0"/>
            </a:endParaRPr>
          </a:p>
          <a:p>
            <a:pPr lvl="0" algn="ctr">
              <a:defRPr/>
            </a:pPr>
            <a:endParaRPr lang="en-US" sz="1600" dirty="0">
              <a:solidFill>
                <a:prstClr val="black"/>
              </a:solidFill>
              <a:latin typeface="Times New Roman" panose="02020603050405020304" pitchFamily="18" charset="0"/>
              <a:cs typeface="Times New Roman" panose="02020603050405020304" pitchFamily="18" charset="0"/>
            </a:endParaRPr>
          </a:p>
          <a:p>
            <a:pPr lvl="0" algn="ctr">
              <a:defRPr/>
            </a:pPr>
            <a:r>
              <a:rPr lang="en-US" sz="1600" dirty="0">
                <a:solidFill>
                  <a:prstClr val="black"/>
                </a:solidFill>
                <a:latin typeface="Times New Roman" panose="02020603050405020304" pitchFamily="18" charset="0"/>
                <a:cs typeface="Times New Roman" panose="02020603050405020304" pitchFamily="18" charset="0"/>
              </a:rPr>
              <a:t>Department of Computer Science &amp; Engineering</a:t>
            </a:r>
          </a:p>
          <a:p>
            <a:pPr lvl="0" algn="ctr">
              <a:defRPr/>
            </a:pPr>
            <a:r>
              <a:rPr lang="en-US" sz="1600" dirty="0">
                <a:solidFill>
                  <a:prstClr val="black"/>
                </a:solidFill>
                <a:latin typeface="Times New Roman" panose="02020603050405020304" pitchFamily="18" charset="0"/>
                <a:cs typeface="Times New Roman" panose="02020603050405020304" pitchFamily="18" charset="0"/>
              </a:rPr>
              <a:t>Guru </a:t>
            </a:r>
            <a:r>
              <a:rPr lang="en-US" sz="1600" dirty="0" err="1">
                <a:solidFill>
                  <a:prstClr val="black"/>
                </a:solidFill>
                <a:latin typeface="Times New Roman" panose="02020603050405020304" pitchFamily="18" charset="0"/>
                <a:cs typeface="Times New Roman" panose="02020603050405020304" pitchFamily="18" charset="0"/>
              </a:rPr>
              <a:t>Tegh</a:t>
            </a:r>
            <a:r>
              <a:rPr lang="en-US" sz="1600" dirty="0">
                <a:solidFill>
                  <a:prstClr val="black"/>
                </a:solidFill>
                <a:latin typeface="Times New Roman" panose="02020603050405020304" pitchFamily="18" charset="0"/>
                <a:cs typeface="Times New Roman" panose="02020603050405020304" pitchFamily="18" charset="0"/>
              </a:rPr>
              <a:t> </a:t>
            </a:r>
            <a:r>
              <a:rPr lang="en-US" sz="1600" dirty="0" err="1">
                <a:solidFill>
                  <a:prstClr val="black"/>
                </a:solidFill>
                <a:latin typeface="Times New Roman" panose="02020603050405020304" pitchFamily="18" charset="0"/>
                <a:cs typeface="Times New Roman" panose="02020603050405020304" pitchFamily="18" charset="0"/>
              </a:rPr>
              <a:t>Bahadur</a:t>
            </a:r>
            <a:r>
              <a:rPr lang="en-US" sz="1600" dirty="0">
                <a:solidFill>
                  <a:prstClr val="black"/>
                </a:solidFill>
                <a:latin typeface="Times New Roman" panose="02020603050405020304" pitchFamily="18" charset="0"/>
                <a:cs typeface="Times New Roman" panose="02020603050405020304" pitchFamily="18" charset="0"/>
              </a:rPr>
              <a:t> Institute of Technology</a:t>
            </a:r>
          </a:p>
        </p:txBody>
      </p:sp>
      <p:pic>
        <p:nvPicPr>
          <p:cNvPr id="11" name="Picture 10">
            <a:extLst>
              <a:ext uri="{FF2B5EF4-FFF2-40B4-BE49-F238E27FC236}">
                <a16:creationId xmlns:a16="http://schemas.microsoft.com/office/drawing/2014/main" id="{AE3EAFFB-3D44-47B5-A590-49B34D0656E8}"/>
              </a:ext>
            </a:extLst>
          </p:cNvPr>
          <p:cNvPicPr>
            <a:picLocks noChangeAspect="1"/>
          </p:cNvPicPr>
          <p:nvPr/>
        </p:nvPicPr>
        <p:blipFill>
          <a:blip r:embed="rId3"/>
          <a:stretch>
            <a:fillRect/>
          </a:stretch>
        </p:blipFill>
        <p:spPr>
          <a:xfrm>
            <a:off x="5495666" y="4622140"/>
            <a:ext cx="1200668" cy="1088456"/>
          </a:xfrm>
          <a:prstGeom prst="rect">
            <a:avLst/>
          </a:prstGeom>
        </p:spPr>
      </p:pic>
    </p:spTree>
    <p:extLst>
      <p:ext uri="{BB962C8B-B14F-4D97-AF65-F5344CB8AC3E}">
        <p14:creationId xmlns:p14="http://schemas.microsoft.com/office/powerpoint/2010/main" val="223736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1671B6-D9B3-4BF7-9FA2-67DE8C04D1D8}"/>
              </a:ext>
            </a:extLst>
          </p:cNvPr>
          <p:cNvSpPr>
            <a:spLocks noGrp="1"/>
          </p:cNvSpPr>
          <p:nvPr>
            <p:ph type="ftr" sz="quarter" idx="11"/>
          </p:nvPr>
        </p:nvSpPr>
        <p:spPr/>
        <p:txBody>
          <a:bodyPr/>
          <a:lstStyle/>
          <a:p>
            <a:endParaRPr lang="en-US"/>
          </a:p>
        </p:txBody>
      </p:sp>
      <p:pic>
        <p:nvPicPr>
          <p:cNvPr id="2" name="Picture 1">
            <a:extLst>
              <a:ext uri="{FF2B5EF4-FFF2-40B4-BE49-F238E27FC236}">
                <a16:creationId xmlns:a16="http://schemas.microsoft.com/office/drawing/2014/main" id="{ED432E7A-1FBA-430B-91D6-7A86661A15B5}"/>
              </a:ext>
            </a:extLst>
          </p:cNvPr>
          <p:cNvPicPr>
            <a:picLocks noChangeAspect="1"/>
          </p:cNvPicPr>
          <p:nvPr/>
        </p:nvPicPr>
        <p:blipFill>
          <a:blip r:embed="rId2"/>
          <a:stretch>
            <a:fillRect/>
          </a:stretch>
        </p:blipFill>
        <p:spPr>
          <a:xfrm>
            <a:off x="1424230" y="492502"/>
            <a:ext cx="2970731" cy="5281300"/>
          </a:xfrm>
          <a:prstGeom prst="rect">
            <a:avLst/>
          </a:prstGeom>
        </p:spPr>
      </p:pic>
      <p:pic>
        <p:nvPicPr>
          <p:cNvPr id="3" name="Picture 2">
            <a:extLst>
              <a:ext uri="{FF2B5EF4-FFF2-40B4-BE49-F238E27FC236}">
                <a16:creationId xmlns:a16="http://schemas.microsoft.com/office/drawing/2014/main" id="{F53B9656-8899-4413-AEB3-C45B78DC32BC}"/>
              </a:ext>
            </a:extLst>
          </p:cNvPr>
          <p:cNvPicPr>
            <a:picLocks noChangeAspect="1"/>
          </p:cNvPicPr>
          <p:nvPr/>
        </p:nvPicPr>
        <p:blipFill>
          <a:blip r:embed="rId3"/>
          <a:stretch>
            <a:fillRect/>
          </a:stretch>
        </p:blipFill>
        <p:spPr>
          <a:xfrm>
            <a:off x="7501812" y="492502"/>
            <a:ext cx="3051111" cy="5281300"/>
          </a:xfrm>
          <a:prstGeom prst="rect">
            <a:avLst/>
          </a:prstGeom>
        </p:spPr>
      </p:pic>
      <p:sp>
        <p:nvSpPr>
          <p:cNvPr id="6" name="TextBox 5">
            <a:extLst>
              <a:ext uri="{FF2B5EF4-FFF2-40B4-BE49-F238E27FC236}">
                <a16:creationId xmlns:a16="http://schemas.microsoft.com/office/drawing/2014/main" id="{D3619743-6AEE-4A6E-99B7-4C434F4A49E8}"/>
              </a:ext>
            </a:extLst>
          </p:cNvPr>
          <p:cNvSpPr txBox="1"/>
          <p:nvPr/>
        </p:nvSpPr>
        <p:spPr>
          <a:xfrm>
            <a:off x="1229308" y="5815636"/>
            <a:ext cx="4219769" cy="800219"/>
          </a:xfrm>
          <a:prstGeom prst="rect">
            <a:avLst/>
          </a:prstGeom>
          <a:noFill/>
        </p:spPr>
        <p:txBody>
          <a:bodyPr wrap="square">
            <a:spAutoFit/>
          </a:bodyPr>
          <a:lstStyle/>
          <a:p>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Currency Identifier</a:t>
            </a:r>
            <a:br>
              <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6D8B86B0-6F34-48E2-96A0-8D092BE5CC60}"/>
              </a:ext>
            </a:extLst>
          </p:cNvPr>
          <p:cNvSpPr txBox="1"/>
          <p:nvPr/>
        </p:nvSpPr>
        <p:spPr>
          <a:xfrm>
            <a:off x="7873481" y="5892581"/>
            <a:ext cx="6097554" cy="80021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Text Extraction</a:t>
            </a:r>
            <a:br>
              <a:rPr lang="en-US" sz="1800" b="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3849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373" y="180110"/>
            <a:ext cx="10515600" cy="1325563"/>
          </a:xfrm>
          <a:noFill/>
        </p:spPr>
        <p:txBody>
          <a:bodyPr/>
          <a:lstStyle/>
          <a:p>
            <a:r>
              <a:rPr lang="en-US" sz="3600" b="1" dirty="0">
                <a:latin typeface="Times New Roman" panose="02020603050405020304" pitchFamily="18" charset="0"/>
                <a:cs typeface="Times New Roman" panose="02020603050405020304" pitchFamily="18" charset="0"/>
              </a:rPr>
              <a:t>References</a:t>
            </a:r>
            <a:br>
              <a:rPr lang="en-US" dirty="0"/>
            </a:br>
            <a:endParaRPr lang="en-US" dirty="0"/>
          </a:p>
        </p:txBody>
      </p:sp>
      <p:sp>
        <p:nvSpPr>
          <p:cNvPr id="4" name="TextBox 3"/>
          <p:cNvSpPr txBox="1"/>
          <p:nvPr/>
        </p:nvSpPr>
        <p:spPr>
          <a:xfrm>
            <a:off x="692727" y="760956"/>
            <a:ext cx="11291455" cy="6755696"/>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[1]  Local binary patterns: Application to face recognition. Trans. Pattern Anal. Mach. </a:t>
            </a:r>
            <a:r>
              <a:rPr lang="en-US" sz="1500" dirty="0" err="1">
                <a:latin typeface="Times New Roman" panose="02020603050405020304" pitchFamily="18" charset="0"/>
                <a:cs typeface="Times New Roman" panose="02020603050405020304" pitchFamily="18" charset="0"/>
              </a:rPr>
              <a:t>Intell</a:t>
            </a:r>
            <a:r>
              <a:rPr lang="en-US" sz="1500" dirty="0">
                <a:latin typeface="Times New Roman" panose="02020603050405020304" pitchFamily="18" charset="0"/>
                <a:cs typeface="Times New Roman" panose="02020603050405020304" pitchFamily="18" charset="0"/>
              </a:rPr>
              <a:t>., 28(12):2037–2041, 2006.  T. </a:t>
            </a:r>
            <a:r>
              <a:rPr lang="en-US" sz="1500" dirty="0" err="1">
                <a:latin typeface="Times New Roman" panose="02020603050405020304" pitchFamily="18" charset="0"/>
                <a:cs typeface="Times New Roman" panose="02020603050405020304" pitchFamily="18" charset="0"/>
              </a:rPr>
              <a:t>Ahonen</a:t>
            </a:r>
            <a:r>
              <a:rPr lang="en-US" sz="1500" dirty="0">
                <a:latin typeface="Times New Roman" panose="02020603050405020304" pitchFamily="18" charset="0"/>
                <a:cs typeface="Times New Roman" panose="02020603050405020304" pitchFamily="18" charset="0"/>
              </a:rPr>
              <a:t>, A. </a:t>
            </a:r>
            <a:r>
              <a:rPr lang="en-US" sz="1500" dirty="0" err="1">
                <a:latin typeface="Times New Roman" panose="02020603050405020304" pitchFamily="18" charset="0"/>
                <a:cs typeface="Times New Roman" panose="02020603050405020304" pitchFamily="18" charset="0"/>
              </a:rPr>
              <a:t>Hadid</a:t>
            </a:r>
            <a:r>
              <a:rPr lang="en-US" sz="1500" dirty="0">
                <a:latin typeface="Times New Roman" panose="02020603050405020304" pitchFamily="18" charset="0"/>
                <a:cs typeface="Times New Roman" panose="02020603050405020304" pitchFamily="18" charset="0"/>
              </a:rPr>
              <a:t>, and M. </a:t>
            </a:r>
            <a:r>
              <a:rPr lang="en-US" sz="1500" dirty="0" err="1">
                <a:latin typeface="Times New Roman" panose="02020603050405020304" pitchFamily="18" charset="0"/>
                <a:cs typeface="Times New Roman" panose="02020603050405020304" pitchFamily="18" charset="0"/>
              </a:rPr>
              <a:t>Pietikainen</a:t>
            </a:r>
            <a:r>
              <a:rPr lang="en-US" sz="1500" dirty="0">
                <a:latin typeface="Times New Roman" panose="02020603050405020304" pitchFamily="18" charset="0"/>
                <a:cs typeface="Times New Roman" panose="02020603050405020304" pitchFamily="18" charset="0"/>
              </a:rPr>
              <a:t>. Face description</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[2]  S. </a:t>
            </a:r>
            <a:r>
              <a:rPr lang="en-US" sz="1500" dirty="0" err="1">
                <a:latin typeface="Times New Roman" panose="02020603050405020304" pitchFamily="18" charset="0"/>
                <a:cs typeface="Times New Roman" panose="02020603050405020304" pitchFamily="18" charset="0"/>
              </a:rPr>
              <a:t>Baluja</a:t>
            </a:r>
            <a:r>
              <a:rPr lang="en-US" sz="1500" dirty="0">
                <a:latin typeface="Times New Roman" panose="02020603050405020304" pitchFamily="18" charset="0"/>
                <a:cs typeface="Times New Roman" panose="02020603050405020304" pitchFamily="18" charset="0"/>
              </a:rPr>
              <a:t> and H. A. Rowley. Boosting sex identification performance.  </a:t>
            </a:r>
            <a:r>
              <a:rPr lang="fr-FR" sz="1500" dirty="0">
                <a:latin typeface="Times New Roman" panose="02020603050405020304" pitchFamily="18" charset="0"/>
                <a:cs typeface="Times New Roman" panose="02020603050405020304" pitchFamily="18" charset="0"/>
              </a:rPr>
              <a:t>Int. J. Comput. Vision, 71(1):111–119, 2007. </a:t>
            </a:r>
          </a:p>
          <a:p>
            <a:endParaRPr lang="fr-FR"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[3]  A. Bar-Hillel, T. Hertz, N. </a:t>
            </a:r>
            <a:r>
              <a:rPr lang="en-US" sz="1500" dirty="0" err="1">
                <a:latin typeface="Times New Roman" panose="02020603050405020304" pitchFamily="18" charset="0"/>
                <a:cs typeface="Times New Roman" panose="02020603050405020304" pitchFamily="18" charset="0"/>
              </a:rPr>
              <a:t>Shental</a:t>
            </a:r>
            <a:r>
              <a:rPr lang="en-US" sz="1500" dirty="0">
                <a:latin typeface="Times New Roman" panose="02020603050405020304" pitchFamily="18" charset="0"/>
                <a:cs typeface="Times New Roman" panose="02020603050405020304" pitchFamily="18" charset="0"/>
              </a:rPr>
              <a:t>, and </a:t>
            </a:r>
            <a:r>
              <a:rPr lang="en-US" sz="1500" dirty="0" err="1">
                <a:latin typeface="Times New Roman" panose="02020603050405020304" pitchFamily="18" charset="0"/>
                <a:cs typeface="Times New Roman" panose="02020603050405020304" pitchFamily="18" charset="0"/>
              </a:rPr>
              <a:t>D.Weinshall</a:t>
            </a:r>
            <a:r>
              <a:rPr lang="en-US" sz="1500" dirty="0">
                <a:latin typeface="Times New Roman" panose="02020603050405020304" pitchFamily="18" charset="0"/>
                <a:cs typeface="Times New Roman" panose="02020603050405020304" pitchFamily="18" charset="0"/>
              </a:rPr>
              <a:t>. Learning  distance functions using equivalence relations. In Int. Conf. Mach. Learning, volume 3, pages 11–18, 2003. </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[4]  W.-L. Chao, J.-Z. Liu, and J.-J. Ding. Facial age estimation based on label-sensitive learning and age-oriented regression. Pattern Recognition, 46(3):628–641, 2013. 1, 2</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[5]  K. Chatfield, K. </a:t>
            </a:r>
            <a:r>
              <a:rPr lang="en-US" sz="1500" dirty="0" err="1">
                <a:latin typeface="Times New Roman" panose="02020603050405020304" pitchFamily="18" charset="0"/>
                <a:cs typeface="Times New Roman" panose="02020603050405020304" pitchFamily="18" charset="0"/>
              </a:rPr>
              <a:t>Simonyan</a:t>
            </a:r>
            <a:r>
              <a:rPr lang="en-US" sz="1500" dirty="0">
                <a:latin typeface="Times New Roman" panose="02020603050405020304" pitchFamily="18" charset="0"/>
                <a:cs typeface="Times New Roman" panose="02020603050405020304" pitchFamily="18" charset="0"/>
              </a:rPr>
              <a:t>, A. </a:t>
            </a:r>
            <a:r>
              <a:rPr lang="en-US" sz="1500" dirty="0" err="1">
                <a:latin typeface="Times New Roman" panose="02020603050405020304" pitchFamily="18" charset="0"/>
                <a:cs typeface="Times New Roman" panose="02020603050405020304" pitchFamily="18" charset="0"/>
              </a:rPr>
              <a:t>Vedaldi</a:t>
            </a:r>
            <a:r>
              <a:rPr lang="en-US" sz="1500" dirty="0">
                <a:latin typeface="Times New Roman" panose="02020603050405020304" pitchFamily="18" charset="0"/>
                <a:cs typeface="Times New Roman" panose="02020603050405020304" pitchFamily="18" charset="0"/>
              </a:rPr>
              <a:t>, and A. </a:t>
            </a:r>
            <a:r>
              <a:rPr lang="en-US" sz="1500" dirty="0" err="1">
                <a:latin typeface="Times New Roman" panose="02020603050405020304" pitchFamily="18" charset="0"/>
                <a:cs typeface="Times New Roman" panose="02020603050405020304" pitchFamily="18" charset="0"/>
              </a:rPr>
              <a:t>Zisserman</a:t>
            </a:r>
            <a:r>
              <a:rPr lang="en-US" sz="1500" dirty="0">
                <a:latin typeface="Times New Roman" panose="02020603050405020304" pitchFamily="18" charset="0"/>
                <a:cs typeface="Times New Roman" panose="02020603050405020304" pitchFamily="18" charset="0"/>
              </a:rPr>
              <a:t>. Return of the devil in the details: Delving deep into </a:t>
            </a:r>
            <a:r>
              <a:rPr lang="en-US" sz="1500" dirty="0" err="1">
                <a:latin typeface="Times New Roman" panose="02020603050405020304" pitchFamily="18" charset="0"/>
                <a:cs typeface="Times New Roman" panose="02020603050405020304" pitchFamily="18" charset="0"/>
              </a:rPr>
              <a:t>convolutional</a:t>
            </a:r>
            <a:r>
              <a:rPr lang="en-US" sz="1500" dirty="0">
                <a:latin typeface="Times New Roman" panose="02020603050405020304" pitchFamily="18" charset="0"/>
                <a:cs typeface="Times New Roman" panose="02020603050405020304" pitchFamily="18" charset="0"/>
              </a:rPr>
              <a:t> nets. </a:t>
            </a:r>
            <a:r>
              <a:rPr lang="en-US" sz="1500" dirty="0" err="1">
                <a:latin typeface="Times New Roman" panose="02020603050405020304" pitchFamily="18" charset="0"/>
                <a:cs typeface="Times New Roman" panose="02020603050405020304" pitchFamily="18" charset="0"/>
              </a:rPr>
              <a:t>arXiv</a:t>
            </a:r>
            <a:r>
              <a:rPr lang="en-US" sz="1500" dirty="0">
                <a:latin typeface="Times New Roman" panose="02020603050405020304" pitchFamily="18" charset="0"/>
                <a:cs typeface="Times New Roman" panose="02020603050405020304" pitchFamily="18" charset="0"/>
              </a:rPr>
              <a:t> preprint arXiv:1405.3531, 2014. </a:t>
            </a:r>
          </a:p>
          <a:p>
            <a:endParaRPr lang="en-US" sz="1500" dirty="0">
              <a:latin typeface="Times New Roman" panose="02020603050405020304" pitchFamily="18" charset="0"/>
              <a:cs typeface="Times New Roman" panose="02020603050405020304" pitchFamily="18" charset="0"/>
            </a:endParaRPr>
          </a:p>
          <a:p>
            <a:pPr algn="just"/>
            <a:r>
              <a:rPr lang="fi-FI" sz="1500" dirty="0">
                <a:latin typeface="Times New Roman" panose="02020603050405020304" pitchFamily="18" charset="0"/>
                <a:cs typeface="Times New Roman" panose="02020603050405020304" pitchFamily="18" charset="0"/>
              </a:rPr>
              <a:t>[6]  J. Chen, S. Shan, C. He, G. Zhao, M. Pietikainen, X. Chen,</a:t>
            </a:r>
            <a:r>
              <a:rPr lang="en-US" sz="1500" dirty="0">
                <a:latin typeface="Times New Roman" panose="02020603050405020304" pitchFamily="18" charset="0"/>
                <a:cs typeface="Times New Roman" panose="02020603050405020304" pitchFamily="18" charset="0"/>
              </a:rPr>
              <a:t>and W. </a:t>
            </a:r>
            <a:r>
              <a:rPr lang="en-US" sz="1500" dirty="0" err="1">
                <a:latin typeface="Times New Roman" panose="02020603050405020304" pitchFamily="18" charset="0"/>
                <a:cs typeface="Times New Roman" panose="02020603050405020304" pitchFamily="18" charset="0"/>
              </a:rPr>
              <a:t>Gao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Wld</a:t>
            </a:r>
            <a:r>
              <a:rPr lang="en-US" sz="1500" dirty="0">
                <a:latin typeface="Times New Roman" panose="02020603050405020304" pitchFamily="18" charset="0"/>
                <a:cs typeface="Times New Roman" panose="02020603050405020304" pitchFamily="18" charset="0"/>
              </a:rPr>
              <a:t>: A robust local image descriptor. Trans.</a:t>
            </a:r>
          </a:p>
          <a:p>
            <a:pPr algn="just"/>
            <a:r>
              <a:rPr lang="de-DE" sz="1500" dirty="0">
                <a:latin typeface="Times New Roman" panose="02020603050405020304" pitchFamily="18" charset="0"/>
                <a:cs typeface="Times New Roman" panose="02020603050405020304" pitchFamily="18" charset="0"/>
              </a:rPr>
              <a:t>Pattern Anal. Mach. Intell., 32(9):1705–1720, 2010. </a:t>
            </a:r>
          </a:p>
          <a:p>
            <a:pPr algn="just"/>
            <a:endParaRPr lang="de-DE"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[7] S. E. </a:t>
            </a:r>
            <a:r>
              <a:rPr lang="en-US" sz="1500" dirty="0" err="1">
                <a:latin typeface="Times New Roman" panose="02020603050405020304" pitchFamily="18" charset="0"/>
                <a:cs typeface="Times New Roman" panose="02020603050405020304" pitchFamily="18" charset="0"/>
              </a:rPr>
              <a:t>Choi</a:t>
            </a:r>
            <a:r>
              <a:rPr lang="en-US" sz="1500" dirty="0">
                <a:latin typeface="Times New Roman" panose="02020603050405020304" pitchFamily="18" charset="0"/>
                <a:cs typeface="Times New Roman" panose="02020603050405020304" pitchFamily="18" charset="0"/>
              </a:rPr>
              <a:t>, Y. J. Lee, S. J. Lee, K. R. Park, and J. Kim. Age estimation using a hierarchical classifier based on global and local facial features. Pattern Recognition, 44(6):1262–1281, 2011.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[8] T. F. </a:t>
            </a:r>
            <a:r>
              <a:rPr lang="en-US" sz="1500" dirty="0" err="1">
                <a:latin typeface="Times New Roman" panose="02020603050405020304" pitchFamily="18" charset="0"/>
                <a:cs typeface="Times New Roman" panose="02020603050405020304" pitchFamily="18" charset="0"/>
              </a:rPr>
              <a:t>Cootes</a:t>
            </a:r>
            <a:r>
              <a:rPr lang="en-US" sz="1500" dirty="0">
                <a:latin typeface="Times New Roman" panose="02020603050405020304" pitchFamily="18" charset="0"/>
                <a:cs typeface="Times New Roman" panose="02020603050405020304" pitchFamily="18" charset="0"/>
              </a:rPr>
              <a:t>, G. J. Edwards, and C. J. Taylor. Active appearance models. In European Conf. </a:t>
            </a:r>
            <a:r>
              <a:rPr lang="en-US" sz="1500" dirty="0" err="1">
                <a:latin typeface="Times New Roman" panose="02020603050405020304" pitchFamily="18" charset="0"/>
                <a:cs typeface="Times New Roman" panose="02020603050405020304" pitchFamily="18" charset="0"/>
              </a:rPr>
              <a:t>Comput</a:t>
            </a:r>
            <a:r>
              <a:rPr lang="en-US" sz="1500" dirty="0">
                <a:latin typeface="Times New Roman" panose="02020603050405020304" pitchFamily="18" charset="0"/>
                <a:cs typeface="Times New Roman" panose="02020603050405020304" pitchFamily="18" charset="0"/>
              </a:rPr>
              <a:t>. Vision, pages 484–498. Springer, 1998.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[9] C. Cortes and V. </a:t>
            </a:r>
            <a:r>
              <a:rPr lang="en-US" sz="1500" dirty="0" err="1">
                <a:latin typeface="Times New Roman" panose="02020603050405020304" pitchFamily="18" charset="0"/>
                <a:cs typeface="Times New Roman" panose="02020603050405020304" pitchFamily="18" charset="0"/>
              </a:rPr>
              <a:t>Vapnik</a:t>
            </a:r>
            <a:r>
              <a:rPr lang="en-US" sz="1500" dirty="0">
                <a:latin typeface="Times New Roman" panose="02020603050405020304" pitchFamily="18" charset="0"/>
                <a:cs typeface="Times New Roman" panose="02020603050405020304" pitchFamily="18" charset="0"/>
              </a:rPr>
              <a:t>. Support-vector networks. Machine learning, 20(3):273–297, 1995.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[10] E. </a:t>
            </a:r>
            <a:r>
              <a:rPr lang="en-US" sz="1500" dirty="0" err="1">
                <a:latin typeface="Times New Roman" panose="02020603050405020304" pitchFamily="18" charset="0"/>
                <a:cs typeface="Times New Roman" panose="02020603050405020304" pitchFamily="18" charset="0"/>
              </a:rPr>
              <a:t>Eidinger</a:t>
            </a:r>
            <a:r>
              <a:rPr lang="en-US" sz="1500" dirty="0">
                <a:latin typeface="Times New Roman" panose="02020603050405020304" pitchFamily="18" charset="0"/>
                <a:cs typeface="Times New Roman" panose="02020603050405020304" pitchFamily="18" charset="0"/>
              </a:rPr>
              <a:t>, R. </a:t>
            </a:r>
            <a:r>
              <a:rPr lang="en-US" sz="1500" dirty="0" err="1">
                <a:latin typeface="Times New Roman" panose="02020603050405020304" pitchFamily="18" charset="0"/>
                <a:cs typeface="Times New Roman" panose="02020603050405020304" pitchFamily="18" charset="0"/>
              </a:rPr>
              <a:t>Enbar</a:t>
            </a:r>
            <a:r>
              <a:rPr lang="en-US" sz="1500" dirty="0">
                <a:latin typeface="Times New Roman" panose="02020603050405020304" pitchFamily="18" charset="0"/>
                <a:cs typeface="Times New Roman" panose="02020603050405020304" pitchFamily="18" charset="0"/>
              </a:rPr>
              <a:t>, and T. </a:t>
            </a:r>
            <a:r>
              <a:rPr lang="en-US" sz="1500" dirty="0" err="1">
                <a:latin typeface="Times New Roman" panose="02020603050405020304" pitchFamily="18" charset="0"/>
                <a:cs typeface="Times New Roman" panose="02020603050405020304" pitchFamily="18" charset="0"/>
              </a:rPr>
              <a:t>Hassner</a:t>
            </a:r>
            <a:r>
              <a:rPr lang="en-US" sz="1500" dirty="0">
                <a:latin typeface="Times New Roman" panose="02020603050405020304" pitchFamily="18" charset="0"/>
                <a:cs typeface="Times New Roman" panose="02020603050405020304" pitchFamily="18" charset="0"/>
              </a:rPr>
              <a:t>. Age and gender estimation of unfiltered faces. Trans. on Inform. Forensics and Security, 9(12), 2014. 1, 2, 5, 6</a:t>
            </a:r>
          </a:p>
          <a:p>
            <a:pPr algn="just"/>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p:txBody>
          <a:bodyPr/>
          <a:lstStyle/>
          <a:p>
            <a:r>
              <a:rPr lang="en-US" dirty="0"/>
              <a:t>13</a:t>
            </a:r>
          </a:p>
        </p:txBody>
      </p:sp>
    </p:spTree>
    <p:extLst>
      <p:ext uri="{BB962C8B-B14F-4D97-AF65-F5344CB8AC3E}">
        <p14:creationId xmlns:p14="http://schemas.microsoft.com/office/powerpoint/2010/main" val="12962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A99FDA-FDD9-425C-A481-1A01162C976B}"/>
              </a:ext>
            </a:extLst>
          </p:cNvPr>
          <p:cNvSpPr>
            <a:spLocks noGrp="1"/>
          </p:cNvSpPr>
          <p:nvPr>
            <p:ph type="title"/>
          </p:nvPr>
        </p:nvSpPr>
        <p:spPr>
          <a:xfrm>
            <a:off x="782782" y="2554143"/>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THANK YOU</a:t>
            </a:r>
          </a:p>
        </p:txBody>
      </p:sp>
      <p:sp>
        <p:nvSpPr>
          <p:cNvPr id="9" name="Footer Placeholder 8"/>
          <p:cNvSpPr>
            <a:spLocks noGrp="1"/>
          </p:cNvSpPr>
          <p:nvPr>
            <p:ph type="ftr" sz="quarter" idx="11"/>
          </p:nvPr>
        </p:nvSpPr>
        <p:spPr/>
        <p:txBody>
          <a:bodyPr/>
          <a:lstStyle/>
          <a:p>
            <a:r>
              <a:rPr lang="en-US" dirty="0"/>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Assistive Vision  </a:t>
            </a:r>
            <a:br>
              <a:rPr lang="en-US" dirty="0"/>
            </a:br>
            <a:endParaRPr lang="en-US" sz="3600" b="1" dirty="0"/>
          </a:p>
        </p:txBody>
      </p:sp>
      <p:sp>
        <p:nvSpPr>
          <p:cNvPr id="5" name="Rectangle 4"/>
          <p:cNvSpPr/>
          <p:nvPr/>
        </p:nvSpPr>
        <p:spPr>
          <a:xfrm>
            <a:off x="838200" y="1690688"/>
            <a:ext cx="6096000" cy="3631763"/>
          </a:xfrm>
          <a:prstGeom prst="rect">
            <a:avLst/>
          </a:prstGeom>
        </p:spPr>
        <p:txBody>
          <a:bodyPr>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Features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Approach</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Industrial use</a:t>
            </a:r>
          </a:p>
          <a:p>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 cases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5" name="Footer Placeholder 14"/>
          <p:cNvSpPr>
            <a:spLocks noGrp="1"/>
          </p:cNvSpPr>
          <p:nvPr>
            <p:ph type="ftr" sz="quarter" idx="11"/>
          </p:nvPr>
        </p:nvSpPr>
        <p:spPr/>
        <p:txBody>
          <a:bodyPr/>
          <a:lstStyle/>
          <a:p>
            <a:r>
              <a:rPr lang="en-US" dirty="0"/>
              <a:t>1</a:t>
            </a:r>
          </a:p>
        </p:txBody>
      </p:sp>
    </p:spTree>
    <p:extLst>
      <p:ext uri="{BB962C8B-B14F-4D97-AF65-F5344CB8AC3E}">
        <p14:creationId xmlns:p14="http://schemas.microsoft.com/office/powerpoint/2010/main" val="275642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83056" y="1883748"/>
            <a:ext cx="9147772" cy="4351338"/>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Even with the rise of tools and technologies, mankind hasn’t implemented applications that could help visually impaired people. With the rise of Data Modelling techniques that can be used to infuse “intelligence” even in dumb computers and the ease of accessibility, this “intelligence” can be extended to our Smartphone to help the visually impaired people cope up with their surroundings and get a helping hand in their daily activities. </a:t>
            </a:r>
          </a:p>
          <a:p>
            <a:pPr marL="0" indent="0">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Our Application aims to bridge the gap between them and the visual world by leveraging the power of Deep Learning which can be made accessible even on low-ended devices with a lucid User-Interface that would exactly allow them to better understand the world around.</a:t>
            </a:r>
            <a:endParaRPr lang="en-US" sz="1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11" name="Footer Placeholder 10"/>
          <p:cNvSpPr>
            <a:spLocks noGrp="1"/>
          </p:cNvSpPr>
          <p:nvPr>
            <p:ph type="ftr" sz="quarter" idx="11"/>
          </p:nvPr>
        </p:nvSpPr>
        <p:spPr/>
        <p:txBody>
          <a:bodyPr/>
          <a:lstStyle/>
          <a:p>
            <a:r>
              <a:rPr lang="en-US" dirty="0"/>
              <a:t>2</a:t>
            </a:r>
          </a:p>
        </p:txBody>
      </p:sp>
    </p:spTree>
    <p:extLst>
      <p:ext uri="{BB962C8B-B14F-4D97-AF65-F5344CB8AC3E}">
        <p14:creationId xmlns:p14="http://schemas.microsoft.com/office/powerpoint/2010/main" val="32935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C935-994D-476A-9A72-CA52DC0170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a:t>
            </a:r>
            <a:r>
              <a:rPr lang="en-US" dirty="0"/>
              <a:t> </a:t>
            </a:r>
          </a:p>
        </p:txBody>
      </p:sp>
      <p:sp>
        <p:nvSpPr>
          <p:cNvPr id="3" name="Content Placeholder 2">
            <a:extLst>
              <a:ext uri="{FF2B5EF4-FFF2-40B4-BE49-F238E27FC236}">
                <a16:creationId xmlns:a16="http://schemas.microsoft.com/office/drawing/2014/main" id="{67AD5A8F-C6D5-4BA9-B776-6E006779AB39}"/>
              </a:ext>
            </a:extLst>
          </p:cNvPr>
          <p:cNvSpPr>
            <a:spLocks noGrp="1"/>
          </p:cNvSpPr>
          <p:nvPr>
            <p:ph idx="1"/>
          </p:nvPr>
        </p:nvSpPr>
        <p:spPr>
          <a:xfrm>
            <a:off x="838200" y="1996134"/>
            <a:ext cx="10515600" cy="1643711"/>
          </a:xfrm>
        </p:spPr>
        <p:txBody>
          <a:bodyPr>
            <a:normAutofit fontScale="92500" lnSpcReduction="20000"/>
          </a:bodyPr>
          <a:lstStyle/>
          <a:p>
            <a:r>
              <a:rPr lang="en-US" sz="2600" b="1" dirty="0">
                <a:latin typeface="Times New Roman" panose="02020603050405020304" pitchFamily="18" charset="0"/>
                <a:cs typeface="Times New Roman" panose="02020603050405020304" pitchFamily="18" charset="0"/>
              </a:rPr>
              <a:t>Object Detection in Realtime</a:t>
            </a:r>
          </a:p>
          <a:p>
            <a:pPr marL="0" indent="0">
              <a:buNone/>
            </a:pPr>
            <a:r>
              <a:rPr lang="en-US" sz="2000" dirty="0">
                <a:latin typeface="Times New Roman" panose="02020603050405020304" pitchFamily="18" charset="0"/>
                <a:cs typeface="Times New Roman" panose="02020603050405020304" pitchFamily="18" charset="0"/>
              </a:rPr>
              <a:t>Live Image Labelling is one of the features that capitalize on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Google's Machine Learning Framework that has been designed to develop and serve models even on Low-Ended Devices like Smartphones. To make this possible we are capitalizing on the capability of Transfer Learning to develop the Models real quick and to get an appreciable Performance Metric even in the lacking support for high-ended devices.</a:t>
            </a:r>
          </a:p>
          <a:p>
            <a:pPr marL="0" indent="0">
              <a:buNone/>
            </a:pPr>
            <a:endParaRPr lang="en-US" sz="1600" dirty="0"/>
          </a:p>
          <a:p>
            <a:pPr marL="0" indent="0">
              <a:buNone/>
            </a:pPr>
            <a:endParaRPr lang="en-US" dirty="0"/>
          </a:p>
          <a:p>
            <a:pPr marL="0" indent="0">
              <a:buNone/>
            </a:pPr>
            <a:endParaRPr lang="en-US" sz="1200" dirty="0"/>
          </a:p>
          <a:p>
            <a:endParaRPr lang="en-US" dirty="0"/>
          </a:p>
        </p:txBody>
      </p:sp>
      <p:sp>
        <p:nvSpPr>
          <p:cNvPr id="4" name="Footer Placeholder 3">
            <a:extLst>
              <a:ext uri="{FF2B5EF4-FFF2-40B4-BE49-F238E27FC236}">
                <a16:creationId xmlns:a16="http://schemas.microsoft.com/office/drawing/2014/main" id="{00DBC0AA-5EC7-4148-9244-E43A4CD5D27E}"/>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477DE93B-CA54-41F4-85BB-469018E2E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648" y="3639845"/>
            <a:ext cx="6612683" cy="2938970"/>
          </a:xfrm>
          <a:prstGeom prst="rect">
            <a:avLst/>
          </a:prstGeom>
        </p:spPr>
      </p:pic>
    </p:spTree>
    <p:extLst>
      <p:ext uri="{BB962C8B-B14F-4D97-AF65-F5344CB8AC3E}">
        <p14:creationId xmlns:p14="http://schemas.microsoft.com/office/powerpoint/2010/main" val="232420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24B09-2A0E-403E-9E05-D401134FE6A9}"/>
              </a:ext>
            </a:extLst>
          </p:cNvPr>
          <p:cNvSpPr>
            <a:spLocks noGrp="1"/>
          </p:cNvSpPr>
          <p:nvPr>
            <p:ph idx="1"/>
          </p:nvPr>
        </p:nvSpPr>
        <p:spPr>
          <a:xfrm>
            <a:off x="401216" y="401216"/>
            <a:ext cx="10952584" cy="5775747"/>
          </a:xfrm>
        </p:spPr>
        <p:txBody>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Currency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Our application allows user to detect currency notes as well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We have used a custom trained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tflite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model trained on Indian currency. This model can be trained on more data to detect currencies of other countries as well.</a:t>
            </a:r>
          </a:p>
          <a:p>
            <a:endParaRPr lang="en-IN" dirty="0"/>
          </a:p>
        </p:txBody>
      </p:sp>
      <p:sp>
        <p:nvSpPr>
          <p:cNvPr id="4" name="Footer Placeholder 3">
            <a:extLst>
              <a:ext uri="{FF2B5EF4-FFF2-40B4-BE49-F238E27FC236}">
                <a16:creationId xmlns:a16="http://schemas.microsoft.com/office/drawing/2014/main" id="{AFA9A79D-0705-4721-9677-FE006099ADA8}"/>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3157D285-778F-4E06-A382-2B38CE70E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862" y="2687216"/>
            <a:ext cx="8296275" cy="3733800"/>
          </a:xfrm>
          <a:prstGeom prst="rect">
            <a:avLst/>
          </a:prstGeom>
        </p:spPr>
      </p:pic>
    </p:spTree>
    <p:extLst>
      <p:ext uri="{BB962C8B-B14F-4D97-AF65-F5344CB8AC3E}">
        <p14:creationId xmlns:p14="http://schemas.microsoft.com/office/powerpoint/2010/main" val="172282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588A8-31D3-48CA-8E1F-B930F90A66D0}"/>
              </a:ext>
            </a:extLst>
          </p:cNvPr>
          <p:cNvSpPr>
            <a:spLocks noGrp="1"/>
          </p:cNvSpPr>
          <p:nvPr>
            <p:ph idx="1"/>
          </p:nvPr>
        </p:nvSpPr>
        <p:spPr>
          <a:xfrm>
            <a:off x="713913" y="1253331"/>
            <a:ext cx="10515600" cy="4351338"/>
          </a:xfrm>
        </p:spPr>
        <p:txBody>
          <a:bodyPr>
            <a:normAutofit/>
          </a:bodyPr>
          <a:lstStyle/>
          <a:p>
            <a:r>
              <a:rPr lang="en-US" sz="2000" b="1" dirty="0">
                <a:latin typeface="Times New Roman" panose="02020603050405020304" pitchFamily="18" charset="0"/>
                <a:cs typeface="Times New Roman" panose="02020603050405020304" pitchFamily="18" charset="0"/>
              </a:rPr>
              <a:t>Text Extraction from images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Users might sometimes need to read text present in a photo they clicked, or have saved in their gallery. Being visually impaired, it might not be easy for them to properly read the text. So we have provided a feature for users to click a photo, select existing photos, and extract all the text from them. This text is them spoken out to the user using our text-to-speech functionality.</a:t>
            </a:r>
          </a:p>
        </p:txBody>
      </p:sp>
      <p:sp>
        <p:nvSpPr>
          <p:cNvPr id="4" name="Footer Placeholder 3">
            <a:extLst>
              <a:ext uri="{FF2B5EF4-FFF2-40B4-BE49-F238E27FC236}">
                <a16:creationId xmlns:a16="http://schemas.microsoft.com/office/drawing/2014/main" id="{8C7AB4F3-42CB-44FB-B647-CD325A2FE3A9}"/>
              </a:ext>
            </a:extLst>
          </p:cNvPr>
          <p:cNvSpPr>
            <a:spLocks noGrp="1"/>
          </p:cNvSpPr>
          <p:nvPr>
            <p:ph type="ftr" sz="quarter" idx="11"/>
          </p:nvPr>
        </p:nvSpPr>
        <p:spPr/>
        <p:txBody>
          <a:bodyPr/>
          <a:lstStyle/>
          <a:p>
            <a:endParaRPr lang="en-US"/>
          </a:p>
        </p:txBody>
      </p:sp>
      <p:pic>
        <p:nvPicPr>
          <p:cNvPr id="2050" name="Picture 2" descr="OCR — Tesseract with Image Pre-processing | by Raoof Naushad | The Startup  | Medium">
            <a:extLst>
              <a:ext uri="{FF2B5EF4-FFF2-40B4-BE49-F238E27FC236}">
                <a16:creationId xmlns:a16="http://schemas.microsoft.com/office/drawing/2014/main" id="{006002E4-6C14-4024-8C2B-214938A7D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646" y="3356867"/>
            <a:ext cx="5808185" cy="2515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66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Technologies Used:</a:t>
            </a:r>
          </a:p>
        </p:txBody>
      </p:sp>
      <p:pic>
        <p:nvPicPr>
          <p:cNvPr id="6" name="Content Placeholder 5">
            <a:extLst>
              <a:ext uri="{FF2B5EF4-FFF2-40B4-BE49-F238E27FC236}">
                <a16:creationId xmlns:a16="http://schemas.microsoft.com/office/drawing/2014/main" id="{121603C3-BDCD-41A7-8986-431B665D2C8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17148" y="1522840"/>
            <a:ext cx="3579487" cy="2013462"/>
          </a:xfrm>
          <a:noFill/>
        </p:spPr>
      </p:pic>
      <p:sp>
        <p:nvSpPr>
          <p:cNvPr id="11" name="Footer Placeholder 10"/>
          <p:cNvSpPr>
            <a:spLocks noGrp="1"/>
          </p:cNvSpPr>
          <p:nvPr>
            <p:ph type="ftr" sz="quarter" idx="11"/>
          </p:nvPr>
        </p:nvSpPr>
        <p:spPr/>
        <p:txBody>
          <a:bodyPr/>
          <a:lstStyle/>
          <a:p>
            <a:r>
              <a:rPr lang="en-US" dirty="0"/>
              <a:t>3</a:t>
            </a:r>
          </a:p>
        </p:txBody>
      </p:sp>
      <p:pic>
        <p:nvPicPr>
          <p:cNvPr id="8" name="Picture 7">
            <a:extLst>
              <a:ext uri="{FF2B5EF4-FFF2-40B4-BE49-F238E27FC236}">
                <a16:creationId xmlns:a16="http://schemas.microsoft.com/office/drawing/2014/main" id="{4EC0A72D-9B23-4387-B030-0BBF13CC1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367" y="4144472"/>
            <a:ext cx="4640478" cy="1442767"/>
          </a:xfrm>
          <a:prstGeom prst="rect">
            <a:avLst/>
          </a:prstGeom>
        </p:spPr>
      </p:pic>
      <p:pic>
        <p:nvPicPr>
          <p:cNvPr id="10" name="Graphic 9">
            <a:extLst>
              <a:ext uri="{FF2B5EF4-FFF2-40B4-BE49-F238E27FC236}">
                <a16:creationId xmlns:a16="http://schemas.microsoft.com/office/drawing/2014/main" id="{BCF68120-D172-41AE-8CF3-B9FB66659BA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88099" y="1027906"/>
            <a:ext cx="2145152" cy="2641218"/>
          </a:xfrm>
          <a:prstGeom prst="rect">
            <a:avLst/>
          </a:prstGeom>
        </p:spPr>
      </p:pic>
      <p:pic>
        <p:nvPicPr>
          <p:cNvPr id="13" name="Picture 12">
            <a:extLst>
              <a:ext uri="{FF2B5EF4-FFF2-40B4-BE49-F238E27FC236}">
                <a16:creationId xmlns:a16="http://schemas.microsoft.com/office/drawing/2014/main" id="{6FBB90A9-EF89-4188-B003-85DA6CAC4D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9156" y="4312550"/>
            <a:ext cx="4432094" cy="1285307"/>
          </a:xfrm>
          <a:prstGeom prst="rect">
            <a:avLst/>
          </a:prstGeom>
        </p:spPr>
      </p:pic>
    </p:spTree>
    <p:extLst>
      <p:ext uri="{BB962C8B-B14F-4D97-AF65-F5344CB8AC3E}">
        <p14:creationId xmlns:p14="http://schemas.microsoft.com/office/powerpoint/2010/main" val="184549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3600" b="1" dirty="0">
                <a:latin typeface="Times New Roman" panose="02020603050405020304" pitchFamily="18" charset="0"/>
                <a:cs typeface="Times New Roman" panose="02020603050405020304" pitchFamily="18" charset="0"/>
              </a:rPr>
              <a:t>Industrial Use </a:t>
            </a:r>
          </a:p>
        </p:txBody>
      </p:sp>
      <p:sp>
        <p:nvSpPr>
          <p:cNvPr id="3" name="Content Placeholder 2"/>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Our primary purpose behind this project is to leverage and study how Deep Learning Architectures along with easy prototyping tools can help us develop applications that can be easily rendered even on low-end devices.</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With this Application, we will develop a one-stop solution to allow the Blind or Partially Blind People to better understand the surroundings around them and to be able to cope with the dynamic world ahead of them. </a:t>
            </a:r>
            <a:endParaRPr lang="en-US" sz="1800" dirty="0">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p:txBody>
          <a:bodyPr/>
          <a:lstStyle/>
          <a:p>
            <a:r>
              <a:rPr lang="en-US" dirty="0"/>
              <a:t>10</a:t>
            </a:r>
          </a:p>
        </p:txBody>
      </p:sp>
    </p:spTree>
    <p:extLst>
      <p:ext uri="{BB962C8B-B14F-4D97-AF65-F5344CB8AC3E}">
        <p14:creationId xmlns:p14="http://schemas.microsoft.com/office/powerpoint/2010/main" val="32058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190" y="160020"/>
            <a:ext cx="10515600" cy="1325563"/>
          </a:xfrm>
          <a:noFill/>
        </p:spPr>
        <p:txBody>
          <a:bodyPr>
            <a:normAutofit/>
          </a:bodyPr>
          <a:lstStyle/>
          <a:p>
            <a:r>
              <a:rPr lang="en-US" sz="3600" b="1" dirty="0">
                <a:latin typeface="Times New Roman" panose="02020603050405020304" pitchFamily="18" charset="0"/>
                <a:cs typeface="Times New Roman" panose="02020603050405020304" pitchFamily="18" charset="0"/>
              </a:rPr>
              <a:t>Test cases:</a:t>
            </a:r>
          </a:p>
        </p:txBody>
      </p:sp>
      <p:sp>
        <p:nvSpPr>
          <p:cNvPr id="5121" name="Rectangle 1"/>
          <p:cNvSpPr>
            <a:spLocks noChangeArrowheads="1"/>
          </p:cNvSpPr>
          <p:nvPr/>
        </p:nvSpPr>
        <p:spPr bwMode="auto">
          <a:xfrm>
            <a:off x="274321" y="3664949"/>
            <a:ext cx="56235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33" name="Footer Placeholder 32"/>
          <p:cNvSpPr>
            <a:spLocks noGrp="1"/>
          </p:cNvSpPr>
          <p:nvPr>
            <p:ph type="ftr" sz="quarter" idx="11"/>
          </p:nvPr>
        </p:nvSpPr>
        <p:spPr/>
        <p:txBody>
          <a:bodyPr/>
          <a:lstStyle/>
          <a:p>
            <a:r>
              <a:rPr lang="en-US" dirty="0"/>
              <a:t>11</a:t>
            </a:r>
          </a:p>
        </p:txBody>
      </p:sp>
      <p:pic>
        <p:nvPicPr>
          <p:cNvPr id="3" name="Picture 2">
            <a:extLst>
              <a:ext uri="{FF2B5EF4-FFF2-40B4-BE49-F238E27FC236}">
                <a16:creationId xmlns:a16="http://schemas.microsoft.com/office/drawing/2014/main" id="{8CF9DBBC-9A83-4367-8504-7775EABCAF80}"/>
              </a:ext>
            </a:extLst>
          </p:cNvPr>
          <p:cNvPicPr>
            <a:picLocks noChangeAspect="1"/>
          </p:cNvPicPr>
          <p:nvPr/>
        </p:nvPicPr>
        <p:blipFill>
          <a:blip r:embed="rId2"/>
          <a:stretch>
            <a:fillRect/>
          </a:stretch>
        </p:blipFill>
        <p:spPr>
          <a:xfrm>
            <a:off x="758190" y="1759991"/>
            <a:ext cx="2614126" cy="4416972"/>
          </a:xfrm>
          <a:prstGeom prst="rect">
            <a:avLst/>
          </a:prstGeom>
        </p:spPr>
      </p:pic>
      <p:pic>
        <p:nvPicPr>
          <p:cNvPr id="4" name="Picture 3">
            <a:extLst>
              <a:ext uri="{FF2B5EF4-FFF2-40B4-BE49-F238E27FC236}">
                <a16:creationId xmlns:a16="http://schemas.microsoft.com/office/drawing/2014/main" id="{A90DADDD-0CA3-46F5-914B-8374BB06517F}"/>
              </a:ext>
            </a:extLst>
          </p:cNvPr>
          <p:cNvPicPr>
            <a:picLocks noChangeAspect="1"/>
          </p:cNvPicPr>
          <p:nvPr/>
        </p:nvPicPr>
        <p:blipFill>
          <a:blip r:embed="rId3"/>
          <a:stretch>
            <a:fillRect/>
          </a:stretch>
        </p:blipFill>
        <p:spPr>
          <a:xfrm>
            <a:off x="4203442" y="2584677"/>
            <a:ext cx="2852698" cy="3592286"/>
          </a:xfrm>
          <a:prstGeom prst="rect">
            <a:avLst/>
          </a:prstGeom>
        </p:spPr>
      </p:pic>
      <p:sp>
        <p:nvSpPr>
          <p:cNvPr id="6" name="TextBox 5">
            <a:extLst>
              <a:ext uri="{FF2B5EF4-FFF2-40B4-BE49-F238E27FC236}">
                <a16:creationId xmlns:a16="http://schemas.microsoft.com/office/drawing/2014/main" id="{FD947EC7-B78F-4D4A-8C14-4678F62BF720}"/>
              </a:ext>
            </a:extLst>
          </p:cNvPr>
          <p:cNvSpPr txBox="1"/>
          <p:nvPr/>
        </p:nvSpPr>
        <p:spPr>
          <a:xfrm>
            <a:off x="3293419" y="681037"/>
            <a:ext cx="3762721"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Live Image Labelling </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01EDDC4-7BB8-4239-99A2-43D195D786DA}"/>
              </a:ext>
            </a:extLst>
          </p:cNvPr>
          <p:cNvPicPr>
            <a:picLocks noChangeAspect="1"/>
          </p:cNvPicPr>
          <p:nvPr/>
        </p:nvPicPr>
        <p:blipFill>
          <a:blip r:embed="rId4"/>
          <a:stretch>
            <a:fillRect/>
          </a:stretch>
        </p:blipFill>
        <p:spPr>
          <a:xfrm>
            <a:off x="7988559" y="1317668"/>
            <a:ext cx="2915577" cy="4859295"/>
          </a:xfrm>
          <a:prstGeom prst="rect">
            <a:avLst/>
          </a:prstGeom>
        </p:spPr>
      </p:pic>
    </p:spTree>
    <p:extLst>
      <p:ext uri="{BB962C8B-B14F-4D97-AF65-F5344CB8AC3E}">
        <p14:creationId xmlns:p14="http://schemas.microsoft.com/office/powerpoint/2010/main" val="645184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924</Words>
  <Application>Microsoft Office PowerPoint</Application>
  <PresentationFormat>Widescreen</PresentationFormat>
  <Paragraphs>90</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Assistive Vision   </vt:lpstr>
      <vt:lpstr>Introduction</vt:lpstr>
      <vt:lpstr>Features </vt:lpstr>
      <vt:lpstr>PowerPoint Presentation</vt:lpstr>
      <vt:lpstr>PowerPoint Presentation</vt:lpstr>
      <vt:lpstr>Technologies Used:</vt:lpstr>
      <vt:lpstr>Industrial Use </vt:lpstr>
      <vt:lpstr>Test cases:</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MANDEEP KAUR</cp:lastModifiedBy>
  <cp:revision>96</cp:revision>
  <dcterms:created xsi:type="dcterms:W3CDTF">2020-09-14T07:03:42Z</dcterms:created>
  <dcterms:modified xsi:type="dcterms:W3CDTF">2021-07-14T18:14:48Z</dcterms:modified>
</cp:coreProperties>
</file>