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8" r:id="rId2"/>
  </p:sldMasterIdLst>
  <p:notesMasterIdLst>
    <p:notesMasterId r:id="rId24"/>
  </p:notesMasterIdLst>
  <p:sldIdLst>
    <p:sldId id="256" r:id="rId3"/>
    <p:sldId id="257" r:id="rId4"/>
    <p:sldId id="258" r:id="rId5"/>
    <p:sldId id="259" r:id="rId6"/>
    <p:sldId id="275" r:id="rId7"/>
    <p:sldId id="260" r:id="rId8"/>
    <p:sldId id="261" r:id="rId9"/>
    <p:sldId id="276" r:id="rId10"/>
    <p:sldId id="277" r:id="rId11"/>
    <p:sldId id="263" r:id="rId12"/>
    <p:sldId id="267" r:id="rId13"/>
    <p:sldId id="279" r:id="rId14"/>
    <p:sldId id="280" r:id="rId15"/>
    <p:sldId id="281" r:id="rId16"/>
    <p:sldId id="286" r:id="rId17"/>
    <p:sldId id="284" r:id="rId18"/>
    <p:sldId id="285" r:id="rId19"/>
    <p:sldId id="287" r:id="rId20"/>
    <p:sldId id="268" r:id="rId21"/>
    <p:sldId id="269" r:id="rId22"/>
    <p:sldId id="274" r:id="rId23"/>
  </p:sldIdLst>
  <p:sldSz cx="9144000" cy="6858000" type="screen4x3"/>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77946"/>
  </p:normalViewPr>
  <p:slideViewPr>
    <p:cSldViewPr snapToGrid="0">
      <p:cViewPr varScale="1">
        <p:scale>
          <a:sx n="68" d="100"/>
          <a:sy n="68" d="100"/>
        </p:scale>
        <p:origin x="2040" y="208"/>
      </p:cViewPr>
      <p:guideLst>
        <p:guide orient="horz" pos="10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9" cy="4648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2" y="0"/>
            <a:ext cx="2982119" cy="46482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2" y="4415790"/>
            <a:ext cx="5505450" cy="418338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9" cy="46482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48" name="Google Shape;48;p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further shrink the dataset </a:t>
            </a:r>
          </a:p>
          <a:p>
            <a:pPr marL="0" lvl="0" indent="0" algn="l" rtl="0">
              <a:spcBef>
                <a:spcPts val="0"/>
              </a:spcBef>
              <a:spcAft>
                <a:spcPts val="0"/>
              </a:spcAft>
              <a:buNone/>
            </a:pPr>
            <a:r>
              <a:rPr lang="en-US" dirty="0"/>
              <a:t>We selected the target </a:t>
            </a:r>
            <a:r>
              <a:rPr lang="en-US" dirty="0" err="1"/>
              <a:t>germany</a:t>
            </a:r>
            <a:r>
              <a:rPr lang="en-US" dirty="0"/>
              <a:t> brand </a:t>
            </a:r>
          </a:p>
          <a:p>
            <a:pPr marL="0" lvl="0" indent="0" algn="l" rtl="0">
              <a:spcBef>
                <a:spcPts val="0"/>
              </a:spcBef>
              <a:spcAft>
                <a:spcPts val="0"/>
              </a:spcAft>
              <a:buNone/>
            </a:pPr>
            <a:r>
              <a:rPr lang="en-US" dirty="0"/>
              <a:t>They represented the entire Germany cars from entry level to luxury level</a:t>
            </a:r>
            <a:endParaRPr dirty="0"/>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44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Due to the computational time, here I only sub sample the dataset to 7000 observations, which is 1 over 20 of the original tidy dataset.</a:t>
            </a:r>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0949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effectLst/>
              </a:rPr>
              <a:t>interaction.depth</a:t>
            </a:r>
            <a:r>
              <a:rPr lang="en-US" dirty="0">
                <a:effectLst/>
              </a:rPr>
              <a:t>: </a:t>
            </a:r>
            <a:r>
              <a:rPr lang="en-US" sz="1200" b="0" i="0" u="none" strike="noStrike" cap="none" dirty="0">
                <a:solidFill>
                  <a:schemeClr val="dk1"/>
                </a:solidFill>
                <a:effectLst/>
                <a:latin typeface="Calibri"/>
                <a:cs typeface="Calibri"/>
                <a:sym typeface="Calibri"/>
              </a:rPr>
              <a:t>t</a:t>
            </a:r>
            <a:r>
              <a:rPr lang="en-US" sz="1200" b="0" i="0" u="none" strike="noStrike" cap="none" dirty="0">
                <a:solidFill>
                  <a:schemeClr val="dk1"/>
                </a:solidFill>
                <a:effectLst/>
                <a:latin typeface="Calibri"/>
                <a:ea typeface="Calibri"/>
                <a:cs typeface="Calibri"/>
                <a:sym typeface="Calibri"/>
              </a:rPr>
              <a:t>he maximum depth of variable interactions or in the other word, </a:t>
            </a:r>
            <a:r>
              <a:rPr lang="en-US" dirty="0">
                <a:effectLst/>
              </a:rPr>
              <a:t>the depth of each tree</a:t>
            </a: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dirty="0"/>
              <a:t>The default value is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fold CV,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Fast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 accurate, it only show two important variables </a:t>
            </a:r>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50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u="none" strike="noStrike" cap="none" dirty="0" err="1">
                <a:solidFill>
                  <a:schemeClr val="dk1"/>
                </a:solidFill>
                <a:effectLst/>
                <a:latin typeface="Calibri"/>
                <a:ea typeface="Calibri"/>
                <a:cs typeface="Calibri"/>
                <a:sym typeface="Calibri"/>
              </a:rPr>
              <a:t>Mtry</a:t>
            </a:r>
            <a:r>
              <a:rPr lang="en-US" sz="1200" b="0" i="0" u="none" strike="noStrike" cap="none" dirty="0">
                <a:solidFill>
                  <a:schemeClr val="dk1"/>
                </a:solidFill>
                <a:effectLst/>
                <a:latin typeface="Calibri"/>
                <a:ea typeface="Calibri"/>
                <a:cs typeface="Calibri"/>
                <a:sym typeface="Calibri"/>
              </a:rPr>
              <a:t>: number of variables to randomly sample as candidates at each split</a:t>
            </a:r>
          </a:p>
          <a:p>
            <a:pPr marL="0" lvl="0" indent="0" algn="l" rtl="0">
              <a:spcBef>
                <a:spcPts val="0"/>
              </a:spcBef>
              <a:spcAft>
                <a:spcPts val="0"/>
              </a:spcAft>
              <a:buNone/>
            </a:pPr>
            <a:r>
              <a:rPr lang="en-US" sz="1200" b="0" i="0" u="none" strike="noStrike" cap="none" dirty="0" err="1">
                <a:solidFill>
                  <a:schemeClr val="dk1"/>
                </a:solidFill>
                <a:effectLst/>
                <a:latin typeface="Calibri"/>
                <a:ea typeface="Calibri"/>
                <a:cs typeface="Calibri"/>
                <a:sym typeface="Calibri"/>
              </a:rPr>
              <a:t>nodesize</a:t>
            </a:r>
            <a:r>
              <a:rPr lang="en-US" sz="1200" b="0" i="0" u="none" strike="noStrike" cap="none" dirty="0">
                <a:solidFill>
                  <a:schemeClr val="dk1"/>
                </a:solidFill>
                <a:effectLst/>
                <a:latin typeface="Calibri"/>
                <a:ea typeface="Calibri"/>
                <a:cs typeface="Calibri"/>
                <a:sym typeface="Calibri"/>
              </a:rPr>
              <a:t>: minimum number of samples within the terminal nodes</a:t>
            </a:r>
          </a:p>
          <a:p>
            <a:pPr marL="0" lvl="0" indent="0" algn="l" rtl="0">
              <a:spcBef>
                <a:spcPts val="0"/>
              </a:spcBef>
              <a:spcAft>
                <a:spcPts val="0"/>
              </a:spcAft>
              <a:buNone/>
            </a:pPr>
            <a:r>
              <a:rPr lang="en-US" sz="1200" b="0" i="0" u="none" strike="noStrike" cap="none" dirty="0" err="1">
                <a:solidFill>
                  <a:schemeClr val="dk1"/>
                </a:solidFill>
                <a:effectLst/>
                <a:latin typeface="Calibri"/>
                <a:ea typeface="Calibri"/>
                <a:cs typeface="Calibri"/>
                <a:sym typeface="Calibri"/>
              </a:rPr>
              <a:t>sampsize</a:t>
            </a:r>
            <a:r>
              <a:rPr lang="en-US" sz="1200" b="0" i="0" u="none" strike="noStrike" cap="none" dirty="0">
                <a:solidFill>
                  <a:schemeClr val="dk1"/>
                </a:solidFill>
                <a:effectLst/>
                <a:latin typeface="Calibri"/>
                <a:ea typeface="Calibri"/>
                <a:cs typeface="Calibri"/>
                <a:sym typeface="Calibri"/>
              </a:rPr>
              <a:t>: number of samples to train on</a:t>
            </a:r>
            <a:endParaRPr dirty="0"/>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3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Shrinkage is the learning rate</a:t>
            </a:r>
          </a:p>
          <a:p>
            <a:pPr marL="0" lvl="0" indent="0" algn="l" rtl="0">
              <a:spcBef>
                <a:spcPts val="0"/>
              </a:spcBef>
              <a:spcAft>
                <a:spcPts val="0"/>
              </a:spcAft>
              <a:buNone/>
            </a:pPr>
            <a:r>
              <a:rPr lang="en-US" sz="1200" b="0" i="0" u="none" strike="noStrike" cap="none" dirty="0" err="1">
                <a:solidFill>
                  <a:schemeClr val="dk1"/>
                </a:solidFill>
                <a:effectLst/>
                <a:latin typeface="Calibri"/>
                <a:cs typeface="Calibri"/>
                <a:sym typeface="Calibri"/>
              </a:rPr>
              <a:t>Minbosinnode</a:t>
            </a:r>
            <a:r>
              <a:rPr lang="en-US" sz="1200" b="0" i="0" u="none" strike="noStrike" cap="none" dirty="0">
                <a:solidFill>
                  <a:schemeClr val="dk1"/>
                </a:solidFill>
                <a:effectLst/>
                <a:latin typeface="Calibri"/>
                <a:cs typeface="Calibri"/>
                <a:sym typeface="Calibri"/>
              </a:rPr>
              <a:t>: </a:t>
            </a:r>
            <a:r>
              <a:rPr lang="en-US" sz="1200" b="0" i="0" u="none" strike="noStrike" cap="none" dirty="0">
                <a:solidFill>
                  <a:schemeClr val="dk1"/>
                </a:solidFill>
                <a:effectLst/>
                <a:latin typeface="Calibri"/>
                <a:ea typeface="Calibri"/>
                <a:cs typeface="Calibri"/>
                <a:sym typeface="Calibri"/>
              </a:rPr>
              <a:t>minimum number of observations in the trees terminal nodes</a:t>
            </a:r>
          </a:p>
          <a:p>
            <a:pPr marL="0" lvl="0" indent="0" algn="l" rtl="0">
              <a:spcBef>
                <a:spcPts val="0"/>
              </a:spcBef>
              <a:spcAft>
                <a:spcPts val="0"/>
              </a:spcAft>
              <a:buNone/>
            </a:pPr>
            <a:r>
              <a:rPr lang="en-US" sz="1200" b="0" i="0" u="none" strike="noStrike" cap="none" dirty="0" err="1">
                <a:solidFill>
                  <a:schemeClr val="dk1"/>
                </a:solidFill>
                <a:effectLst/>
                <a:latin typeface="Calibri"/>
                <a:cs typeface="Calibri"/>
                <a:sym typeface="Calibri"/>
              </a:rPr>
              <a:t>Bag.fraction</a:t>
            </a:r>
            <a:r>
              <a:rPr lang="en-US" sz="1200" b="0" i="0" u="none" strike="noStrike" cap="none" dirty="0">
                <a:solidFill>
                  <a:schemeClr val="dk1"/>
                </a:solidFill>
                <a:effectLst/>
                <a:latin typeface="Calibri"/>
                <a:cs typeface="Calibri"/>
                <a:sym typeface="Calibri"/>
              </a:rPr>
              <a:t>: </a:t>
            </a:r>
            <a:r>
              <a:rPr lang="en-US" sz="1200" b="0" i="0" u="none" strike="noStrike" cap="none" dirty="0">
                <a:solidFill>
                  <a:schemeClr val="dk1"/>
                </a:solidFill>
                <a:effectLst/>
                <a:latin typeface="Calibri"/>
                <a:ea typeface="Calibri"/>
                <a:cs typeface="Calibri"/>
                <a:sym typeface="Calibri"/>
              </a:rPr>
              <a:t>the fraction of the training set observations randomly selected to propose the next tree in the expansion. This introduce stochastic gradient descent and prevent overfitting. </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However, to speed up the tuning process, instead of performing 5-fold CV. I train on 75% of the training observations and evaluate performance on the remaining 25%. </a:t>
            </a:r>
            <a:endParaRPr dirty="0"/>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654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original default RF is better than the turning model: The </a:t>
            </a:r>
            <a:r>
              <a:rPr lang="en-US" dirty="0" err="1"/>
              <a:t>mtry</a:t>
            </a:r>
            <a:r>
              <a:rPr lang="en-US" dirty="0"/>
              <a:t> is exactly the same, while the turning function is different, systematic difference, it also prove that the default random is relatively good enough and require fewer turning. And increase the number of trees does not always significant improve the performance when the tree numbers is enough.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gradient boosting, with the turning and the enlarge of tree size, the performance improve a lot, but still not as good as the random forest. Generally, GBM should have better performance than RF,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reason due to the less sample size we choose in the and also the training fraction we selected in GBM, </a:t>
            </a:r>
            <a:r>
              <a:rPr lang="en-US" sz="1200" b="0" i="0" u="none" strike="noStrike" cap="none" dirty="0">
                <a:solidFill>
                  <a:schemeClr val="dk1"/>
                </a:solidFill>
                <a:effectLst/>
                <a:latin typeface="Calibri"/>
                <a:ea typeface="Calibri"/>
                <a:cs typeface="Calibri"/>
                <a:sym typeface="Calibri"/>
              </a:rPr>
              <a:t>when using </a:t>
            </a:r>
            <a:r>
              <a:rPr lang="en-US" dirty="0" err="1"/>
              <a:t>train.fraction</a:t>
            </a:r>
            <a:r>
              <a:rPr lang="en-US" dirty="0"/>
              <a:t>,</a:t>
            </a:r>
            <a:r>
              <a:rPr lang="en-US" sz="1200" b="0" i="0" u="none" strike="noStrike" cap="none" dirty="0">
                <a:solidFill>
                  <a:schemeClr val="dk1"/>
                </a:solidFill>
                <a:effectLst/>
                <a:latin typeface="Calibri"/>
                <a:ea typeface="Calibri"/>
                <a:cs typeface="Calibri"/>
                <a:sym typeface="Calibri"/>
              </a:rPr>
              <a:t> it will take the first 75% of the data, that might cause some disadvantage,  since the sample fraction for ranger is 80%, </a:t>
            </a:r>
            <a:r>
              <a:rPr lang="en-US" dirty="0"/>
              <a:t>also it might due to less hyperparameter combinations, those reasons somehow limit the performance of GBM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Generally,  when fit a single tree model, GBM is relatively faster than RF  </a:t>
            </a:r>
          </a:p>
          <a:p>
            <a:pPr marL="0" lvl="0" indent="0" algn="l" rtl="0">
              <a:spcBef>
                <a:spcPts val="0"/>
              </a:spcBef>
              <a:spcAft>
                <a:spcPts val="0"/>
              </a:spcAft>
              <a:buNone/>
            </a:pPr>
            <a:endParaRPr dirty="0"/>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331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736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3: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sample fraction would be expected to be exactly the same as RF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would be much more fair to compare two different methods under the same platform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Use the multinomial distribution and calculate the error rate, it would be more</a:t>
            </a:r>
            <a:r>
              <a:rPr lang="zh-CN" altLang="en-US" dirty="0"/>
              <a:t> </a:t>
            </a:r>
            <a:r>
              <a:rPr lang="en-US" altLang="zh-CN" dirty="0"/>
              <a:t>intuitive</a:t>
            </a:r>
            <a:r>
              <a:rPr lang="zh-CN" altLang="en-US" dirty="0"/>
              <a:t> </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32" name="Google Shape;132;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9: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predict in the max and min value of the dataset, can not go to project on other dataset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93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Ensembles, put a collection of trees to avoid the accuracy problem </a:t>
            </a:r>
          </a:p>
          <a:p>
            <a:pPr marL="0" lvl="0" indent="0" algn="l" rtl="0">
              <a:spcBef>
                <a:spcPts val="0"/>
              </a:spcBef>
              <a:spcAft>
                <a:spcPts val="0"/>
              </a:spcAft>
              <a:buNone/>
            </a:pPr>
            <a:r>
              <a:rPr lang="en-US" dirty="0"/>
              <a:t>Bagging: bootstrap aggregation </a:t>
            </a:r>
          </a:p>
          <a:p>
            <a:pPr marL="0" lvl="0" indent="0" algn="l" rtl="0">
              <a:spcBef>
                <a:spcPts val="0"/>
              </a:spcBef>
              <a:spcAft>
                <a:spcPts val="0"/>
              </a:spcAft>
              <a:buNone/>
            </a:pPr>
            <a:r>
              <a:rPr lang="en-US" dirty="0"/>
              <a:t>Boosting: First average the value and then figure out how good the average was and the difference between the average, and fit the trees to the difference, each new trees is fixing the difference of the entire system and continue this process. </a:t>
            </a:r>
            <a:endParaRPr dirty="0"/>
          </a:p>
        </p:txBody>
      </p:sp>
      <p:sp>
        <p:nvSpPr>
          <p:cNvPr id="76" name="Google Shape;76;p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2"/>
                </a:solidFill>
              </a:rPr>
              <a:t>Optimize means choose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051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8182" y="4415790"/>
            <a:ext cx="5505450" cy="4183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635476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792288" y="4800601"/>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2"/>
              </a:buClr>
              <a:buSzPts val="2000"/>
              <a:buFont typeface="Arial"/>
              <a:buNone/>
              <a:defRPr sz="20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spcBef>
                <a:spcPts val="56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l" rtl="0">
              <a:spcBef>
                <a:spcPts val="48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l"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4pPr>
            <a:lvl5pPr marR="0" lvl="4" algn="l" rtl="0">
              <a:spcBef>
                <a:spcPts val="4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1"/>
          <p:cNvSpPr txBox="1">
            <a:spLocks noGrp="1"/>
          </p:cNvSpPr>
          <p:nvPr>
            <p:ph type="body" idx="1"/>
          </p:nvPr>
        </p:nvSpPr>
        <p:spPr>
          <a:xfrm>
            <a:off x="1792288" y="5367339"/>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1pPr>
            <a:lvl2pPr marL="914400" marR="0" lvl="1" indent="-228600" algn="l" rtl="0">
              <a:spcBef>
                <a:spcPts val="240"/>
              </a:spcBef>
              <a:spcAft>
                <a:spcPts val="0"/>
              </a:spcAft>
              <a:buClr>
                <a:schemeClr val="accent1"/>
              </a:buClr>
              <a:buSzPts val="1200"/>
              <a:buFont typeface="Arial"/>
              <a:buNone/>
              <a:defRPr sz="1200" b="0" i="0" u="none" strike="noStrike" cap="none">
                <a:solidFill>
                  <a:schemeClr val="accent1"/>
                </a:solidFill>
                <a:latin typeface="Arial"/>
                <a:ea typeface="Arial"/>
                <a:cs typeface="Arial"/>
                <a:sym typeface="Arial"/>
              </a:defRPr>
            </a:lvl2pPr>
            <a:lvl3pPr marL="1371600" marR="0" lvl="2" indent="-228600" algn="l" rtl="0">
              <a:spcBef>
                <a:spcPts val="200"/>
              </a:spcBef>
              <a:spcAft>
                <a:spcPts val="0"/>
              </a:spcAft>
              <a:buClr>
                <a:schemeClr val="accent1"/>
              </a:buClr>
              <a:buSzPts val="1000"/>
              <a:buFont typeface="Arial"/>
              <a:buNone/>
              <a:defRPr sz="1000" b="0" i="0" u="none" strike="noStrike" cap="none">
                <a:solidFill>
                  <a:schemeClr val="accent1"/>
                </a:solidFill>
                <a:latin typeface="Arial"/>
                <a:ea typeface="Arial"/>
                <a:cs typeface="Arial"/>
                <a:sym typeface="Arial"/>
              </a:defRPr>
            </a:lvl3pPr>
            <a:lvl4pPr marL="1828800" marR="0" lvl="3" indent="-228600" algn="l" rtl="0">
              <a:spcBef>
                <a:spcPts val="180"/>
              </a:spcBef>
              <a:spcAft>
                <a:spcPts val="0"/>
              </a:spcAft>
              <a:buClr>
                <a:schemeClr val="accent1"/>
              </a:buClr>
              <a:buSzPts val="900"/>
              <a:buFont typeface="Arial"/>
              <a:buNone/>
              <a:defRPr sz="900" b="0" i="0" u="none" strike="noStrike" cap="none">
                <a:solidFill>
                  <a:schemeClr val="accent1"/>
                </a:solidFill>
                <a:latin typeface="Arial"/>
                <a:ea typeface="Arial"/>
                <a:cs typeface="Arial"/>
                <a:sym typeface="Arial"/>
              </a:defRPr>
            </a:lvl4pPr>
            <a:lvl5pPr marL="2286000" marR="0" lvl="4" indent="-228600" algn="l" rtl="0">
              <a:spcBef>
                <a:spcPts val="180"/>
              </a:spcBef>
              <a:spcAft>
                <a:spcPts val="0"/>
              </a:spcAft>
              <a:buClr>
                <a:schemeClr val="accent1"/>
              </a:buClr>
              <a:buSzPts val="900"/>
              <a:buFont typeface="Arial"/>
              <a:buNone/>
              <a:defRPr sz="900" b="0" i="0" u="none" strike="noStrike" cap="none">
                <a:solidFill>
                  <a:schemeClr val="accent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4"/>
          <p:cNvSpPr txBox="1">
            <a:spLocks noGrp="1"/>
          </p:cNvSpPr>
          <p:nvPr>
            <p:ph type="body" idx="1"/>
          </p:nvPr>
        </p:nvSpPr>
        <p:spPr>
          <a:xfrm>
            <a:off x="457200" y="1600201"/>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a:ea typeface="Arial"/>
                <a:cs typeface="Arial"/>
                <a:sym typeface="Arial"/>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Arial"/>
                <a:ea typeface="Arial"/>
                <a:cs typeface="Arial"/>
                <a:sym typeface="Arial"/>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4109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4"/>
          <p:cNvSpPr txBox="1">
            <a:spLocks noGrp="1"/>
          </p:cNvSpPr>
          <p:nvPr>
            <p:ph type="body" idx="1"/>
          </p:nvPr>
        </p:nvSpPr>
        <p:spPr>
          <a:xfrm>
            <a:off x="457200" y="1600201"/>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a:ea typeface="Arial"/>
                <a:cs typeface="Arial"/>
                <a:sym typeface="Arial"/>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Arial"/>
                <a:ea typeface="Arial"/>
                <a:cs typeface="Arial"/>
                <a:sym typeface="Arial"/>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685800" y="2130426"/>
            <a:ext cx="7772400" cy="1470025"/>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6"/>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989898"/>
              </a:buClr>
              <a:buSzPts val="3200"/>
              <a:buFont typeface="Arial"/>
              <a:buNone/>
              <a:defRPr sz="3200" b="0" i="0" u="none" strike="noStrike" cap="none">
                <a:solidFill>
                  <a:srgbClr val="989898"/>
                </a:solidFill>
                <a:latin typeface="Arial"/>
                <a:ea typeface="Arial"/>
                <a:cs typeface="Arial"/>
                <a:sym typeface="Arial"/>
              </a:defRPr>
            </a:lvl1pPr>
            <a:lvl2pPr marR="0" lvl="1" algn="ctr" rtl="0">
              <a:spcBef>
                <a:spcPts val="560"/>
              </a:spcBef>
              <a:spcAft>
                <a:spcPts val="0"/>
              </a:spcAft>
              <a:buClr>
                <a:srgbClr val="989898"/>
              </a:buClr>
              <a:buSzPts val="2800"/>
              <a:buFont typeface="Arial"/>
              <a:buNone/>
              <a:defRPr sz="2800" b="0" i="0" u="none" strike="noStrike" cap="none">
                <a:solidFill>
                  <a:srgbClr val="989898"/>
                </a:solidFill>
                <a:latin typeface="Arial"/>
                <a:ea typeface="Arial"/>
                <a:cs typeface="Arial"/>
                <a:sym typeface="Arial"/>
              </a:defRPr>
            </a:lvl2pPr>
            <a:lvl3pPr marR="0" lvl="2" algn="ctr" rtl="0">
              <a:spcBef>
                <a:spcPts val="480"/>
              </a:spcBef>
              <a:spcAft>
                <a:spcPts val="0"/>
              </a:spcAft>
              <a:buClr>
                <a:srgbClr val="989898"/>
              </a:buClr>
              <a:buSzPts val="2400"/>
              <a:buFont typeface="Arial"/>
              <a:buNone/>
              <a:defRPr sz="2400" b="0" i="0" u="none" strike="noStrike" cap="none">
                <a:solidFill>
                  <a:srgbClr val="989898"/>
                </a:solidFill>
                <a:latin typeface="Arial"/>
                <a:ea typeface="Arial"/>
                <a:cs typeface="Arial"/>
                <a:sym typeface="Arial"/>
              </a:defRPr>
            </a:lvl3pPr>
            <a:lvl4pPr marR="0" lvl="3"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4pPr>
            <a:lvl5pPr marR="0" lvl="4"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5pPr>
            <a:lvl6pPr marR="0" lvl="5"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6pPr>
            <a:lvl7pPr marR="0" lvl="6"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7pPr>
            <a:lvl8pPr marR="0" lvl="7"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8pPr>
            <a:lvl9pPr marR="0" lvl="8" algn="ctr" rtl="0">
              <a:spcBef>
                <a:spcPts val="400"/>
              </a:spcBef>
              <a:spcAft>
                <a:spcPts val="0"/>
              </a:spcAft>
              <a:buClr>
                <a:srgbClr val="989898"/>
              </a:buClr>
              <a:buSzPts val="2000"/>
              <a:buFont typeface="Arial"/>
              <a:buNone/>
              <a:defRPr sz="2000" b="0" i="0" u="none" strike="noStrike" cap="none">
                <a:solidFill>
                  <a:srgbClr val="989898"/>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7"/>
          <p:cNvSpPr txBox="1">
            <a:spLocks noGrp="1"/>
          </p:cNvSpPr>
          <p:nvPr>
            <p:ph type="body" idx="1"/>
          </p:nvPr>
        </p:nvSpPr>
        <p:spPr>
          <a:xfrm>
            <a:off x="457200" y="1600201"/>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7"/>
          <p:cNvSpPr txBox="1">
            <a:spLocks noGrp="1"/>
          </p:cNvSpPr>
          <p:nvPr>
            <p:ph type="body" idx="2"/>
          </p:nvPr>
        </p:nvSpPr>
        <p:spPr>
          <a:xfrm>
            <a:off x="4648200" y="1600201"/>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8"/>
          <p:cNvSpPr txBox="1">
            <a:spLocks noGrp="1"/>
          </p:cNvSpPr>
          <p:nvPr>
            <p:ph type="body" idx="1"/>
          </p:nvPr>
        </p:nvSpPr>
        <p:spPr>
          <a:xfrm>
            <a:off x="457201"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2"/>
              </a:buClr>
              <a:buSzPts val="2400"/>
              <a:buFont typeface="Arial"/>
              <a:buNone/>
              <a:defRPr sz="2400" b="1" i="0" u="none" strike="noStrike" cap="none">
                <a:solidFill>
                  <a:schemeClr val="dk2"/>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2pPr>
            <a:lvl3pPr marL="1371600" marR="0" lvl="2" indent="-228600" algn="l" rtl="0">
              <a:spcBef>
                <a:spcPts val="360"/>
              </a:spcBef>
              <a:spcAft>
                <a:spcPts val="0"/>
              </a:spcAft>
              <a:buClr>
                <a:schemeClr val="accent1"/>
              </a:buClr>
              <a:buSzPts val="1800"/>
              <a:buFont typeface="Arial"/>
              <a:buNone/>
              <a:defRPr sz="1800" b="1" i="0" u="none" strike="noStrike" cap="none">
                <a:solidFill>
                  <a:schemeClr val="accent1"/>
                </a:solidFill>
                <a:latin typeface="Arial"/>
                <a:ea typeface="Arial"/>
                <a:cs typeface="Arial"/>
                <a:sym typeface="Arial"/>
              </a:defRPr>
            </a:lvl3pPr>
            <a:lvl4pPr marL="1828800" marR="0" lvl="3" indent="-228600" algn="l" rtl="0">
              <a:spcBef>
                <a:spcPts val="320"/>
              </a:spcBef>
              <a:spcAft>
                <a:spcPts val="0"/>
              </a:spcAft>
              <a:buClr>
                <a:schemeClr val="accent1"/>
              </a:buClr>
              <a:buSzPts val="1600"/>
              <a:buFont typeface="Arial"/>
              <a:buNone/>
              <a:defRPr sz="1600" b="1" i="0" u="none" strike="noStrike" cap="none">
                <a:solidFill>
                  <a:schemeClr val="accent1"/>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Arial"/>
              <a:buNone/>
              <a:defRPr sz="1600" b="1" i="0" u="none" strike="noStrike" cap="none">
                <a:solidFill>
                  <a:schemeClr val="accent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5" name="Google Shape;35;p8"/>
          <p:cNvSpPr txBox="1">
            <a:spLocks noGrp="1"/>
          </p:cNvSpPr>
          <p:nvPr>
            <p:ph type="body" idx="2"/>
          </p:nvPr>
        </p:nvSpPr>
        <p:spPr>
          <a:xfrm>
            <a:off x="457201"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Arial"/>
                <a:ea typeface="Arial"/>
                <a:cs typeface="Arial"/>
                <a:sym typeface="Arial"/>
              </a:defRPr>
            </a:lvl4pPr>
            <a:lvl5pPr marL="2286000" marR="0" lvl="4"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 name="Google Shape;36;p8"/>
          <p:cNvSpPr txBox="1">
            <a:spLocks noGrp="1"/>
          </p:cNvSpPr>
          <p:nvPr>
            <p:ph type="body" idx="3"/>
          </p:nvPr>
        </p:nvSpPr>
        <p:spPr>
          <a:xfrm>
            <a:off x="4645026"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2"/>
              </a:buClr>
              <a:buSzPts val="2400"/>
              <a:buFont typeface="Arial"/>
              <a:buNone/>
              <a:defRPr sz="2400" b="1" i="0" u="none" strike="noStrike" cap="none">
                <a:solidFill>
                  <a:schemeClr val="dk2"/>
                </a:solidFill>
                <a:latin typeface="Arial"/>
                <a:ea typeface="Arial"/>
                <a:cs typeface="Arial"/>
                <a:sym typeface="Arial"/>
              </a:defRPr>
            </a:lvl1pPr>
            <a:lvl2pPr marL="914400" marR="0" lvl="1" indent="-228600" algn="l" rtl="0">
              <a:spcBef>
                <a:spcPts val="4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2pPr>
            <a:lvl3pPr marL="1371600" marR="0" lvl="2" indent="-228600" algn="l" rtl="0">
              <a:spcBef>
                <a:spcPts val="360"/>
              </a:spcBef>
              <a:spcAft>
                <a:spcPts val="0"/>
              </a:spcAft>
              <a:buClr>
                <a:schemeClr val="accent1"/>
              </a:buClr>
              <a:buSzPts val="1800"/>
              <a:buFont typeface="Arial"/>
              <a:buNone/>
              <a:defRPr sz="1800" b="1" i="0" u="none" strike="noStrike" cap="none">
                <a:solidFill>
                  <a:schemeClr val="accent1"/>
                </a:solidFill>
                <a:latin typeface="Arial"/>
                <a:ea typeface="Arial"/>
                <a:cs typeface="Arial"/>
                <a:sym typeface="Arial"/>
              </a:defRPr>
            </a:lvl3pPr>
            <a:lvl4pPr marL="1828800" marR="0" lvl="3" indent="-228600" algn="l" rtl="0">
              <a:spcBef>
                <a:spcPts val="320"/>
              </a:spcBef>
              <a:spcAft>
                <a:spcPts val="0"/>
              </a:spcAft>
              <a:buClr>
                <a:schemeClr val="accent1"/>
              </a:buClr>
              <a:buSzPts val="1600"/>
              <a:buFont typeface="Arial"/>
              <a:buNone/>
              <a:defRPr sz="1600" b="1" i="0" u="none" strike="noStrike" cap="none">
                <a:solidFill>
                  <a:schemeClr val="accent1"/>
                </a:solidFill>
                <a:latin typeface="Arial"/>
                <a:ea typeface="Arial"/>
                <a:cs typeface="Arial"/>
                <a:sym typeface="Arial"/>
              </a:defRPr>
            </a:lvl4pPr>
            <a:lvl5pPr marL="2286000" marR="0" lvl="4" indent="-228600" algn="l" rtl="0">
              <a:spcBef>
                <a:spcPts val="320"/>
              </a:spcBef>
              <a:spcAft>
                <a:spcPts val="0"/>
              </a:spcAft>
              <a:buClr>
                <a:schemeClr val="accent1"/>
              </a:buClr>
              <a:buSzPts val="1600"/>
              <a:buFont typeface="Arial"/>
              <a:buNone/>
              <a:defRPr sz="1600" b="1" i="0" u="none" strike="noStrike" cap="none">
                <a:solidFill>
                  <a:schemeClr val="accent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Google Shape;37;p8"/>
          <p:cNvSpPr txBox="1">
            <a:spLocks noGrp="1"/>
          </p:cNvSpPr>
          <p:nvPr>
            <p:ph type="body" idx="4"/>
          </p:nvPr>
        </p:nvSpPr>
        <p:spPr>
          <a:xfrm>
            <a:off x="4645026"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Arial"/>
                <a:ea typeface="Arial"/>
                <a:cs typeface="Arial"/>
                <a:sym typeface="Arial"/>
              </a:defRPr>
            </a:lvl4pPr>
            <a:lvl5pPr marL="2286000" marR="0" lvl="4" indent="-330200" algn="l" rtl="0">
              <a:spcBef>
                <a:spcPts val="320"/>
              </a:spcBef>
              <a:spcAft>
                <a:spcPts val="0"/>
              </a:spcAft>
              <a:buClr>
                <a:schemeClr val="accent1"/>
              </a:buClr>
              <a:buSzPts val="1600"/>
              <a:buFont typeface="Arial"/>
              <a:buChar char="»"/>
              <a:defRPr sz="1600" b="0" i="0" u="none" strike="noStrike" cap="none">
                <a:solidFill>
                  <a:schemeClr val="accent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54762"/>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609600"/>
            <a:ext cx="8229600" cy="11430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
          <p:cNvSpPr txBox="1">
            <a:spLocks noGrp="1"/>
          </p:cNvSpPr>
          <p:nvPr>
            <p:ph type="body" idx="1"/>
          </p:nvPr>
        </p:nvSpPr>
        <p:spPr>
          <a:xfrm>
            <a:off x="457200" y="1600201"/>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a:ea typeface="Arial"/>
                <a:cs typeface="Arial"/>
                <a:sym typeface="Arial"/>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Arial"/>
                <a:ea typeface="Arial"/>
                <a:cs typeface="Arial"/>
                <a:sym typeface="Arial"/>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6" name="Google Shape;16;p3"/>
          <p:cNvCxnSpPr/>
          <p:nvPr/>
        </p:nvCxnSpPr>
        <p:spPr>
          <a:xfrm rot="10800000">
            <a:off x="2514600" y="381000"/>
            <a:ext cx="6400802" cy="0"/>
          </a:xfrm>
          <a:prstGeom prst="straightConnector1">
            <a:avLst/>
          </a:prstGeom>
          <a:noFill/>
          <a:ln w="19050" cap="flat" cmpd="sng">
            <a:solidFill>
              <a:srgbClr val="A5A5A5"/>
            </a:solidFill>
            <a:prstDash val="solid"/>
            <a:round/>
            <a:headEnd type="none" w="sm" len="sm"/>
            <a:tailEnd type="none" w="sm" len="sm"/>
          </a:ln>
        </p:spPr>
      </p:cxnSp>
      <p:cxnSp>
        <p:nvCxnSpPr>
          <p:cNvPr id="17" name="Google Shape;17;p3"/>
          <p:cNvCxnSpPr/>
          <p:nvPr/>
        </p:nvCxnSpPr>
        <p:spPr>
          <a:xfrm rot="10800000">
            <a:off x="152400" y="6614011"/>
            <a:ext cx="8839200" cy="0"/>
          </a:xfrm>
          <a:prstGeom prst="straightConnector1">
            <a:avLst/>
          </a:prstGeom>
          <a:noFill/>
          <a:ln w="19050" cap="flat" cmpd="sng">
            <a:solidFill>
              <a:srgbClr val="A5A5A5"/>
            </a:solidFill>
            <a:prstDash val="solid"/>
            <a:round/>
            <a:headEnd type="none" w="sm" len="sm"/>
            <a:tailEnd type="none" w="sm" len="sm"/>
          </a:ln>
        </p:spPr>
      </p:cxnSp>
      <p:sp>
        <p:nvSpPr>
          <p:cNvPr id="18" name="Google Shape;18;p3"/>
          <p:cNvSpPr txBox="1"/>
          <p:nvPr/>
        </p:nvSpPr>
        <p:spPr>
          <a:xfrm>
            <a:off x="21454" y="6597134"/>
            <a:ext cx="435746" cy="18466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600" b="0" i="0" u="none" strike="noStrike" cap="none">
                <a:solidFill>
                  <a:srgbClr val="7F7F7F"/>
                </a:solidFill>
                <a:latin typeface="Arial"/>
                <a:ea typeface="Arial"/>
                <a:cs typeface="Arial"/>
                <a:sym typeface="Arial"/>
              </a:rPr>
              <a:t>‹#›</a:t>
            </a:fld>
            <a:endParaRPr sz="1600" b="0" i="0" u="none" strike="noStrike" cap="none">
              <a:solidFill>
                <a:srgbClr val="7F7F7F"/>
              </a:solidFill>
              <a:latin typeface="Arial"/>
              <a:ea typeface="Arial"/>
              <a:cs typeface="Arial"/>
              <a:sym typeface="Arial"/>
            </a:endParaRPr>
          </a:p>
        </p:txBody>
      </p:sp>
      <p:pic>
        <p:nvPicPr>
          <p:cNvPr id="19" name="Google Shape;19;p3"/>
          <p:cNvPicPr preferRelativeResize="0"/>
          <p:nvPr/>
        </p:nvPicPr>
        <p:blipFill rotWithShape="1">
          <a:blip r:embed="rId10">
            <a:alphaModFix/>
          </a:blip>
          <a:srcRect/>
          <a:stretch/>
        </p:blipFill>
        <p:spPr>
          <a:xfrm>
            <a:off x="304801" y="152401"/>
            <a:ext cx="2133599" cy="2679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685800"/>
            <a:ext cx="8229600" cy="5715000"/>
          </a:xfrm>
          <a:prstGeom prst="rect">
            <a:avLst/>
          </a:prstGeom>
          <a:noFill/>
          <a:ln>
            <a:noFill/>
          </a:ln>
        </p:spPr>
        <p:txBody>
          <a:bodyPr spcFirstLastPara="1" wrap="square" lIns="91425" tIns="45700" rIns="91425" bIns="45700" anchor="ctr" anchorCtr="0">
            <a:noAutofit/>
          </a:bodyPr>
          <a:lstStyle/>
          <a:p>
            <a:pPr lvl="0">
              <a:buClr>
                <a:srgbClr val="FFFFFF"/>
              </a:buClr>
              <a:buSzPts val="6800"/>
            </a:pPr>
            <a:br>
              <a:rPr lang="en-US" sz="3200" b="1" i="0" u="none" strike="noStrike" cap="none" dirty="0">
                <a:solidFill>
                  <a:srgbClr val="FFFFFF"/>
                </a:solidFill>
                <a:latin typeface="Arial"/>
                <a:ea typeface="Arial"/>
                <a:cs typeface="Arial"/>
                <a:sym typeface="Arial"/>
              </a:rPr>
            </a:br>
            <a:br>
              <a:rPr lang="en-US" sz="3200" b="1" i="0" u="none" strike="noStrike" cap="none" dirty="0">
                <a:solidFill>
                  <a:srgbClr val="FFFFFF"/>
                </a:solidFill>
                <a:latin typeface="Arial"/>
                <a:ea typeface="Arial"/>
                <a:cs typeface="Arial"/>
                <a:sym typeface="Arial"/>
              </a:rPr>
            </a:br>
            <a:r>
              <a:rPr lang="en-US" sz="3200" b="1" i="0" u="none" strike="noStrike" cap="none" dirty="0">
                <a:solidFill>
                  <a:srgbClr val="FFFFFF"/>
                </a:solidFill>
                <a:latin typeface="Arial"/>
                <a:ea typeface="Arial"/>
                <a:cs typeface="Arial"/>
                <a:sym typeface="Arial"/>
              </a:rPr>
              <a:t>Random Forest or Gradient Boosting?</a:t>
            </a:r>
            <a:br>
              <a:rPr lang="en-US" sz="3200" b="1" i="0" u="none" strike="noStrike" cap="none" dirty="0">
                <a:solidFill>
                  <a:srgbClr val="FFFFFF"/>
                </a:solidFill>
                <a:latin typeface="Arial"/>
                <a:ea typeface="Arial"/>
                <a:cs typeface="Arial"/>
                <a:sym typeface="Arial"/>
              </a:rPr>
            </a:br>
            <a:r>
              <a:rPr lang="en-US" sz="2800" dirty="0">
                <a:solidFill>
                  <a:srgbClr val="FFFFFF"/>
                </a:solidFill>
              </a:rPr>
              <a:t>- </a:t>
            </a:r>
            <a:r>
              <a:rPr lang="en-US" sz="2400" dirty="0">
                <a:solidFill>
                  <a:srgbClr val="FFFFFF"/>
                </a:solidFill>
              </a:rPr>
              <a:t>a practical comparison using R between two most </a:t>
            </a:r>
            <a:br>
              <a:rPr lang="en-US" sz="2400" dirty="0">
                <a:solidFill>
                  <a:srgbClr val="FFFFFF"/>
                </a:solidFill>
              </a:rPr>
            </a:br>
            <a:r>
              <a:rPr lang="en-US" sz="2400" dirty="0">
                <a:solidFill>
                  <a:srgbClr val="FFFFFF"/>
                </a:solidFill>
              </a:rPr>
              <a:t>popular ensemble methods</a:t>
            </a:r>
            <a:br>
              <a:rPr lang="en-US" sz="2800" dirty="0">
                <a:solidFill>
                  <a:srgbClr val="FFFFFF"/>
                </a:solidFill>
              </a:rPr>
            </a:br>
            <a:br>
              <a:rPr lang="en-US" sz="3400" b="0" i="0" u="none" strike="noStrike" cap="none" dirty="0">
                <a:solidFill>
                  <a:srgbClr val="FFFFFF"/>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He Jin hj2479</a:t>
            </a:r>
            <a:br>
              <a:rPr lang="en-US" sz="1800" b="0" i="0" u="none" strike="noStrike" cap="none" dirty="0">
                <a:solidFill>
                  <a:srgbClr val="FFFFFF"/>
                </a:solidFill>
                <a:latin typeface="Arial"/>
                <a:ea typeface="Arial"/>
                <a:cs typeface="Arial"/>
                <a:sym typeface="Arial"/>
              </a:rPr>
            </a:br>
            <a:br>
              <a:rPr lang="en-US" sz="1800" b="0" i="0" u="none" strike="noStrike" cap="none" dirty="0">
                <a:solidFill>
                  <a:srgbClr val="FFFFFF"/>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Dec 6</a:t>
            </a:r>
            <a:r>
              <a:rPr lang="en-US" sz="1800" b="0" i="0" u="none" strike="noStrike" cap="none" baseline="30000" dirty="0">
                <a:solidFill>
                  <a:srgbClr val="FFFFFF"/>
                </a:solidFill>
                <a:latin typeface="Arial"/>
                <a:ea typeface="Arial"/>
                <a:cs typeface="Arial"/>
                <a:sym typeface="Arial"/>
              </a:rPr>
              <a:t>th</a:t>
            </a:r>
            <a:r>
              <a:rPr lang="en-US" sz="1800" b="0" i="0" u="none" strike="noStrike" cap="none" dirty="0">
                <a:solidFill>
                  <a:srgbClr val="FFFFFF"/>
                </a:solidFill>
                <a:latin typeface="Arial"/>
                <a:ea typeface="Arial"/>
                <a:cs typeface="Arial"/>
                <a:sym typeface="Arial"/>
              </a:rPr>
              <a:t> 2018</a:t>
            </a:r>
            <a:endParaRPr sz="1800" b="0" i="0" u="none" strike="noStrike" cap="none" dirty="0">
              <a:solidFill>
                <a:srgbClr val="FFFFFF"/>
              </a:solidFill>
              <a:latin typeface="Arial"/>
              <a:ea typeface="Arial"/>
              <a:cs typeface="Arial"/>
              <a:sym typeface="Arial"/>
            </a:endParaRPr>
          </a:p>
        </p:txBody>
      </p:sp>
      <p:pic>
        <p:nvPicPr>
          <p:cNvPr id="51" name="Google Shape;51;p12" descr="mailman-school-logo-white.eps"/>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274638"/>
            <a:ext cx="8229600" cy="6354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dirty="0"/>
              <a:t>Implementation in R</a:t>
            </a:r>
            <a:endParaRPr sz="4400" b="1" i="0" u="none" strike="noStrike" cap="none" dirty="0">
              <a:solidFill>
                <a:schemeClr val="lt1"/>
              </a:solidFill>
              <a:latin typeface="Arial"/>
              <a:ea typeface="Arial"/>
              <a:cs typeface="Arial"/>
              <a:sym typeface="Arial"/>
            </a:endParaRPr>
          </a:p>
        </p:txBody>
      </p:sp>
      <p:pic>
        <p:nvPicPr>
          <p:cNvPr id="93" name="Google Shape;93;p19" descr="mailman-school-logo-white.eps"/>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Dataset</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1"/>
            <a:ext cx="8526379" cy="22629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Kaggle: Used car database </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370,000 used car information from </a:t>
            </a:r>
            <a:r>
              <a:rPr lang="en-US" sz="2000" dirty="0" err="1">
                <a:solidFill>
                  <a:schemeClr val="bg2"/>
                </a:solidFill>
                <a:latin typeface="Calibri" panose="020F0502020204030204" pitchFamily="34" charset="0"/>
                <a:cs typeface="Calibri" panose="020F0502020204030204" pitchFamily="34" charset="0"/>
              </a:rPr>
              <a:t>Ebay</a:t>
            </a:r>
            <a:r>
              <a:rPr lang="en-US" sz="2000" dirty="0">
                <a:solidFill>
                  <a:schemeClr val="bg2"/>
                </a:solidFill>
                <a:latin typeface="Calibri" panose="020F0502020204030204" pitchFamily="34" charset="0"/>
                <a:cs typeface="Calibri" panose="020F0502020204030204" pitchFamily="34" charset="0"/>
              </a:rPr>
              <a:t> </a:t>
            </a:r>
            <a:r>
              <a:rPr lang="en-US" sz="2000" dirty="0" err="1">
                <a:solidFill>
                  <a:schemeClr val="bg2"/>
                </a:solidFill>
                <a:latin typeface="Calibri" panose="020F0502020204030204" pitchFamily="34" charset="0"/>
                <a:cs typeface="Calibri" panose="020F0502020204030204" pitchFamily="34" charset="0"/>
              </a:rPr>
              <a:t>Kleinanzeigen</a:t>
            </a: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20 columns </a:t>
            </a: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Outcome of interest: Price</a:t>
            </a: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Regression Problem </a:t>
            </a:r>
          </a:p>
        </p:txBody>
      </p:sp>
      <p:pic>
        <p:nvPicPr>
          <p:cNvPr id="3" name="Picture 2">
            <a:extLst>
              <a:ext uri="{FF2B5EF4-FFF2-40B4-BE49-F238E27FC236}">
                <a16:creationId xmlns:a16="http://schemas.microsoft.com/office/drawing/2014/main" id="{28EA7BAA-0A36-B34F-B5D6-407FFCA66310}"/>
              </a:ext>
            </a:extLst>
          </p:cNvPr>
          <p:cNvPicPr>
            <a:picLocks noChangeAspect="1"/>
          </p:cNvPicPr>
          <p:nvPr/>
        </p:nvPicPr>
        <p:blipFill>
          <a:blip r:embed="rId3"/>
          <a:stretch>
            <a:fillRect/>
          </a:stretch>
        </p:blipFill>
        <p:spPr>
          <a:xfrm>
            <a:off x="0" y="3863183"/>
            <a:ext cx="9144000" cy="2628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Dataset</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0"/>
            <a:ext cx="8528051" cy="24744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After Preprocessing:</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119,802 observations with 9 variables</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Filter obvious outliers and NA </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Selected Germany brand  (BBA, Opel, Volkswagen &amp; Porsche) </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4176109-143D-5343-B73C-E7F51D2F045B}"/>
              </a:ext>
            </a:extLst>
          </p:cNvPr>
          <p:cNvPicPr>
            <a:picLocks noChangeAspect="1"/>
          </p:cNvPicPr>
          <p:nvPr/>
        </p:nvPicPr>
        <p:blipFill>
          <a:blip r:embed="rId3"/>
          <a:stretch>
            <a:fillRect/>
          </a:stretch>
        </p:blipFill>
        <p:spPr>
          <a:xfrm>
            <a:off x="457199" y="4074695"/>
            <a:ext cx="8229602" cy="2108446"/>
          </a:xfrm>
          <a:prstGeom prst="rect">
            <a:avLst/>
          </a:prstGeom>
        </p:spPr>
      </p:pic>
    </p:spTree>
    <p:extLst>
      <p:ext uri="{BB962C8B-B14F-4D97-AF65-F5344CB8AC3E}">
        <p14:creationId xmlns:p14="http://schemas.microsoft.com/office/powerpoint/2010/main" val="1150209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Fitting</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0"/>
            <a:ext cx="4114801" cy="30142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Random Forest Regression:</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Sample of 7000 (5000 training, 2000 testing)</a:t>
            </a:r>
          </a:p>
          <a:p>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Direct fitting, without tuning</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err="1">
                <a:solidFill>
                  <a:schemeClr val="bg2"/>
                </a:solidFill>
                <a:latin typeface="Calibri" panose="020F0502020204030204" pitchFamily="34" charset="0"/>
                <a:cs typeface="Calibri" panose="020F0502020204030204" pitchFamily="34" charset="0"/>
              </a:rPr>
              <a:t>mtry</a:t>
            </a:r>
            <a:r>
              <a:rPr lang="en-US" sz="2000" dirty="0">
                <a:solidFill>
                  <a:schemeClr val="bg2"/>
                </a:solidFill>
                <a:latin typeface="Calibri" panose="020F0502020204030204" pitchFamily="34" charset="0"/>
                <a:cs typeface="Calibri" panose="020F0502020204030204" pitchFamily="34" charset="0"/>
              </a:rPr>
              <a:t> = p/3 = 3</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500 trees </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endParaRPr lang="en-US" sz="2000" dirty="0">
              <a:solidFill>
                <a:schemeClr val="bg2"/>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5DBE8DF8-EF91-D64A-A4FA-E153C74655F6}"/>
              </a:ext>
            </a:extLst>
          </p:cNvPr>
          <p:cNvPicPr>
            <a:picLocks noChangeAspect="1"/>
          </p:cNvPicPr>
          <p:nvPr/>
        </p:nvPicPr>
        <p:blipFill>
          <a:blip r:embed="rId3"/>
          <a:stretch>
            <a:fillRect/>
          </a:stretch>
        </p:blipFill>
        <p:spPr>
          <a:xfrm>
            <a:off x="457199" y="4887495"/>
            <a:ext cx="7353300" cy="1282700"/>
          </a:xfrm>
          <a:prstGeom prst="rect">
            <a:avLst/>
          </a:prstGeom>
        </p:spPr>
      </p:pic>
      <p:pic>
        <p:nvPicPr>
          <p:cNvPr id="4" name="Picture 3">
            <a:extLst>
              <a:ext uri="{FF2B5EF4-FFF2-40B4-BE49-F238E27FC236}">
                <a16:creationId xmlns:a16="http://schemas.microsoft.com/office/drawing/2014/main" id="{A40B6128-637D-9B47-8656-442A420FB3C3}"/>
              </a:ext>
            </a:extLst>
          </p:cNvPr>
          <p:cNvPicPr>
            <a:picLocks noChangeAspect="1"/>
          </p:cNvPicPr>
          <p:nvPr/>
        </p:nvPicPr>
        <p:blipFill>
          <a:blip r:embed="rId4"/>
          <a:stretch>
            <a:fillRect/>
          </a:stretch>
        </p:blipFill>
        <p:spPr>
          <a:xfrm>
            <a:off x="4572000" y="1104900"/>
            <a:ext cx="4468825" cy="4074695"/>
          </a:xfrm>
          <a:prstGeom prst="rect">
            <a:avLst/>
          </a:prstGeom>
        </p:spPr>
      </p:pic>
      <p:pic>
        <p:nvPicPr>
          <p:cNvPr id="10" name="Picture 9">
            <a:extLst>
              <a:ext uri="{FF2B5EF4-FFF2-40B4-BE49-F238E27FC236}">
                <a16:creationId xmlns:a16="http://schemas.microsoft.com/office/drawing/2014/main" id="{ED3A6434-B630-124F-B9C8-E8A235529B2F}"/>
              </a:ext>
            </a:extLst>
          </p:cNvPr>
          <p:cNvPicPr>
            <a:picLocks noChangeAspect="1"/>
          </p:cNvPicPr>
          <p:nvPr/>
        </p:nvPicPr>
        <p:blipFill>
          <a:blip r:embed="rId5"/>
          <a:stretch>
            <a:fillRect/>
          </a:stretch>
        </p:blipFill>
        <p:spPr>
          <a:xfrm>
            <a:off x="457199" y="6170195"/>
            <a:ext cx="4241800" cy="419100"/>
          </a:xfrm>
          <a:prstGeom prst="rect">
            <a:avLst/>
          </a:prstGeom>
        </p:spPr>
      </p:pic>
    </p:spTree>
    <p:extLst>
      <p:ext uri="{BB962C8B-B14F-4D97-AF65-F5344CB8AC3E}">
        <p14:creationId xmlns:p14="http://schemas.microsoft.com/office/powerpoint/2010/main" val="72561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Fitting</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0"/>
            <a:ext cx="4820654" cy="24744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Gradient Boosting for Regression:</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Sample of 7000</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Same tree size as random forest</a:t>
            </a:r>
          </a:p>
        </p:txBody>
      </p:sp>
      <p:pic>
        <p:nvPicPr>
          <p:cNvPr id="5" name="Picture 4">
            <a:extLst>
              <a:ext uri="{FF2B5EF4-FFF2-40B4-BE49-F238E27FC236}">
                <a16:creationId xmlns:a16="http://schemas.microsoft.com/office/drawing/2014/main" id="{23AF7005-31CE-494A-A826-E0E177AF3A8C}"/>
              </a:ext>
            </a:extLst>
          </p:cNvPr>
          <p:cNvPicPr>
            <a:picLocks noChangeAspect="1"/>
          </p:cNvPicPr>
          <p:nvPr/>
        </p:nvPicPr>
        <p:blipFill>
          <a:blip r:embed="rId3"/>
          <a:stretch>
            <a:fillRect/>
          </a:stretch>
        </p:blipFill>
        <p:spPr>
          <a:xfrm>
            <a:off x="457199" y="3479861"/>
            <a:ext cx="5494423" cy="2597364"/>
          </a:xfrm>
          <a:prstGeom prst="rect">
            <a:avLst/>
          </a:prstGeom>
        </p:spPr>
      </p:pic>
      <p:pic>
        <p:nvPicPr>
          <p:cNvPr id="11" name="Picture 10">
            <a:extLst>
              <a:ext uri="{FF2B5EF4-FFF2-40B4-BE49-F238E27FC236}">
                <a16:creationId xmlns:a16="http://schemas.microsoft.com/office/drawing/2014/main" id="{9FC3B08C-6DE8-AD4D-B092-5C53EBBAA234}"/>
              </a:ext>
            </a:extLst>
          </p:cNvPr>
          <p:cNvPicPr>
            <a:picLocks noChangeAspect="1"/>
          </p:cNvPicPr>
          <p:nvPr/>
        </p:nvPicPr>
        <p:blipFill>
          <a:blip r:embed="rId4"/>
          <a:stretch>
            <a:fillRect/>
          </a:stretch>
        </p:blipFill>
        <p:spPr>
          <a:xfrm>
            <a:off x="4751546" y="2229853"/>
            <a:ext cx="4219513" cy="3847372"/>
          </a:xfrm>
          <a:prstGeom prst="rect">
            <a:avLst/>
          </a:prstGeom>
        </p:spPr>
      </p:pic>
      <p:pic>
        <p:nvPicPr>
          <p:cNvPr id="13" name="Picture 12">
            <a:extLst>
              <a:ext uri="{FF2B5EF4-FFF2-40B4-BE49-F238E27FC236}">
                <a16:creationId xmlns:a16="http://schemas.microsoft.com/office/drawing/2014/main" id="{39CF4AB6-E04E-5442-9F10-4AFCE7E0B603}"/>
              </a:ext>
            </a:extLst>
          </p:cNvPr>
          <p:cNvPicPr>
            <a:picLocks noChangeAspect="1"/>
          </p:cNvPicPr>
          <p:nvPr/>
        </p:nvPicPr>
        <p:blipFill>
          <a:blip r:embed="rId5"/>
          <a:stretch>
            <a:fillRect/>
          </a:stretch>
        </p:blipFill>
        <p:spPr>
          <a:xfrm>
            <a:off x="420846" y="6077225"/>
            <a:ext cx="4330700" cy="419100"/>
          </a:xfrm>
          <a:prstGeom prst="rect">
            <a:avLst/>
          </a:prstGeom>
        </p:spPr>
      </p:pic>
    </p:spTree>
    <p:extLst>
      <p:ext uri="{BB962C8B-B14F-4D97-AF65-F5344CB8AC3E}">
        <p14:creationId xmlns:p14="http://schemas.microsoft.com/office/powerpoint/2010/main" val="369415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Tuning</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0"/>
            <a:ext cx="4114801" cy="34650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Random Forest:</a:t>
            </a:r>
          </a:p>
          <a:p>
            <a:pPr indent="-254000"/>
            <a:endParaRPr lang="en-US" sz="2400" dirty="0">
              <a:solidFill>
                <a:schemeClr val="tx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Use Ranger package instead of Random Forest to save time</a:t>
            </a:r>
          </a:p>
          <a:p>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Numbers of tree: 5000</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Use OOB error to select the best model in the training set</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Use test dataset to predict the model </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indent="-254000"/>
            <a:endParaRPr lang="en-US" sz="2400" dirty="0">
              <a:solidFill>
                <a:schemeClr val="bg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E4F9899-719F-7B42-9B9E-6347E00ACB18}"/>
              </a:ext>
            </a:extLst>
          </p:cNvPr>
          <p:cNvPicPr>
            <a:picLocks noChangeAspect="1"/>
          </p:cNvPicPr>
          <p:nvPr/>
        </p:nvPicPr>
        <p:blipFill>
          <a:blip r:embed="rId3"/>
          <a:stretch>
            <a:fillRect/>
          </a:stretch>
        </p:blipFill>
        <p:spPr>
          <a:xfrm>
            <a:off x="4864100" y="2664995"/>
            <a:ext cx="3822700" cy="2400300"/>
          </a:xfrm>
          <a:prstGeom prst="rect">
            <a:avLst/>
          </a:prstGeom>
        </p:spPr>
      </p:pic>
      <p:pic>
        <p:nvPicPr>
          <p:cNvPr id="5" name="Picture 4">
            <a:extLst>
              <a:ext uri="{FF2B5EF4-FFF2-40B4-BE49-F238E27FC236}">
                <a16:creationId xmlns:a16="http://schemas.microsoft.com/office/drawing/2014/main" id="{D40234D3-C4AB-1043-AB86-188540A210DE}"/>
              </a:ext>
            </a:extLst>
          </p:cNvPr>
          <p:cNvPicPr>
            <a:picLocks noChangeAspect="1"/>
          </p:cNvPicPr>
          <p:nvPr/>
        </p:nvPicPr>
        <p:blipFill>
          <a:blip r:embed="rId4"/>
          <a:stretch>
            <a:fillRect/>
          </a:stretch>
        </p:blipFill>
        <p:spPr>
          <a:xfrm>
            <a:off x="457199" y="5597692"/>
            <a:ext cx="5626100" cy="469900"/>
          </a:xfrm>
          <a:prstGeom prst="rect">
            <a:avLst/>
          </a:prstGeom>
        </p:spPr>
      </p:pic>
    </p:spTree>
    <p:extLst>
      <p:ext uri="{BB962C8B-B14F-4D97-AF65-F5344CB8AC3E}">
        <p14:creationId xmlns:p14="http://schemas.microsoft.com/office/powerpoint/2010/main" val="210315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Tuning</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7ECFB1A4-4F5E-FE4E-A9FB-7ED623C52C6F}"/>
              </a:ext>
            </a:extLst>
          </p:cNvPr>
          <p:cNvSpPr txBox="1">
            <a:spLocks/>
          </p:cNvSpPr>
          <p:nvPr/>
        </p:nvSpPr>
        <p:spPr>
          <a:xfrm>
            <a:off x="457199" y="1600200"/>
            <a:ext cx="8528051" cy="22112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Gradient Boosting:</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Sample of 7000 (5000 training, 2000 testing)</a:t>
            </a: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Numbers of tree: 5000</a:t>
            </a: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Use </a:t>
            </a:r>
            <a:r>
              <a:rPr lang="en-US" sz="2000" dirty="0" err="1">
                <a:solidFill>
                  <a:schemeClr val="bg2"/>
                </a:solidFill>
                <a:latin typeface="Calibri" panose="020F0502020204030204" pitchFamily="34" charset="0"/>
                <a:cs typeface="Calibri" panose="020F0502020204030204" pitchFamily="34" charset="0"/>
              </a:rPr>
              <a:t>train.fraction</a:t>
            </a:r>
            <a:r>
              <a:rPr lang="en-US" sz="2000" dirty="0">
                <a:solidFill>
                  <a:schemeClr val="bg2"/>
                </a:solidFill>
                <a:latin typeface="Calibri" panose="020F0502020204030204" pitchFamily="34" charset="0"/>
                <a:ea typeface="Calibri"/>
                <a:cs typeface="Calibri" panose="020F0502020204030204" pitchFamily="34" charset="0"/>
                <a:sym typeface="Calibri"/>
              </a:rPr>
              <a:t> = .75 instead of cv = 5</a:t>
            </a: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Use test dataset to predict the model </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9DE7F07-12A5-C043-BD5C-D4BC78A76543}"/>
              </a:ext>
            </a:extLst>
          </p:cNvPr>
          <p:cNvPicPr>
            <a:picLocks noChangeAspect="1"/>
          </p:cNvPicPr>
          <p:nvPr/>
        </p:nvPicPr>
        <p:blipFill>
          <a:blip r:embed="rId3"/>
          <a:stretch>
            <a:fillRect/>
          </a:stretch>
        </p:blipFill>
        <p:spPr>
          <a:xfrm>
            <a:off x="457198" y="4014214"/>
            <a:ext cx="6109954" cy="1867494"/>
          </a:xfrm>
          <a:prstGeom prst="rect">
            <a:avLst/>
          </a:prstGeom>
        </p:spPr>
      </p:pic>
      <p:pic>
        <p:nvPicPr>
          <p:cNvPr id="5" name="Picture 4">
            <a:extLst>
              <a:ext uri="{FF2B5EF4-FFF2-40B4-BE49-F238E27FC236}">
                <a16:creationId xmlns:a16="http://schemas.microsoft.com/office/drawing/2014/main" id="{9BF15C82-276A-8E43-B93D-322918D92363}"/>
              </a:ext>
            </a:extLst>
          </p:cNvPr>
          <p:cNvPicPr>
            <a:picLocks noChangeAspect="1"/>
          </p:cNvPicPr>
          <p:nvPr/>
        </p:nvPicPr>
        <p:blipFill>
          <a:blip r:embed="rId4"/>
          <a:stretch>
            <a:fillRect/>
          </a:stretch>
        </p:blipFill>
        <p:spPr>
          <a:xfrm>
            <a:off x="457198" y="5881708"/>
            <a:ext cx="3997084" cy="417087"/>
          </a:xfrm>
          <a:prstGeom prst="rect">
            <a:avLst/>
          </a:prstGeom>
        </p:spPr>
      </p:pic>
    </p:spTree>
    <p:extLst>
      <p:ext uri="{BB962C8B-B14F-4D97-AF65-F5344CB8AC3E}">
        <p14:creationId xmlns:p14="http://schemas.microsoft.com/office/powerpoint/2010/main" val="310935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Comparison </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54B1C350-F876-6547-BC35-AED2BA18939B}"/>
              </a:ext>
            </a:extLst>
          </p:cNvPr>
          <p:cNvGraphicFramePr>
            <a:graphicFrameLocks noGrp="1"/>
          </p:cNvGraphicFramePr>
          <p:nvPr>
            <p:extLst>
              <p:ext uri="{D42A27DB-BD31-4B8C-83A1-F6EECF244321}">
                <p14:modId xmlns:p14="http://schemas.microsoft.com/office/powerpoint/2010/main" val="1742095742"/>
              </p:ext>
            </p:extLst>
          </p:nvPr>
        </p:nvGraphicFramePr>
        <p:xfrm>
          <a:off x="457200" y="2245893"/>
          <a:ext cx="8229600" cy="3465095"/>
        </p:xfrm>
        <a:graphic>
          <a:graphicData uri="http://schemas.openxmlformats.org/drawingml/2006/table">
            <a:tbl>
              <a:tblPr firstRow="1" bandRow="1">
                <a:tableStyleId>{5C22544A-7EE6-4342-B048-85BDC9FD1C3A}</a:tableStyleId>
              </a:tblPr>
              <a:tblGrid>
                <a:gridCol w="2462463">
                  <a:extLst>
                    <a:ext uri="{9D8B030D-6E8A-4147-A177-3AD203B41FA5}">
                      <a16:colId xmlns:a16="http://schemas.microsoft.com/office/drawing/2014/main" val="1644016142"/>
                    </a:ext>
                  </a:extLst>
                </a:gridCol>
                <a:gridCol w="2711116">
                  <a:extLst>
                    <a:ext uri="{9D8B030D-6E8A-4147-A177-3AD203B41FA5}">
                      <a16:colId xmlns:a16="http://schemas.microsoft.com/office/drawing/2014/main" val="1538530227"/>
                    </a:ext>
                  </a:extLst>
                </a:gridCol>
                <a:gridCol w="3056021">
                  <a:extLst>
                    <a:ext uri="{9D8B030D-6E8A-4147-A177-3AD203B41FA5}">
                      <a16:colId xmlns:a16="http://schemas.microsoft.com/office/drawing/2014/main" val="1012256023"/>
                    </a:ext>
                  </a:extLst>
                </a:gridCol>
              </a:tblGrid>
              <a:tr h="735923">
                <a:tc>
                  <a:txBody>
                    <a:bodyPr/>
                    <a:lstStyle/>
                    <a:p>
                      <a:pPr algn="ctr"/>
                      <a:endParaRPr lang="en-US" sz="2800" dirty="0">
                        <a:latin typeface="Calibri" panose="020F0502020204030204" pitchFamily="34" charset="0"/>
                        <a:cs typeface="Calibri" panose="020F0502020204030204" pitchFamily="34" charset="0"/>
                      </a:endParaRPr>
                    </a:p>
                  </a:txBody>
                  <a:tcPr/>
                </a:tc>
                <a:tc>
                  <a:txBody>
                    <a:bodyPr/>
                    <a:lstStyle/>
                    <a:p>
                      <a:pPr algn="ctr"/>
                      <a:r>
                        <a:rPr lang="en-US" sz="2400" dirty="0">
                          <a:latin typeface="Calibri" panose="020F0502020204030204" pitchFamily="34" charset="0"/>
                          <a:cs typeface="Calibri" panose="020F0502020204030204" pitchFamily="34" charset="0"/>
                        </a:rPr>
                        <a:t>Random Forest</a:t>
                      </a:r>
                    </a:p>
                  </a:txBody>
                  <a:tcPr/>
                </a:tc>
                <a:tc>
                  <a:txBody>
                    <a:bodyPr/>
                    <a:lstStyle/>
                    <a:p>
                      <a:pPr algn="ctr"/>
                      <a:r>
                        <a:rPr lang="en-US" sz="2400" dirty="0">
                          <a:latin typeface="Calibri" panose="020F0502020204030204" pitchFamily="34" charset="0"/>
                          <a:cs typeface="Calibri" panose="020F0502020204030204" pitchFamily="34" charset="0"/>
                        </a:rPr>
                        <a:t>Gradient Boosting</a:t>
                      </a:r>
                    </a:p>
                  </a:txBody>
                  <a:tcPr/>
                </a:tc>
                <a:extLst>
                  <a:ext uri="{0D108BD9-81ED-4DB2-BD59-A6C34878D82A}">
                    <a16:rowId xmlns:a16="http://schemas.microsoft.com/office/drawing/2014/main" val="3368294570"/>
                  </a:ext>
                </a:extLst>
              </a:tr>
              <a:tr h="682293">
                <a:tc>
                  <a:txBody>
                    <a:bodyPr/>
                    <a:lstStyle/>
                    <a:p>
                      <a:pPr algn="ctr"/>
                      <a:r>
                        <a:rPr lang="en-US" sz="1800" dirty="0">
                          <a:latin typeface="Calibri" panose="020F0502020204030204" pitchFamily="34" charset="0"/>
                          <a:cs typeface="Calibri" panose="020F0502020204030204" pitchFamily="34" charset="0"/>
                        </a:rPr>
                        <a:t>Default Fitting RMSE </a:t>
                      </a:r>
                    </a:p>
                  </a:txBody>
                  <a:tcPr/>
                </a:tc>
                <a:tc>
                  <a:txBody>
                    <a:bodyPr/>
                    <a:lstStyle/>
                    <a:p>
                      <a:pPr algn="ctr"/>
                      <a:r>
                        <a:rPr lang="en-US" sz="1800" dirty="0">
                          <a:latin typeface="Calibri" panose="020F0502020204030204" pitchFamily="34" charset="0"/>
                          <a:cs typeface="Calibri" panose="020F0502020204030204" pitchFamily="34" charset="0"/>
                        </a:rPr>
                        <a:t>4061.577</a:t>
                      </a:r>
                    </a:p>
                  </a:txBody>
                  <a:tcPr/>
                </a:tc>
                <a:tc>
                  <a:txBody>
                    <a:bodyPr/>
                    <a:lstStyle/>
                    <a:p>
                      <a:pPr algn="ctr"/>
                      <a:r>
                        <a:rPr lang="en-US" sz="1800" dirty="0">
                          <a:latin typeface="Calibri" panose="020F0502020204030204" pitchFamily="34" charset="0"/>
                          <a:cs typeface="Calibri" panose="020F0502020204030204" pitchFamily="34" charset="0"/>
                        </a:rPr>
                        <a:t>8674.454</a:t>
                      </a:r>
                    </a:p>
                  </a:txBody>
                  <a:tcPr/>
                </a:tc>
                <a:extLst>
                  <a:ext uri="{0D108BD9-81ED-4DB2-BD59-A6C34878D82A}">
                    <a16:rowId xmlns:a16="http://schemas.microsoft.com/office/drawing/2014/main" val="2125998675"/>
                  </a:ext>
                </a:extLst>
              </a:tr>
              <a:tr h="682293">
                <a:tc>
                  <a:txBody>
                    <a:bodyPr/>
                    <a:lstStyle/>
                    <a:p>
                      <a:pPr algn="ctr"/>
                      <a:r>
                        <a:rPr lang="en-US" sz="1800" dirty="0">
                          <a:latin typeface="Calibri" panose="020F0502020204030204" pitchFamily="34" charset="0"/>
                          <a:cs typeface="Calibri" panose="020F0502020204030204" pitchFamily="34" charset="0"/>
                        </a:rPr>
                        <a:t>Default Fitting Time </a:t>
                      </a:r>
                    </a:p>
                  </a:txBody>
                  <a:tcPr/>
                </a:tc>
                <a:tc>
                  <a:txBody>
                    <a:bodyPr/>
                    <a:lstStyle/>
                    <a:p>
                      <a:pPr algn="ctr"/>
                      <a:r>
                        <a:rPr lang="en-US" sz="1800" dirty="0">
                          <a:latin typeface="Calibri" panose="020F0502020204030204" pitchFamily="34" charset="0"/>
                          <a:cs typeface="Calibri" panose="020F0502020204030204" pitchFamily="34" charset="0"/>
                        </a:rPr>
                        <a:t>35.372</a:t>
                      </a:r>
                    </a:p>
                  </a:txBody>
                  <a:tcPr/>
                </a:tc>
                <a:tc>
                  <a:txBody>
                    <a:bodyPr/>
                    <a:lstStyle/>
                    <a:p>
                      <a:pPr algn="ctr"/>
                      <a:r>
                        <a:rPr lang="en-US" sz="1800" dirty="0">
                          <a:latin typeface="Calibri" panose="020F0502020204030204" pitchFamily="34" charset="0"/>
                          <a:cs typeface="Calibri" panose="020F0502020204030204" pitchFamily="34" charset="0"/>
                        </a:rPr>
                        <a:t>0.455</a:t>
                      </a:r>
                    </a:p>
                  </a:txBody>
                  <a:tcPr/>
                </a:tc>
                <a:extLst>
                  <a:ext uri="{0D108BD9-81ED-4DB2-BD59-A6C34878D82A}">
                    <a16:rowId xmlns:a16="http://schemas.microsoft.com/office/drawing/2014/main" val="2734742117"/>
                  </a:ext>
                </a:extLst>
              </a:tr>
              <a:tr h="682293">
                <a:tc>
                  <a:txBody>
                    <a:bodyPr/>
                    <a:lstStyle/>
                    <a:p>
                      <a:pPr algn="ctr"/>
                      <a:r>
                        <a:rPr lang="en-US" sz="1800" dirty="0">
                          <a:latin typeface="Calibri" panose="020F0502020204030204" pitchFamily="34" charset="0"/>
                          <a:cs typeface="Calibri" panose="020F0502020204030204" pitchFamily="34" charset="0"/>
                        </a:rPr>
                        <a:t>Turing model RMSE </a:t>
                      </a:r>
                    </a:p>
                  </a:txBody>
                  <a:tcPr/>
                </a:tc>
                <a:tc>
                  <a:txBody>
                    <a:bodyPr/>
                    <a:lstStyle/>
                    <a:p>
                      <a:pPr algn="ctr"/>
                      <a:r>
                        <a:rPr lang="en-US" sz="1800" dirty="0">
                          <a:latin typeface="Calibri" panose="020F0502020204030204" pitchFamily="34" charset="0"/>
                          <a:cs typeface="Calibri" panose="020F0502020204030204" pitchFamily="34" charset="0"/>
                        </a:rPr>
                        <a:t>4160.229</a:t>
                      </a:r>
                    </a:p>
                  </a:txBody>
                  <a:tcPr/>
                </a:tc>
                <a:tc>
                  <a:txBody>
                    <a:bodyPr/>
                    <a:lstStyle/>
                    <a:p>
                      <a:pPr algn="ctr"/>
                      <a:r>
                        <a:rPr lang="en-US" sz="1800" dirty="0">
                          <a:latin typeface="Calibri" panose="020F0502020204030204" pitchFamily="34" charset="0"/>
                          <a:cs typeface="Calibri" panose="020F0502020204030204" pitchFamily="34" charset="0"/>
                        </a:rPr>
                        <a:t>4287.328</a:t>
                      </a:r>
                    </a:p>
                  </a:txBody>
                  <a:tcPr/>
                </a:tc>
                <a:extLst>
                  <a:ext uri="{0D108BD9-81ED-4DB2-BD59-A6C34878D82A}">
                    <a16:rowId xmlns:a16="http://schemas.microsoft.com/office/drawing/2014/main" val="2943924760"/>
                  </a:ext>
                </a:extLst>
              </a:tr>
              <a:tr h="682293">
                <a:tc>
                  <a:txBody>
                    <a:bodyPr/>
                    <a:lstStyle/>
                    <a:p>
                      <a:pPr algn="ctr"/>
                      <a:r>
                        <a:rPr lang="en-US" sz="1800" dirty="0">
                          <a:latin typeface="Calibri" panose="020F0502020204030204" pitchFamily="34" charset="0"/>
                          <a:cs typeface="Calibri" panose="020F0502020204030204" pitchFamily="34" charset="0"/>
                        </a:rPr>
                        <a:t>Turing model Fitting Time</a:t>
                      </a:r>
                    </a:p>
                  </a:txBody>
                  <a:tcPr/>
                </a:tc>
                <a:tc>
                  <a:txBody>
                    <a:bodyPr/>
                    <a:lstStyle/>
                    <a:p>
                      <a:pPr algn="ctr"/>
                      <a:r>
                        <a:rPr lang="en-US" sz="1800" dirty="0">
                          <a:latin typeface="Calibri" panose="020F0502020204030204" pitchFamily="34" charset="0"/>
                          <a:cs typeface="Calibri" panose="020F0502020204030204" pitchFamily="34" charset="0"/>
                        </a:rPr>
                        <a:t>50.012</a:t>
                      </a:r>
                    </a:p>
                  </a:txBody>
                  <a:tcPr/>
                </a:tc>
                <a:tc>
                  <a:txBody>
                    <a:bodyPr/>
                    <a:lstStyle/>
                    <a:p>
                      <a:pPr algn="ctr"/>
                      <a:r>
                        <a:rPr lang="en-US" sz="1800" dirty="0">
                          <a:latin typeface="Calibri" panose="020F0502020204030204" pitchFamily="34" charset="0"/>
                          <a:cs typeface="Calibri" panose="020F0502020204030204" pitchFamily="34" charset="0"/>
                        </a:rPr>
                        <a:t>15.091</a:t>
                      </a:r>
                    </a:p>
                  </a:txBody>
                  <a:tcPr/>
                </a:tc>
                <a:extLst>
                  <a:ext uri="{0D108BD9-81ED-4DB2-BD59-A6C34878D82A}">
                    <a16:rowId xmlns:a16="http://schemas.microsoft.com/office/drawing/2014/main" val="2299406359"/>
                  </a:ext>
                </a:extLst>
              </a:tr>
            </a:tbl>
          </a:graphicData>
        </a:graphic>
      </p:graphicFrame>
    </p:spTree>
    <p:extLst>
      <p:ext uri="{BB962C8B-B14F-4D97-AF65-F5344CB8AC3E}">
        <p14:creationId xmlns:p14="http://schemas.microsoft.com/office/powerpoint/2010/main" val="2234531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7" name="Title 1">
            <a:extLst>
              <a:ext uri="{FF2B5EF4-FFF2-40B4-BE49-F238E27FC236}">
                <a16:creationId xmlns:a16="http://schemas.microsoft.com/office/drawing/2014/main" id="{F0CE9E81-3754-F149-8EA1-7CB3DFB2C475}"/>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Model Comparison </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CEA204A-61CC-BA48-9066-716CD1C81DFE}"/>
              </a:ext>
            </a:extLst>
          </p:cNvPr>
          <p:cNvPicPr>
            <a:picLocks noChangeAspect="1"/>
          </p:cNvPicPr>
          <p:nvPr/>
        </p:nvPicPr>
        <p:blipFill>
          <a:blip r:embed="rId3"/>
          <a:stretch>
            <a:fillRect/>
          </a:stretch>
        </p:blipFill>
        <p:spPr>
          <a:xfrm>
            <a:off x="0" y="2195763"/>
            <a:ext cx="4515853" cy="4400794"/>
          </a:xfrm>
          <a:prstGeom prst="rect">
            <a:avLst/>
          </a:prstGeom>
        </p:spPr>
      </p:pic>
      <p:pic>
        <p:nvPicPr>
          <p:cNvPr id="6" name="Picture 5">
            <a:extLst>
              <a:ext uri="{FF2B5EF4-FFF2-40B4-BE49-F238E27FC236}">
                <a16:creationId xmlns:a16="http://schemas.microsoft.com/office/drawing/2014/main" id="{BAE9BD1B-8F18-9040-972C-9E556D7C1724}"/>
              </a:ext>
            </a:extLst>
          </p:cNvPr>
          <p:cNvPicPr>
            <a:picLocks noChangeAspect="1"/>
          </p:cNvPicPr>
          <p:nvPr/>
        </p:nvPicPr>
        <p:blipFill>
          <a:blip r:embed="rId4"/>
          <a:stretch>
            <a:fillRect/>
          </a:stretch>
        </p:blipFill>
        <p:spPr>
          <a:xfrm>
            <a:off x="4572000" y="1600200"/>
            <a:ext cx="4572000" cy="4950236"/>
          </a:xfrm>
          <a:prstGeom prst="rect">
            <a:avLst/>
          </a:prstGeom>
        </p:spPr>
      </p:pic>
      <p:sp>
        <p:nvSpPr>
          <p:cNvPr id="8" name="Rectangle 7">
            <a:extLst>
              <a:ext uri="{FF2B5EF4-FFF2-40B4-BE49-F238E27FC236}">
                <a16:creationId xmlns:a16="http://schemas.microsoft.com/office/drawing/2014/main" id="{066E5907-32ED-C944-8B4A-C690163A3698}"/>
              </a:ext>
            </a:extLst>
          </p:cNvPr>
          <p:cNvSpPr/>
          <p:nvPr/>
        </p:nvSpPr>
        <p:spPr>
          <a:xfrm>
            <a:off x="513348" y="1600200"/>
            <a:ext cx="2167581" cy="461665"/>
          </a:xfrm>
          <a:prstGeom prst="rect">
            <a:avLst/>
          </a:prstGeom>
        </p:spPr>
        <p:txBody>
          <a:bodyPr wrap="none">
            <a:spAutoFit/>
          </a:bodyPr>
          <a:lstStyle/>
          <a:p>
            <a:pPr indent="-254000"/>
            <a:r>
              <a:rPr lang="en-US" sz="2400" dirty="0">
                <a:solidFill>
                  <a:schemeClr val="tx2"/>
                </a:solidFill>
                <a:latin typeface="Calibri" panose="020F0502020204030204" pitchFamily="34" charset="0"/>
                <a:cs typeface="Calibri" panose="020F0502020204030204" pitchFamily="34" charset="0"/>
              </a:rPr>
              <a:t>Random Forest:</a:t>
            </a:r>
          </a:p>
        </p:txBody>
      </p:sp>
      <p:sp>
        <p:nvSpPr>
          <p:cNvPr id="9" name="Rectangle 8">
            <a:extLst>
              <a:ext uri="{FF2B5EF4-FFF2-40B4-BE49-F238E27FC236}">
                <a16:creationId xmlns:a16="http://schemas.microsoft.com/office/drawing/2014/main" id="{199FC2A3-F4C3-9241-BC74-6EFB161EA6FE}"/>
              </a:ext>
            </a:extLst>
          </p:cNvPr>
          <p:cNvSpPr/>
          <p:nvPr/>
        </p:nvSpPr>
        <p:spPr>
          <a:xfrm>
            <a:off x="4572000" y="1600200"/>
            <a:ext cx="2525050" cy="461665"/>
          </a:xfrm>
          <a:prstGeom prst="rect">
            <a:avLst/>
          </a:prstGeom>
        </p:spPr>
        <p:txBody>
          <a:bodyPr wrap="none">
            <a:spAutoFit/>
          </a:bodyPr>
          <a:lstStyle/>
          <a:p>
            <a:pPr indent="-254000"/>
            <a:r>
              <a:rPr lang="en-US" sz="2400" dirty="0">
                <a:solidFill>
                  <a:schemeClr val="tx2"/>
                </a:solidFill>
                <a:latin typeface="Calibri" panose="020F0502020204030204" pitchFamily="34" charset="0"/>
                <a:cs typeface="Calibri" panose="020F0502020204030204" pitchFamily="34" charset="0"/>
              </a:rPr>
              <a:t>Gradient Boosting:</a:t>
            </a:r>
          </a:p>
        </p:txBody>
      </p:sp>
    </p:spTree>
    <p:extLst>
      <p:ext uri="{BB962C8B-B14F-4D97-AF65-F5344CB8AC3E}">
        <p14:creationId xmlns:p14="http://schemas.microsoft.com/office/powerpoint/2010/main" val="97333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457200" y="274638"/>
            <a:ext cx="8229600" cy="6354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FFFF"/>
              </a:buClr>
              <a:buSzPts val="4400"/>
              <a:buFont typeface="Arial"/>
              <a:buNone/>
            </a:pPr>
            <a:r>
              <a:rPr lang="en-US" sz="4400" b="1" i="0" u="none" strike="noStrike" cap="none" dirty="0">
                <a:solidFill>
                  <a:srgbClr val="FFFFFF"/>
                </a:solidFill>
                <a:latin typeface="Arial"/>
                <a:ea typeface="Arial"/>
                <a:cs typeface="Arial"/>
                <a:sym typeface="Arial"/>
              </a:rPr>
              <a:t>Further work</a:t>
            </a:r>
            <a:endParaRPr sz="4400" b="1" i="0" u="none" strike="noStrike" cap="none" dirty="0">
              <a:solidFill>
                <a:srgbClr val="FFFFFF"/>
              </a:solidFill>
              <a:latin typeface="Arial"/>
              <a:ea typeface="Arial"/>
              <a:cs typeface="Arial"/>
              <a:sym typeface="Arial"/>
            </a:endParaRPr>
          </a:p>
        </p:txBody>
      </p:sp>
      <p:pic>
        <p:nvPicPr>
          <p:cNvPr id="129" name="Google Shape;129;p24" descr="mailman-school-logo-white.eps"/>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57200" y="609600"/>
            <a:ext cx="8229600" cy="9906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4400"/>
              <a:buFont typeface="Arial"/>
              <a:buNone/>
            </a:pPr>
            <a:r>
              <a:rPr lang="en-US" dirty="0">
                <a:latin typeface="Calibri" panose="020F0502020204030204" pitchFamily="34" charset="0"/>
                <a:cs typeface="Calibri" panose="020F0502020204030204" pitchFamily="34" charset="0"/>
              </a:rPr>
              <a:t>Outline</a:t>
            </a:r>
            <a:endParaRPr sz="4400" b="0" i="0" u="none" strike="noStrike" cap="none" dirty="0">
              <a:solidFill>
                <a:schemeClr val="dk2"/>
              </a:solidFill>
              <a:latin typeface="Calibri" panose="020F0502020204030204" pitchFamily="34" charset="0"/>
              <a:cs typeface="Calibri" panose="020F0502020204030204" pitchFamily="34" charset="0"/>
              <a:sym typeface="Arial"/>
            </a:endParaRPr>
          </a:p>
        </p:txBody>
      </p:sp>
      <p:sp>
        <p:nvSpPr>
          <p:cNvPr id="57" name="Google Shape;57;p13"/>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pPr>
            <a:endParaRPr lang="en-US" sz="2800" dirty="0">
              <a:latin typeface="Calibri" panose="020F0502020204030204" pitchFamily="34" charset="0"/>
              <a:cs typeface="Calibri" panose="020F0502020204030204" pitchFamily="34" charset="0"/>
            </a:endParaRPr>
          </a:p>
          <a:p>
            <a:pPr marL="660400" indent="-457200">
              <a:spcBef>
                <a:spcPts val="0"/>
              </a:spcBef>
            </a:pPr>
            <a:r>
              <a:rPr lang="en-US" sz="2800" dirty="0">
                <a:latin typeface="Calibri" panose="020F0502020204030204" pitchFamily="34" charset="0"/>
                <a:cs typeface="Calibri" panose="020F0502020204030204" pitchFamily="34" charset="0"/>
              </a:rPr>
              <a:t>Background Intro</a:t>
            </a:r>
            <a:endParaRPr lang="en-US" sz="2800" b="0" i="0" u="none" strike="noStrike" cap="none" dirty="0">
              <a:solidFill>
                <a:schemeClr val="dk2"/>
              </a:solidFill>
              <a:latin typeface="Calibri" panose="020F0502020204030204" pitchFamily="34" charset="0"/>
              <a:cs typeface="Calibri" panose="020F0502020204030204" pitchFamily="34" charset="0"/>
              <a:sym typeface="Arial"/>
            </a:endParaRPr>
          </a:p>
          <a:p>
            <a:pPr marL="660400" indent="-457200">
              <a:spcBef>
                <a:spcPts val="0"/>
              </a:spcBef>
            </a:pPr>
            <a:endParaRPr lang="en-US" sz="2800" b="0" i="0" u="none" strike="noStrike" cap="none" dirty="0">
              <a:solidFill>
                <a:schemeClr val="dk2"/>
              </a:solidFill>
              <a:latin typeface="Calibri" panose="020F0502020204030204" pitchFamily="34" charset="0"/>
              <a:cs typeface="Calibri" panose="020F0502020204030204" pitchFamily="34" charset="0"/>
              <a:sym typeface="Arial"/>
            </a:endParaRPr>
          </a:p>
          <a:p>
            <a:pPr marL="660400" indent="-457200">
              <a:spcBef>
                <a:spcPts val="0"/>
              </a:spcBef>
            </a:pPr>
            <a:r>
              <a:rPr lang="en-US" sz="2800" b="0" i="0" u="none" strike="noStrike" cap="none" dirty="0">
                <a:solidFill>
                  <a:schemeClr val="dk2"/>
                </a:solidFill>
                <a:latin typeface="Calibri" panose="020F0502020204030204" pitchFamily="34" charset="0"/>
                <a:cs typeface="Calibri" panose="020F0502020204030204" pitchFamily="34" charset="0"/>
                <a:sym typeface="Arial"/>
              </a:rPr>
              <a:t>Algorithm comparison </a:t>
            </a:r>
          </a:p>
          <a:p>
            <a:pPr marL="203200" indent="0">
              <a:spcBef>
                <a:spcPts val="0"/>
              </a:spcBef>
              <a:buNone/>
            </a:pPr>
            <a:endParaRPr lang="en-US" sz="2800" dirty="0">
              <a:latin typeface="Calibri" panose="020F0502020204030204" pitchFamily="34" charset="0"/>
              <a:cs typeface="Calibri" panose="020F0502020204030204" pitchFamily="34" charset="0"/>
            </a:endParaRPr>
          </a:p>
          <a:p>
            <a:pPr marL="660400" indent="-457200">
              <a:spcBef>
                <a:spcPts val="0"/>
              </a:spcBef>
            </a:pPr>
            <a:r>
              <a:rPr lang="en-US" sz="2800" b="0" i="0" u="none" strike="noStrike" cap="none" dirty="0">
                <a:solidFill>
                  <a:schemeClr val="dk2"/>
                </a:solidFill>
                <a:latin typeface="Calibri" panose="020F0502020204030204" pitchFamily="34" charset="0"/>
                <a:cs typeface="Calibri" panose="020F0502020204030204" pitchFamily="34" charset="0"/>
                <a:sym typeface="Arial"/>
              </a:rPr>
              <a:t>Implementation In R</a:t>
            </a:r>
          </a:p>
          <a:p>
            <a:pPr marL="660400" indent="-457200">
              <a:spcBef>
                <a:spcPts val="0"/>
              </a:spcBef>
            </a:pPr>
            <a:endParaRPr lang="en-US" sz="2800" dirty="0">
              <a:latin typeface="Calibri" panose="020F0502020204030204" pitchFamily="34" charset="0"/>
              <a:cs typeface="Calibri" panose="020F0502020204030204" pitchFamily="34" charset="0"/>
            </a:endParaRPr>
          </a:p>
          <a:p>
            <a:pPr marL="660400" indent="-457200">
              <a:spcBef>
                <a:spcPts val="0"/>
              </a:spcBef>
            </a:pPr>
            <a:r>
              <a:rPr lang="en-US" sz="2800" b="0" i="0" u="none" strike="noStrike" cap="none" dirty="0">
                <a:solidFill>
                  <a:schemeClr val="dk2"/>
                </a:solidFill>
                <a:latin typeface="Calibri" panose="020F0502020204030204" pitchFamily="34" charset="0"/>
                <a:cs typeface="Calibri" panose="020F0502020204030204" pitchFamily="34" charset="0"/>
                <a:sym typeface="Arial"/>
              </a:rPr>
              <a:t>Further work </a:t>
            </a:r>
          </a:p>
          <a:p>
            <a:pPr marL="660400" indent="-457200">
              <a:spcBef>
                <a:spcPts val="0"/>
              </a:spcBef>
            </a:pPr>
            <a:endParaRPr lang="en-US" sz="3200" b="0" i="0" u="none" strike="noStrike" cap="none" dirty="0">
              <a:solidFill>
                <a:schemeClr val="dk2"/>
              </a:solidFill>
              <a:latin typeface="Calibri" panose="020F0502020204030204" pitchFamily="34" charset="0"/>
              <a:cs typeface="Calibri" panose="020F0502020204030204" pitchFamily="34" charset="0"/>
              <a:sym typeface="Arial"/>
            </a:endParaRPr>
          </a:p>
          <a:p>
            <a:pPr marL="342900" marR="0" lvl="0" indent="-139700" algn="l" rtl="0">
              <a:spcBef>
                <a:spcPts val="0"/>
              </a:spcBef>
              <a:spcAft>
                <a:spcPts val="0"/>
              </a:spcAft>
              <a:buClr>
                <a:schemeClr val="dk2"/>
              </a:buClr>
              <a:buSzPts val="3200"/>
              <a:buFont typeface="Arial"/>
              <a:buNone/>
            </a:pPr>
            <a:endParaRPr sz="3200" b="0" i="0" u="none" strike="noStrike" cap="none" dirty="0">
              <a:solidFill>
                <a:schemeClr val="dk2"/>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Title 1">
            <a:extLst>
              <a:ext uri="{FF2B5EF4-FFF2-40B4-BE49-F238E27FC236}">
                <a16:creationId xmlns:a16="http://schemas.microsoft.com/office/drawing/2014/main" id="{05CA7CFC-AA40-6D4F-B180-AA20A607929A}"/>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Further work</a:t>
            </a:r>
            <a:br>
              <a:rPr lang="en-US" altLang="zh-CN"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5" name="Google Shape;68;p15">
            <a:extLst>
              <a:ext uri="{FF2B5EF4-FFF2-40B4-BE49-F238E27FC236}">
                <a16:creationId xmlns:a16="http://schemas.microsoft.com/office/drawing/2014/main" id="{5E431436-F02A-CE46-97C0-2840249B9666}"/>
              </a:ext>
            </a:extLst>
          </p:cNvPr>
          <p:cNvSpPr txBox="1">
            <a:spLocks/>
          </p:cNvSpPr>
          <p:nvPr/>
        </p:nvSpPr>
        <p:spPr>
          <a:xfrm>
            <a:off x="457200" y="1600201"/>
            <a:ext cx="82296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Choose larger sample</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Enumerate more hyperparameter combinations and use CV to turn GBM</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Compare two different methods under the same platform: h2o</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Try classification tree</a:t>
            </a: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altLang="zh-CN" sz="2000" dirty="0">
                <a:solidFill>
                  <a:schemeClr val="bg2"/>
                </a:solidFill>
                <a:latin typeface="Calibri" panose="020F0502020204030204" pitchFamily="34" charset="0"/>
                <a:cs typeface="Calibri" panose="020F0502020204030204" pitchFamily="34" charset="0"/>
              </a:rPr>
              <a:t>A</a:t>
            </a:r>
            <a:r>
              <a:rPr lang="zh-CN" altLang="en-US" sz="2000" dirty="0">
                <a:solidFill>
                  <a:schemeClr val="bg2"/>
                </a:solidFill>
                <a:latin typeface="Calibri" panose="020F0502020204030204" pitchFamily="34" charset="0"/>
                <a:cs typeface="Calibri" panose="020F0502020204030204" pitchFamily="34" charset="0"/>
              </a:rPr>
              <a:t> </a:t>
            </a:r>
            <a:r>
              <a:rPr lang="en-US" altLang="zh-CN" sz="2000" dirty="0">
                <a:solidFill>
                  <a:schemeClr val="bg2"/>
                </a:solidFill>
                <a:latin typeface="Calibri" panose="020F0502020204030204" pitchFamily="34" charset="0"/>
                <a:cs typeface="Calibri" panose="020F0502020204030204" pitchFamily="34" charset="0"/>
              </a:rPr>
              <a:t>more</a:t>
            </a:r>
            <a:r>
              <a:rPr lang="zh-CN" altLang="en-US" sz="2000" dirty="0">
                <a:solidFill>
                  <a:schemeClr val="bg2"/>
                </a:solidFill>
                <a:latin typeface="Calibri" panose="020F0502020204030204" pitchFamily="34" charset="0"/>
                <a:cs typeface="Calibri" panose="020F0502020204030204" pitchFamily="34" charset="0"/>
              </a:rPr>
              <a:t> </a:t>
            </a:r>
            <a:r>
              <a:rPr lang="en-US" altLang="zh-CN" sz="2000" dirty="0">
                <a:solidFill>
                  <a:schemeClr val="bg2"/>
                </a:solidFill>
                <a:latin typeface="Calibri" panose="020F0502020204030204" pitchFamily="34" charset="0"/>
                <a:cs typeface="Calibri" panose="020F0502020204030204" pitchFamily="34" charset="0"/>
              </a:rPr>
              <a:t>detailed</a:t>
            </a:r>
            <a:r>
              <a:rPr lang="zh-CN" altLang="en-US" sz="2000" dirty="0">
                <a:solidFill>
                  <a:schemeClr val="bg2"/>
                </a:solidFill>
                <a:latin typeface="Calibri" panose="020F0502020204030204" pitchFamily="34" charset="0"/>
                <a:cs typeface="Calibri" panose="020F0502020204030204" pitchFamily="34" charset="0"/>
              </a:rPr>
              <a:t> </a:t>
            </a:r>
            <a:r>
              <a:rPr lang="en-US" altLang="zh-CN" sz="2000" dirty="0">
                <a:solidFill>
                  <a:schemeClr val="bg2"/>
                </a:solidFill>
                <a:latin typeface="Calibri" panose="020F0502020204030204" pitchFamily="34" charset="0"/>
                <a:cs typeface="Calibri" panose="020F0502020204030204" pitchFamily="34" charset="0"/>
              </a:rPr>
              <a:t>analysis</a:t>
            </a:r>
            <a:r>
              <a:rPr lang="zh-CN" altLang="en-US" sz="2000" dirty="0">
                <a:solidFill>
                  <a:schemeClr val="bg2"/>
                </a:solidFill>
                <a:latin typeface="Calibri" panose="020F0502020204030204" pitchFamily="34" charset="0"/>
                <a:cs typeface="Calibri" panose="020F0502020204030204" pitchFamily="34" charset="0"/>
              </a:rPr>
              <a:t> </a:t>
            </a:r>
            <a:r>
              <a:rPr lang="en-US" altLang="zh-CN" sz="2000" dirty="0">
                <a:solidFill>
                  <a:schemeClr val="bg2"/>
                </a:solidFill>
                <a:latin typeface="Calibri" panose="020F0502020204030204" pitchFamily="34" charset="0"/>
                <a:cs typeface="Calibri" panose="020F0502020204030204" pitchFamily="34" charset="0"/>
              </a:rPr>
              <a:t>of</a:t>
            </a:r>
            <a:r>
              <a:rPr lang="en-US" sz="2000" dirty="0">
                <a:solidFill>
                  <a:schemeClr val="bg2"/>
                </a:solidFill>
                <a:latin typeface="Calibri" panose="020F0502020204030204" pitchFamily="34" charset="0"/>
                <a:cs typeface="Calibri" panose="020F0502020204030204" pitchFamily="34" charset="0"/>
              </a:rPr>
              <a:t> the discrepancy in practical use</a:t>
            </a:r>
          </a:p>
          <a:p>
            <a:pPr marL="88900" indent="-342900">
              <a:buFont typeface="Arial" panose="020B0604020202020204" pitchFamily="34" charset="0"/>
              <a:buChar char="•"/>
            </a:pPr>
            <a:endParaRPr lang="en-US" sz="20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000" dirty="0">
                <a:solidFill>
                  <a:schemeClr val="bg2"/>
                </a:solidFill>
                <a:latin typeface="Calibri" panose="020F0502020204030204" pitchFamily="34" charset="0"/>
                <a:cs typeface="Calibri" panose="020F0502020204030204" pitchFamily="34" charset="0"/>
              </a:rPr>
              <a:t>Finalize the result and </a:t>
            </a:r>
            <a:r>
              <a:rPr lang="en-US" altLang="zh-CN" sz="2000" dirty="0">
                <a:solidFill>
                  <a:schemeClr val="bg2"/>
                </a:solidFill>
                <a:latin typeface="Calibri" panose="020F0502020204030204" pitchFamily="34" charset="0"/>
                <a:cs typeface="Calibri" panose="020F0502020204030204" pitchFamily="34" charset="0"/>
              </a:rPr>
              <a:t>summarize</a:t>
            </a:r>
            <a:r>
              <a:rPr lang="en-US" sz="2000" dirty="0">
                <a:solidFill>
                  <a:schemeClr val="bg2"/>
                </a:solidFill>
                <a:latin typeface="Calibri" panose="020F0502020204030204" pitchFamily="34" charset="0"/>
                <a:cs typeface="Calibri" panose="020F0502020204030204" pitchFamily="34" charset="0"/>
              </a:rPr>
              <a:t> the finding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457200" y="274638"/>
            <a:ext cx="8229600" cy="6354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i="0" u="none" strike="noStrike" cap="none">
                <a:solidFill>
                  <a:schemeClr val="lt1"/>
                </a:solidFill>
                <a:latin typeface="Arial"/>
                <a:ea typeface="Arial"/>
                <a:cs typeface="Arial"/>
                <a:sym typeface="Arial"/>
              </a:rPr>
              <a:t>Thank you!</a:t>
            </a:r>
            <a:endParaRPr sz="4400" b="1" i="0" u="none" strike="noStrike" cap="none">
              <a:solidFill>
                <a:schemeClr val="lt1"/>
              </a:solidFill>
              <a:latin typeface="Arial"/>
              <a:ea typeface="Arial"/>
              <a:cs typeface="Arial"/>
              <a:sym typeface="Arial"/>
            </a:endParaRPr>
          </a:p>
        </p:txBody>
      </p:sp>
      <p:pic>
        <p:nvPicPr>
          <p:cNvPr id="165" name="Google Shape;165;p30" descr="mailman-school-logo-white.eps"/>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200" y="274638"/>
            <a:ext cx="8229600" cy="63547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i="0" u="none" strike="noStrike" cap="none" dirty="0">
                <a:solidFill>
                  <a:schemeClr val="lt1"/>
                </a:solidFill>
                <a:latin typeface="Arial"/>
                <a:ea typeface="Arial"/>
                <a:cs typeface="Arial"/>
                <a:sym typeface="Arial"/>
              </a:rPr>
              <a:t>Background</a:t>
            </a:r>
            <a:endParaRPr sz="4400" b="1" i="0" u="none" strike="noStrike" cap="none" dirty="0">
              <a:solidFill>
                <a:schemeClr val="lt1"/>
              </a:solidFill>
              <a:latin typeface="Arial"/>
              <a:ea typeface="Arial"/>
              <a:cs typeface="Arial"/>
              <a:sym typeface="Arial"/>
            </a:endParaRPr>
          </a:p>
        </p:txBody>
      </p:sp>
      <p:pic>
        <p:nvPicPr>
          <p:cNvPr id="3" name="Google Shape;51;p12" descr="mailman-school-logo-white.eps">
            <a:extLst>
              <a:ext uri="{FF2B5EF4-FFF2-40B4-BE49-F238E27FC236}">
                <a16:creationId xmlns:a16="http://schemas.microsoft.com/office/drawing/2014/main" id="{97A8AEC8-A79E-E84A-89FB-DF8EC119339B}"/>
              </a:ext>
            </a:extLst>
          </p:cNvPr>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2" name="Picture 1">
            <a:extLst>
              <a:ext uri="{FF2B5EF4-FFF2-40B4-BE49-F238E27FC236}">
                <a16:creationId xmlns:a16="http://schemas.microsoft.com/office/drawing/2014/main" id="{96D8FE52-94C2-B04B-A8BA-CB3131D061BC}"/>
              </a:ext>
            </a:extLst>
          </p:cNvPr>
          <p:cNvPicPr>
            <a:picLocks noChangeAspect="1"/>
          </p:cNvPicPr>
          <p:nvPr/>
        </p:nvPicPr>
        <p:blipFill>
          <a:blip r:embed="rId3"/>
          <a:stretch>
            <a:fillRect/>
          </a:stretch>
        </p:blipFill>
        <p:spPr>
          <a:xfrm>
            <a:off x="4572000" y="1600200"/>
            <a:ext cx="4114800" cy="4289257"/>
          </a:xfrm>
          <a:prstGeom prst="rect">
            <a:avLst/>
          </a:prstGeom>
        </p:spPr>
      </p:pic>
      <p:sp>
        <p:nvSpPr>
          <p:cNvPr id="7" name="Title 1">
            <a:extLst>
              <a:ext uri="{FF2B5EF4-FFF2-40B4-BE49-F238E27FC236}">
                <a16:creationId xmlns:a16="http://schemas.microsoft.com/office/drawing/2014/main" id="{2872F4AE-6693-5C46-A708-E6DD36B8EC9E}"/>
              </a:ext>
            </a:extLst>
          </p:cNvPr>
          <p:cNvSpPr txBox="1">
            <a:spLocks/>
          </p:cNvSpPr>
          <p:nvPr/>
        </p:nvSpPr>
        <p:spPr>
          <a:xfrm>
            <a:off x="457200" y="609600"/>
            <a:ext cx="8229600" cy="9906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400"/>
              <a:buFont typeface="Arial"/>
              <a:buNone/>
              <a:defRPr sz="4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altLang="zh-CN" dirty="0">
                <a:latin typeface="Calibri" panose="020F0502020204030204" pitchFamily="34" charset="0"/>
                <a:cs typeface="Calibri" panose="020F0502020204030204" pitchFamily="34" charset="0"/>
              </a:rPr>
              <a:t>Decision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Trees</a:t>
            </a:r>
            <a:endParaRPr lang="en-US" dirty="0">
              <a:latin typeface="Calibri" panose="020F0502020204030204" pitchFamily="34" charset="0"/>
              <a:cs typeface="Calibri" panose="020F0502020204030204" pitchFamily="34" charset="0"/>
            </a:endParaRPr>
          </a:p>
        </p:txBody>
      </p:sp>
      <p:sp>
        <p:nvSpPr>
          <p:cNvPr id="9" name="Google Shape;68;p15">
            <a:extLst>
              <a:ext uri="{FF2B5EF4-FFF2-40B4-BE49-F238E27FC236}">
                <a16:creationId xmlns:a16="http://schemas.microsoft.com/office/drawing/2014/main" id="{8AE76CF7-4A79-8F4F-BE0D-B3EC5ED0AB45}"/>
              </a:ext>
            </a:extLst>
          </p:cNvPr>
          <p:cNvSpPr txBox="1">
            <a:spLocks/>
          </p:cNvSpPr>
          <p:nvPr/>
        </p:nvSpPr>
        <p:spPr>
          <a:xfrm>
            <a:off x="457200" y="1600201"/>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A tree-shaped graph or model of decisions used to determine a course of action or show a statistical probability</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altLang="zh-CN" sz="2400" dirty="0">
                <a:solidFill>
                  <a:schemeClr val="bg2"/>
                </a:solidFill>
                <a:latin typeface="Calibri" panose="020F0502020204030204" pitchFamily="34" charset="0"/>
                <a:cs typeface="Calibri" panose="020F0502020204030204" pitchFamily="34" charset="0"/>
              </a:rPr>
              <a:t>Separate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the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data</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according</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to</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series</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of</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questions</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and</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the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questions</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automatically</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optimize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the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separation</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of</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the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data</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points</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by</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the</a:t>
            </a:r>
            <a:r>
              <a:rPr lang="zh-CN" altLang="en-US" sz="2400" dirty="0">
                <a:solidFill>
                  <a:schemeClr val="bg2"/>
                </a:solidFill>
                <a:latin typeface="Calibri" panose="020F0502020204030204" pitchFamily="34" charset="0"/>
                <a:cs typeface="Calibri" panose="020F0502020204030204" pitchFamily="34" charset="0"/>
              </a:rPr>
              <a:t> </a:t>
            </a:r>
            <a:r>
              <a:rPr lang="en-US" altLang="zh-CN" sz="2400" dirty="0">
                <a:solidFill>
                  <a:schemeClr val="bg2"/>
                </a:solidFill>
                <a:latin typeface="Calibri" panose="020F0502020204030204" pitchFamily="34" charset="0"/>
                <a:cs typeface="Calibri" panose="020F0502020204030204" pitchFamily="34" charset="0"/>
              </a:rPr>
              <a:t>“target”</a:t>
            </a:r>
            <a:r>
              <a:rPr lang="zh-CN" altLang="en-US" sz="2400" dirty="0">
                <a:solidFill>
                  <a:schemeClr val="bg2"/>
                </a:solidFill>
                <a:latin typeface="Calibri" panose="020F0502020204030204" pitchFamily="34" charset="0"/>
                <a:cs typeface="Calibri" panose="020F0502020204030204" pitchFamily="34" charset="0"/>
              </a:rPr>
              <a:t> </a:t>
            </a:r>
            <a:endParaRPr lang="en-US" sz="2400" dirty="0">
              <a:solidFill>
                <a:schemeClr val="bg2"/>
              </a:solidFill>
              <a:latin typeface="Calibri" panose="020F0502020204030204" pitchFamily="34" charset="0"/>
              <a:cs typeface="Calibri" panose="020F0502020204030204" pitchFamily="34" charset="0"/>
            </a:endParaRPr>
          </a:p>
          <a:p>
            <a:pPr indent="-254000"/>
            <a:endParaRPr lang="en-US" sz="2400" dirty="0">
              <a:latin typeface="Calibri" panose="020F0502020204030204" pitchFamily="34" charset="0"/>
              <a:cs typeface="Calibri" panose="020F0502020204030204" pitchFamily="34" charset="0"/>
            </a:endParaRPr>
          </a:p>
          <a:p>
            <a:pPr indent="-254000"/>
            <a:endParaRPr lang="en-US" sz="24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800-B73B-8443-8FCB-DAF4450A7DC9}"/>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Decision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Trees</a:t>
            </a:r>
            <a:endParaRPr lang="en-US" dirty="0">
              <a:latin typeface="Calibri" panose="020F0502020204030204" pitchFamily="34" charset="0"/>
              <a:cs typeface="Calibri" panose="020F0502020204030204" pitchFamily="34" charset="0"/>
            </a:endParaRPr>
          </a:p>
        </p:txBody>
      </p:sp>
      <p:sp>
        <p:nvSpPr>
          <p:cNvPr id="3" name="Google Shape;68;p15">
            <a:extLst>
              <a:ext uri="{FF2B5EF4-FFF2-40B4-BE49-F238E27FC236}">
                <a16:creationId xmlns:a16="http://schemas.microsoft.com/office/drawing/2014/main" id="{B7AAF8F1-8B06-6D4F-AA9B-8570B616F803}"/>
              </a:ext>
            </a:extLst>
          </p:cNvPr>
          <p:cNvSpPr txBox="1">
            <a:spLocks/>
          </p:cNvSpPr>
          <p:nvPr/>
        </p:nvSpPr>
        <p:spPr>
          <a:xfrm>
            <a:off x="457200" y="1600201"/>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Pros:</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Not linear</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Robust to correlated features</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Robust to feature distributions</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Robust to missing values</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Simple to comprehend</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Fast to train</a:t>
            </a: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Fast to score </a:t>
            </a:r>
          </a:p>
        </p:txBody>
      </p:sp>
      <p:sp>
        <p:nvSpPr>
          <p:cNvPr id="4" name="Google Shape;68;p15">
            <a:extLst>
              <a:ext uri="{FF2B5EF4-FFF2-40B4-BE49-F238E27FC236}">
                <a16:creationId xmlns:a16="http://schemas.microsoft.com/office/drawing/2014/main" id="{A218895B-AE11-7C48-8766-A602D07B30BA}"/>
              </a:ext>
            </a:extLst>
          </p:cNvPr>
          <p:cNvSpPr txBox="1">
            <a:spLocks/>
          </p:cNvSpPr>
          <p:nvPr/>
        </p:nvSpPr>
        <p:spPr>
          <a:xfrm>
            <a:off x="4572000" y="1600200"/>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Cons:</a:t>
            </a:r>
          </a:p>
          <a:p>
            <a:pPr marL="660400" indent="-457200"/>
            <a:endParaRPr lang="en-US" sz="2400" dirty="0">
              <a:solidFill>
                <a:schemeClr val="bg2"/>
              </a:solidFill>
              <a:latin typeface="Calibri" panose="020F0502020204030204" pitchFamily="34" charset="0"/>
              <a:cs typeface="Calibri" panose="020F0502020204030204" pitchFamily="34" charset="0"/>
            </a:endParaRP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Poor accuracy</a:t>
            </a: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Cannot project</a:t>
            </a: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Inefficiently fits linear relationship</a:t>
            </a:r>
          </a:p>
        </p:txBody>
      </p:sp>
    </p:spTree>
    <p:extLst>
      <p:ext uri="{BB962C8B-B14F-4D97-AF65-F5344CB8AC3E}">
        <p14:creationId xmlns:p14="http://schemas.microsoft.com/office/powerpoint/2010/main" val="401654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6354762"/>
          </a:xfrm>
          <a:prstGeom prst="rect">
            <a:avLst/>
          </a:prstGeom>
          <a:noFill/>
          <a:ln>
            <a:noFill/>
          </a:ln>
        </p:spPr>
        <p:txBody>
          <a:bodyPr spcFirstLastPara="1" wrap="square" lIns="91425" tIns="45700" rIns="91425" bIns="45700" anchor="ctr" anchorCtr="0">
            <a:noAutofit/>
          </a:bodyPr>
          <a:lstStyle/>
          <a:p>
            <a:pPr marL="660400" indent="-457200"/>
            <a:r>
              <a:rPr lang="en-US" dirty="0">
                <a:solidFill>
                  <a:schemeClr val="bg1"/>
                </a:solidFill>
              </a:rPr>
              <a:t>Algorithm comparison </a:t>
            </a:r>
          </a:p>
        </p:txBody>
      </p:sp>
      <p:pic>
        <p:nvPicPr>
          <p:cNvPr id="3" name="Google Shape;51;p12" descr="mailman-school-logo-white.eps">
            <a:extLst>
              <a:ext uri="{FF2B5EF4-FFF2-40B4-BE49-F238E27FC236}">
                <a16:creationId xmlns:a16="http://schemas.microsoft.com/office/drawing/2014/main" id="{D084F2C2-4522-9B48-A333-03AF065D55FC}"/>
              </a:ext>
            </a:extLst>
          </p:cNvPr>
          <p:cNvPicPr preferRelativeResize="0"/>
          <p:nvPr/>
        </p:nvPicPr>
        <p:blipFill rotWithShape="1">
          <a:blip r:embed="rId3">
            <a:alphaModFix/>
          </a:blip>
          <a:srcRect/>
          <a:stretch/>
        </p:blipFill>
        <p:spPr>
          <a:xfrm>
            <a:off x="2730500" y="779189"/>
            <a:ext cx="3670300" cy="4609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4" name="Title 1">
            <a:extLst>
              <a:ext uri="{FF2B5EF4-FFF2-40B4-BE49-F238E27FC236}">
                <a16:creationId xmlns:a16="http://schemas.microsoft.com/office/drawing/2014/main" id="{E862FFCC-FFBA-D84A-A9FA-E40EE67AA1C1}"/>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Ensembles Method</a:t>
            </a:r>
            <a:endParaRPr lang="en-US" dirty="0">
              <a:latin typeface="Calibri" panose="020F0502020204030204" pitchFamily="34" charset="0"/>
              <a:cs typeface="Calibri" panose="020F0502020204030204" pitchFamily="34" charset="0"/>
            </a:endParaRPr>
          </a:p>
        </p:txBody>
      </p:sp>
      <p:sp>
        <p:nvSpPr>
          <p:cNvPr id="7" name="Google Shape;68;p15">
            <a:extLst>
              <a:ext uri="{FF2B5EF4-FFF2-40B4-BE49-F238E27FC236}">
                <a16:creationId xmlns:a16="http://schemas.microsoft.com/office/drawing/2014/main" id="{DE21A344-3BAB-0544-B14B-45B18B1C90E6}"/>
              </a:ext>
            </a:extLst>
          </p:cNvPr>
          <p:cNvSpPr txBox="1">
            <a:spLocks/>
          </p:cNvSpPr>
          <p:nvPr/>
        </p:nvSpPr>
        <p:spPr>
          <a:xfrm>
            <a:off x="457200" y="1600201"/>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Random Forest:</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Bagging</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Fit many trees against different samples of the data and average together</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Trees are independent </a:t>
            </a:r>
          </a:p>
          <a:p>
            <a:endParaRPr lang="en-US" sz="2400" dirty="0">
              <a:solidFill>
                <a:schemeClr val="bg2"/>
              </a:solidFill>
              <a:latin typeface="Calibri" panose="020F0502020204030204" pitchFamily="34" charset="0"/>
              <a:cs typeface="Calibri" panose="020F0502020204030204" pitchFamily="34" charset="0"/>
            </a:endParaRPr>
          </a:p>
        </p:txBody>
      </p:sp>
      <p:sp>
        <p:nvSpPr>
          <p:cNvPr id="8" name="Google Shape;68;p15">
            <a:extLst>
              <a:ext uri="{FF2B5EF4-FFF2-40B4-BE49-F238E27FC236}">
                <a16:creationId xmlns:a16="http://schemas.microsoft.com/office/drawing/2014/main" id="{2C115349-D256-734E-B8B1-5AE5867E76B5}"/>
              </a:ext>
            </a:extLst>
          </p:cNvPr>
          <p:cNvSpPr txBox="1">
            <a:spLocks/>
          </p:cNvSpPr>
          <p:nvPr/>
        </p:nvSpPr>
        <p:spPr>
          <a:xfrm>
            <a:off x="4572000" y="1600200"/>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Gradient Boosting:</a:t>
            </a:r>
          </a:p>
          <a:p>
            <a:pPr marL="660400" indent="-457200"/>
            <a:endParaRPr lang="en-US" sz="2400" dirty="0">
              <a:solidFill>
                <a:schemeClr val="bg2"/>
              </a:solidFill>
              <a:latin typeface="Calibri" panose="020F0502020204030204" pitchFamily="34" charset="0"/>
              <a:cs typeface="Calibri" panose="020F0502020204030204" pitchFamily="34" charset="0"/>
            </a:endParaRP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Boosting </a:t>
            </a:r>
          </a:p>
          <a:p>
            <a:pPr marL="660400" indent="-4572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Fit consecutive trees where each solves for the net error of the prior trees </a:t>
            </a:r>
          </a:p>
          <a:p>
            <a:pPr marL="660400" indent="-4572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660400" indent="-4572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Trees are dependent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800-B73B-8443-8FCB-DAF4450A7DC9}"/>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Random Forest</a:t>
            </a:r>
            <a:endParaRPr lang="en-US" dirty="0">
              <a:latin typeface="Calibri" panose="020F0502020204030204" pitchFamily="34" charset="0"/>
              <a:cs typeface="Calibri" panose="020F0502020204030204" pitchFamily="34" charset="0"/>
            </a:endParaRPr>
          </a:p>
        </p:txBody>
      </p:sp>
      <p:sp>
        <p:nvSpPr>
          <p:cNvPr id="3" name="Google Shape;68;p15">
            <a:extLst>
              <a:ext uri="{FF2B5EF4-FFF2-40B4-BE49-F238E27FC236}">
                <a16:creationId xmlns:a16="http://schemas.microsoft.com/office/drawing/2014/main" id="{B7AAF8F1-8B06-6D4F-AA9B-8570B616F803}"/>
              </a:ext>
            </a:extLst>
          </p:cNvPr>
          <p:cNvSpPr txBox="1">
            <a:spLocks/>
          </p:cNvSpPr>
          <p:nvPr/>
        </p:nvSpPr>
        <p:spPr>
          <a:xfrm>
            <a:off x="457200" y="1600201"/>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Conceptual: </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Combine multiple decision trees, each fit to a random sample of the original data</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Randomly samples (both rows and columns)</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Reduce variance, with minimal increase in bias</a:t>
            </a:r>
          </a:p>
        </p:txBody>
      </p:sp>
      <p:sp>
        <p:nvSpPr>
          <p:cNvPr id="4" name="Google Shape;68;p15">
            <a:extLst>
              <a:ext uri="{FF2B5EF4-FFF2-40B4-BE49-F238E27FC236}">
                <a16:creationId xmlns:a16="http://schemas.microsoft.com/office/drawing/2014/main" id="{A218895B-AE11-7C48-8766-A602D07B30BA}"/>
              </a:ext>
            </a:extLst>
          </p:cNvPr>
          <p:cNvSpPr txBox="1">
            <a:spLocks/>
          </p:cNvSpPr>
          <p:nvPr/>
        </p:nvSpPr>
        <p:spPr>
          <a:xfrm>
            <a:off x="4572000" y="1600200"/>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Practical: </a:t>
            </a:r>
            <a:endParaRPr lang="en-US" sz="2400" dirty="0">
              <a:solidFill>
                <a:schemeClr val="bg2"/>
              </a:solidFill>
              <a:latin typeface="Calibri" panose="020F0502020204030204" pitchFamily="34" charset="0"/>
              <a:cs typeface="Calibri" panose="020F0502020204030204" pitchFamily="34" charset="0"/>
            </a:endParaRPr>
          </a:p>
          <a:p>
            <a:pPr indent="-254000"/>
            <a:endParaRPr lang="en-US" sz="2400" dirty="0">
              <a:solidFill>
                <a:schemeClr val="bg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Easy to use </a:t>
            </a:r>
            <a:r>
              <a:rPr lang="en-US" sz="2000" dirty="0">
                <a:solidFill>
                  <a:schemeClr val="bg2"/>
                </a:solidFill>
                <a:latin typeface="Calibri" panose="020F0502020204030204" pitchFamily="34" charset="0"/>
                <a:cs typeface="Calibri" panose="020F0502020204030204" pitchFamily="34" charset="0"/>
              </a:rPr>
              <a:t>(few parameters, good default settings)</a:t>
            </a: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Robust</a:t>
            </a: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Competitive on more data set</a:t>
            </a:r>
          </a:p>
          <a:p>
            <a:pPr marL="342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Slow to score</a:t>
            </a: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Lack of transparency</a:t>
            </a:r>
          </a:p>
          <a:p>
            <a:pPr marL="88900" indent="-34290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812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800-B73B-8443-8FCB-DAF4450A7DC9}"/>
              </a:ext>
            </a:extLst>
          </p:cNvPr>
          <p:cNvSpPr>
            <a:spLocks noGrp="1"/>
          </p:cNvSpPr>
          <p:nvPr>
            <p:ph type="title"/>
          </p:nvPr>
        </p:nvSpPr>
        <p:spPr>
          <a:xfrm>
            <a:off x="457200" y="609600"/>
            <a:ext cx="8229600" cy="990600"/>
          </a:xfrm>
        </p:spPr>
        <p:txBody>
          <a:bodyPr/>
          <a:lstStyle/>
          <a:p>
            <a:pPr algn="l"/>
            <a:r>
              <a:rPr lang="en-US" altLang="zh-CN" dirty="0">
                <a:latin typeface="Calibri" panose="020F0502020204030204" pitchFamily="34" charset="0"/>
                <a:cs typeface="Calibri" panose="020F0502020204030204" pitchFamily="34" charset="0"/>
              </a:rPr>
              <a:t>Gradient Boosting</a:t>
            </a:r>
            <a:endParaRPr lang="en-US" dirty="0">
              <a:latin typeface="Calibri" panose="020F0502020204030204" pitchFamily="34" charset="0"/>
              <a:cs typeface="Calibri" panose="020F0502020204030204" pitchFamily="34" charset="0"/>
            </a:endParaRPr>
          </a:p>
        </p:txBody>
      </p:sp>
      <p:sp>
        <p:nvSpPr>
          <p:cNvPr id="3" name="Google Shape;68;p15">
            <a:extLst>
              <a:ext uri="{FF2B5EF4-FFF2-40B4-BE49-F238E27FC236}">
                <a16:creationId xmlns:a16="http://schemas.microsoft.com/office/drawing/2014/main" id="{B7AAF8F1-8B06-6D4F-AA9B-8570B616F803}"/>
              </a:ext>
            </a:extLst>
          </p:cNvPr>
          <p:cNvSpPr txBox="1">
            <a:spLocks/>
          </p:cNvSpPr>
          <p:nvPr/>
        </p:nvSpPr>
        <p:spPr>
          <a:xfrm>
            <a:off x="457200" y="1600201"/>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Conceptual: </a:t>
            </a:r>
          </a:p>
          <a:p>
            <a:pPr indent="-254000"/>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Boosting (ensemble of weak learners)</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Fit consecutive trees where each solves for the net error of the prior trees </a:t>
            </a:r>
          </a:p>
          <a:p>
            <a:pPr marL="88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88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Results of new trees are applied partially to the entire solution</a:t>
            </a:r>
          </a:p>
        </p:txBody>
      </p:sp>
      <p:sp>
        <p:nvSpPr>
          <p:cNvPr id="4" name="Google Shape;68;p15">
            <a:extLst>
              <a:ext uri="{FF2B5EF4-FFF2-40B4-BE49-F238E27FC236}">
                <a16:creationId xmlns:a16="http://schemas.microsoft.com/office/drawing/2014/main" id="{A218895B-AE11-7C48-8766-A602D07B30BA}"/>
              </a:ext>
            </a:extLst>
          </p:cNvPr>
          <p:cNvSpPr txBox="1">
            <a:spLocks/>
          </p:cNvSpPr>
          <p:nvPr/>
        </p:nvSpPr>
        <p:spPr>
          <a:xfrm>
            <a:off x="4572000" y="1600200"/>
            <a:ext cx="4114800" cy="45259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54000"/>
            <a:r>
              <a:rPr lang="en-US" sz="2400" dirty="0">
                <a:solidFill>
                  <a:schemeClr val="tx2"/>
                </a:solidFill>
                <a:latin typeface="Calibri" panose="020F0502020204030204" pitchFamily="34" charset="0"/>
                <a:cs typeface="Calibri" panose="020F0502020204030204" pitchFamily="34" charset="0"/>
              </a:rPr>
              <a:t>Practical: </a:t>
            </a:r>
            <a:endParaRPr lang="en-US" sz="2400" dirty="0">
              <a:solidFill>
                <a:schemeClr val="bg2"/>
              </a:solidFill>
              <a:latin typeface="Calibri" panose="020F0502020204030204" pitchFamily="34" charset="0"/>
              <a:cs typeface="Calibri" panose="020F0502020204030204" pitchFamily="34" charset="0"/>
            </a:endParaRPr>
          </a:p>
          <a:p>
            <a:pPr indent="-254000"/>
            <a:endParaRPr lang="en-US" sz="2400" dirty="0">
              <a:solidFill>
                <a:schemeClr val="bg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Often best possible model </a:t>
            </a: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Robust</a:t>
            </a:r>
          </a:p>
          <a:p>
            <a:pPr marL="342900" indent="-342900">
              <a:buFont typeface="Arial" panose="020B0604020202020204" pitchFamily="34" charset="0"/>
              <a:buChar char="•"/>
            </a:pPr>
            <a:r>
              <a:rPr lang="en-US" sz="2400" dirty="0">
                <a:solidFill>
                  <a:schemeClr val="bg2"/>
                </a:solidFill>
                <a:latin typeface="Calibri" panose="020F0502020204030204" pitchFamily="34" charset="0"/>
                <a:cs typeface="Calibri" panose="020F0502020204030204" pitchFamily="34" charset="0"/>
              </a:rPr>
              <a:t>Directly optimize cost function</a:t>
            </a:r>
          </a:p>
          <a:p>
            <a:pPr marL="342900" indent="-342900">
              <a:buFont typeface="Arial" panose="020B0604020202020204" pitchFamily="34" charset="0"/>
              <a:buChar char="•"/>
            </a:pPr>
            <a:endParaRPr lang="en-US" sz="2400" dirty="0">
              <a:solidFill>
                <a:schemeClr val="bg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Overfits </a:t>
            </a:r>
            <a:r>
              <a:rPr lang="en-US" sz="2000" dirty="0">
                <a:solidFill>
                  <a:schemeClr val="accent3">
                    <a:lumMod val="75000"/>
                  </a:schemeClr>
                </a:solidFill>
                <a:latin typeface="Calibri" panose="020F0502020204030204" pitchFamily="34" charset="0"/>
                <a:cs typeface="Calibri" panose="020F0502020204030204" pitchFamily="34" charset="0"/>
              </a:rPr>
              <a:t>(need to find proper stopping point)</a:t>
            </a: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Sensitive to noise and extreme values</a:t>
            </a: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Several hyperparameters</a:t>
            </a:r>
          </a:p>
          <a:p>
            <a:pPr marL="342900" indent="-342900">
              <a:buFont typeface="Arial" panose="020B0604020202020204" pitchFamily="34" charset="0"/>
              <a:buChar char="•"/>
            </a:pPr>
            <a:r>
              <a:rPr lang="en-US" sz="2400" dirty="0">
                <a:solidFill>
                  <a:schemeClr val="accent3">
                    <a:lumMod val="75000"/>
                  </a:schemeClr>
                </a:solidFill>
                <a:latin typeface="Calibri" panose="020F0502020204030204" pitchFamily="34" charset="0"/>
                <a:cs typeface="Calibri" panose="020F0502020204030204" pitchFamily="34" charset="0"/>
              </a:rPr>
              <a:t>Lack of transparency</a:t>
            </a:r>
          </a:p>
          <a:p>
            <a:pPr marL="88900" indent="-342900">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5761472"/>
      </p:ext>
    </p:extLst>
  </p:cSld>
  <p:clrMapOvr>
    <a:masterClrMapping/>
  </p:clrMapOvr>
</p:sld>
</file>

<file path=ppt/theme/theme1.xml><?xml version="1.0" encoding="utf-8"?>
<a:theme xmlns:a="http://schemas.openxmlformats.org/drawingml/2006/main" name="Title Slides">
  <a:themeElements>
    <a:clrScheme name="mailman-school-colors">
      <a:dk1>
        <a:srgbClr val="585858"/>
      </a:dk1>
      <a:lt1>
        <a:srgbClr val="FFFFFF"/>
      </a:lt1>
      <a:dk2>
        <a:srgbClr val="286FB7"/>
      </a:dk2>
      <a:lt2>
        <a:srgbClr val="39B6CA"/>
      </a:lt2>
      <a:accent1>
        <a:srgbClr val="286FB7"/>
      </a:accent1>
      <a:accent2>
        <a:srgbClr val="39B6CA"/>
      </a:accent2>
      <a:accent3>
        <a:srgbClr val="F99D1C"/>
      </a:accent3>
      <a:accent4>
        <a:srgbClr val="892890"/>
      </a:accent4>
      <a:accent5>
        <a:srgbClr val="BEC531"/>
      </a:accent5>
      <a:accent6>
        <a:srgbClr val="F04E23"/>
      </a:accent6>
      <a:hlink>
        <a:srgbClr val="286FB7"/>
      </a:hlink>
      <a:folHlink>
        <a:srgbClr val="644C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mailman-school-colors">
      <a:dk1>
        <a:srgbClr val="585858"/>
      </a:dk1>
      <a:lt1>
        <a:srgbClr val="FFFFFF"/>
      </a:lt1>
      <a:dk2>
        <a:srgbClr val="286FB7"/>
      </a:dk2>
      <a:lt2>
        <a:srgbClr val="39B6CA"/>
      </a:lt2>
      <a:accent1>
        <a:srgbClr val="286FB7"/>
      </a:accent1>
      <a:accent2>
        <a:srgbClr val="39B6CA"/>
      </a:accent2>
      <a:accent3>
        <a:srgbClr val="F99D1C"/>
      </a:accent3>
      <a:accent4>
        <a:srgbClr val="892890"/>
      </a:accent4>
      <a:accent5>
        <a:srgbClr val="BEC531"/>
      </a:accent5>
      <a:accent6>
        <a:srgbClr val="F04E23"/>
      </a:accent6>
      <a:hlink>
        <a:srgbClr val="286FB7"/>
      </a:hlink>
      <a:folHlink>
        <a:srgbClr val="644C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987</Words>
  <Application>Microsoft Macintosh PowerPoint</Application>
  <PresentationFormat>On-screen Show (4:3)</PresentationFormat>
  <Paragraphs>205</Paragraphs>
  <Slides>21</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Title Slides</vt:lpstr>
      <vt:lpstr>Content Slides</vt:lpstr>
      <vt:lpstr>  Random Forest or Gradient Boosting? - a practical comparison using R between two most  popular ensemble methods  He Jin hj2479  Dec 6th 2018</vt:lpstr>
      <vt:lpstr>Outline</vt:lpstr>
      <vt:lpstr>Background</vt:lpstr>
      <vt:lpstr>PowerPoint Presentation</vt:lpstr>
      <vt:lpstr>Decision Trees</vt:lpstr>
      <vt:lpstr>Algorithm comparison </vt:lpstr>
      <vt:lpstr>Ensembles Method</vt:lpstr>
      <vt:lpstr>Random Forest</vt:lpstr>
      <vt:lpstr>Gradient Boosting</vt:lpstr>
      <vt:lpstr>Implementation in R</vt:lpstr>
      <vt:lpstr>Dataset </vt:lpstr>
      <vt:lpstr>Dataset </vt:lpstr>
      <vt:lpstr>Model Fitting </vt:lpstr>
      <vt:lpstr>Model Fitting </vt:lpstr>
      <vt:lpstr>Model Tuning </vt:lpstr>
      <vt:lpstr>Model Tuning </vt:lpstr>
      <vt:lpstr>Model Comparison  </vt:lpstr>
      <vt:lpstr>Model Comparison  </vt:lpstr>
      <vt:lpstr>Further work</vt:lpstr>
      <vt:lpstr>Further work </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Random Forest or Gradient Boosting? - a comparison of regression performance using R  He Jin hj2479  Dec 6th 2018</dc:title>
  <cp:lastModifiedBy>Jin, He</cp:lastModifiedBy>
  <cp:revision>30</cp:revision>
  <dcterms:modified xsi:type="dcterms:W3CDTF">2018-12-06T17:54:14Z</dcterms:modified>
</cp:coreProperties>
</file>