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78EFF5-7313-4113-A9D3-697044C05A9E}" v="7" dt="2023-05-28T19:41:13.9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33" d="100"/>
          <a:sy n="33" d="100"/>
        </p:scale>
        <p:origin x="1776"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keerat Singh Sawhney" userId="cddf557b9542c0db" providerId="LiveId" clId="{D278EFF5-7313-4113-A9D3-697044C05A9E}"/>
    <pc:docChg chg="custSel modSld">
      <pc:chgData name="Harkeerat Singh Sawhney" userId="cddf557b9542c0db" providerId="LiveId" clId="{D278EFF5-7313-4113-A9D3-697044C05A9E}" dt="2023-05-28T20:07:01.667" v="11" actId="478"/>
      <pc:docMkLst>
        <pc:docMk/>
      </pc:docMkLst>
      <pc:sldChg chg="addSp delSp modSp mod">
        <pc:chgData name="Harkeerat Singh Sawhney" userId="cddf557b9542c0db" providerId="LiveId" clId="{D278EFF5-7313-4113-A9D3-697044C05A9E}" dt="2023-05-28T20:07:01.667" v="11" actId="478"/>
        <pc:sldMkLst>
          <pc:docMk/>
          <pc:sldMk cId="2762025686" sldId="257"/>
        </pc:sldMkLst>
        <pc:spChg chg="add del mod">
          <ac:chgData name="Harkeerat Singh Sawhney" userId="cddf557b9542c0db" providerId="LiveId" clId="{D278EFF5-7313-4113-A9D3-697044C05A9E}" dt="2023-05-28T20:07:01.667" v="11" actId="478"/>
          <ac:spMkLst>
            <pc:docMk/>
            <pc:sldMk cId="2762025686" sldId="257"/>
            <ac:spMk id="6" creationId="{79C11FC3-3584-AFA5-076E-90DA4BE5FC8E}"/>
          </ac:spMkLst>
        </pc:spChg>
        <pc:graphicFrameChg chg="mod">
          <ac:chgData name="Harkeerat Singh Sawhney" userId="cddf557b9542c0db" providerId="LiveId" clId="{D278EFF5-7313-4113-A9D3-697044C05A9E}" dt="2023-05-28T19:41:13.955" v="6"/>
          <ac:graphicFrameMkLst>
            <pc:docMk/>
            <pc:sldMk cId="2762025686" sldId="257"/>
            <ac:graphicFrameMk id="4" creationId="{D60E018B-1060-B836-2750-804258427272}"/>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0799999" y="2160000"/>
            <a:ext cx="5580000" cy="1333675"/>
          </a:xfrm>
        </p:spPr>
        <p:txBody>
          <a:bodyPr>
            <a:normAutofit/>
          </a:bodyPr>
          <a:lstStyle>
            <a:lvl1pPr marL="0" indent="0" algn="l">
              <a:lnSpc>
                <a:spcPts val="2826"/>
              </a:lnSpc>
              <a:spcBef>
                <a:spcPts val="0"/>
              </a:spcBef>
              <a:buNone/>
              <a:defRPr sz="2800"/>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dirty="0"/>
              <a:t>Name Surname</a:t>
            </a:r>
          </a:p>
          <a:p>
            <a:r>
              <a:rPr lang="en-US" dirty="0"/>
              <a:t>Function</a:t>
            </a:r>
          </a:p>
          <a:p>
            <a:r>
              <a:rPr lang="en-US" dirty="0"/>
              <a:t>Email</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8000" y="756000"/>
            <a:ext cx="6480000" cy="2737675"/>
          </a:xfrm>
          <a:prstGeom prst="rect">
            <a:avLst/>
          </a:prstGeom>
        </p:spPr>
      </p:pic>
      <p:sp>
        <p:nvSpPr>
          <p:cNvPr id="9" name="Text Placeholder 2"/>
          <p:cNvSpPr>
            <a:spLocks noGrp="1"/>
          </p:cNvSpPr>
          <p:nvPr>
            <p:ph type="body" idx="13" hasCustomPrompt="1"/>
          </p:nvPr>
        </p:nvSpPr>
        <p:spPr>
          <a:xfrm>
            <a:off x="16971458" y="2160000"/>
            <a:ext cx="5580000" cy="1333675"/>
          </a:xfrm>
        </p:spPr>
        <p:txBody>
          <a:bodyPr>
            <a:normAutofit/>
          </a:bodyPr>
          <a:lstStyle>
            <a:lvl1pPr marL="0" indent="0">
              <a:lnSpc>
                <a:spcPts val="2826"/>
              </a:lnSpc>
              <a:spcBef>
                <a:spcPts val="0"/>
              </a:spcBef>
              <a:buNone/>
              <a:defRPr sz="2800">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dirty="0"/>
              <a:t>Name Surname</a:t>
            </a:r>
          </a:p>
          <a:p>
            <a:pPr lvl="0"/>
            <a:r>
              <a:rPr lang="en-US" dirty="0"/>
              <a:t>Function</a:t>
            </a:r>
          </a:p>
          <a:p>
            <a:pPr lvl="0"/>
            <a:r>
              <a:rPr lang="en-US" dirty="0"/>
              <a:t>Email</a:t>
            </a:r>
          </a:p>
        </p:txBody>
      </p:sp>
      <p:sp>
        <p:nvSpPr>
          <p:cNvPr id="13" name="Text Placeholder 3"/>
          <p:cNvSpPr>
            <a:spLocks noGrp="1"/>
          </p:cNvSpPr>
          <p:nvPr>
            <p:ph type="body" sz="half" idx="2" hasCustomPrompt="1"/>
          </p:nvPr>
        </p:nvSpPr>
        <p:spPr>
          <a:xfrm>
            <a:off x="23142918" y="2160000"/>
            <a:ext cx="5580000" cy="1333675"/>
          </a:xfrm>
        </p:spPr>
        <p:txBody>
          <a:bodyPr>
            <a:normAutofit/>
          </a:bodyPr>
          <a:lstStyle>
            <a:lvl1pPr marL="0" indent="0">
              <a:lnSpc>
                <a:spcPts val="2826"/>
              </a:lnSpc>
              <a:spcBef>
                <a:spcPts val="0"/>
              </a:spcBef>
              <a:buNone/>
              <a:defRPr sz="2800"/>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dirty="0"/>
              <a:t>Name Surname</a:t>
            </a:r>
          </a:p>
          <a:p>
            <a:pPr lvl="0"/>
            <a:r>
              <a:rPr lang="en-US" dirty="0"/>
              <a:t>Function</a:t>
            </a:r>
          </a:p>
          <a:p>
            <a:pPr lvl="0"/>
            <a:r>
              <a:rPr lang="en-US" dirty="0"/>
              <a:t>Email</a:t>
            </a:r>
          </a:p>
        </p:txBody>
      </p:sp>
      <p:cxnSp>
        <p:nvCxnSpPr>
          <p:cNvPr id="15" name="Straight Connector 14"/>
          <p:cNvCxnSpPr/>
          <p:nvPr userDrawn="1"/>
        </p:nvCxnSpPr>
        <p:spPr>
          <a:xfrm>
            <a:off x="10799999" y="1894114"/>
            <a:ext cx="179229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368000" y="4147457"/>
            <a:ext cx="273549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itle 1"/>
          <p:cNvSpPr>
            <a:spLocks noGrp="1"/>
          </p:cNvSpPr>
          <p:nvPr>
            <p:ph type="title" hasCustomPrompt="1"/>
          </p:nvPr>
        </p:nvSpPr>
        <p:spPr>
          <a:xfrm>
            <a:off x="10799999" y="756001"/>
            <a:ext cx="17922919" cy="1138114"/>
          </a:xfrm>
          <a:prstGeom prst="rect">
            <a:avLst/>
          </a:prstGeom>
        </p:spPr>
        <p:txBody>
          <a:bodyPr lIns="0" tIns="0" rIns="0" bIns="0" anchor="t"/>
          <a:lstStyle>
            <a:lvl1pPr algn="l">
              <a:defRPr sz="6000"/>
            </a:lvl1pPr>
          </a:lstStyle>
          <a:p>
            <a:r>
              <a:rPr lang="en-US" dirty="0"/>
              <a:t>Name Faculty or Institute</a:t>
            </a:r>
          </a:p>
        </p:txBody>
      </p:sp>
    </p:spTree>
    <p:extLst>
      <p:ext uri="{BB962C8B-B14F-4D97-AF65-F5344CB8AC3E}">
        <p14:creationId xmlns:p14="http://schemas.microsoft.com/office/powerpoint/2010/main" val="1642791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a:prstGeom prst="rect">
            <a:avLst/>
          </a:prstGeo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785D7E78-45B7-4E8E-A036-5E4E313147A1}" type="datetimeFigureOut">
              <a:rPr lang="it-CH" smtClean="0"/>
              <a:t>23.06.2023</a:t>
            </a:fld>
            <a:endParaRPr lang="it-CH"/>
          </a:p>
        </p:txBody>
      </p:sp>
      <p:sp>
        <p:nvSpPr>
          <p:cNvPr id="6" name="Footer Placeholder 5"/>
          <p:cNvSpPr>
            <a:spLocks noGrp="1"/>
          </p:cNvSpPr>
          <p:nvPr>
            <p:ph type="ftr" sz="quarter" idx="11"/>
          </p:nvPr>
        </p:nvSpPr>
        <p:spPr/>
        <p:txBody>
          <a:bodyPr/>
          <a:lstStyle/>
          <a:p>
            <a:endParaRPr lang="it-CH"/>
          </a:p>
        </p:txBody>
      </p:sp>
      <p:sp>
        <p:nvSpPr>
          <p:cNvPr id="7" name="Slide Number Placeholder 6"/>
          <p:cNvSpPr>
            <a:spLocks noGrp="1"/>
          </p:cNvSpPr>
          <p:nvPr>
            <p:ph type="sldNum" sz="quarter" idx="12"/>
          </p:nvPr>
        </p:nvSpPr>
        <p:spPr/>
        <p:txBody>
          <a:bodyPr/>
          <a:lstStyle/>
          <a:p>
            <a:fld id="{B7EEAC33-FB8C-4C0A-B320-6882D397EC2D}" type="slidenum">
              <a:rPr lang="it-CH" smtClean="0"/>
              <a:t>‹#›</a:t>
            </a:fld>
            <a:endParaRPr lang="it-CH"/>
          </a:p>
        </p:txBody>
      </p:sp>
    </p:spTree>
    <p:extLst>
      <p:ext uri="{BB962C8B-B14F-4D97-AF65-F5344CB8AC3E}">
        <p14:creationId xmlns:p14="http://schemas.microsoft.com/office/powerpoint/2010/main" val="3970954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800000" y="756001"/>
            <a:ext cx="17922918" cy="904357"/>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5D7E78-45B7-4E8E-A036-5E4E313147A1}" type="datetimeFigureOut">
              <a:rPr lang="it-CH" smtClean="0"/>
              <a:t>23.06.2023</a:t>
            </a:fld>
            <a:endParaRPr lang="it-CH"/>
          </a:p>
        </p:txBody>
      </p:sp>
      <p:sp>
        <p:nvSpPr>
          <p:cNvPr id="5" name="Footer Placeholder 4"/>
          <p:cNvSpPr>
            <a:spLocks noGrp="1"/>
          </p:cNvSpPr>
          <p:nvPr>
            <p:ph type="ftr" sz="quarter" idx="11"/>
          </p:nvPr>
        </p:nvSpPr>
        <p:spPr/>
        <p:txBody>
          <a:bodyPr/>
          <a:lstStyle/>
          <a:p>
            <a:endParaRPr lang="it-CH"/>
          </a:p>
        </p:txBody>
      </p:sp>
      <p:sp>
        <p:nvSpPr>
          <p:cNvPr id="6" name="Slide Number Placeholder 5"/>
          <p:cNvSpPr>
            <a:spLocks noGrp="1"/>
          </p:cNvSpPr>
          <p:nvPr>
            <p:ph type="sldNum" sz="quarter" idx="12"/>
          </p:nvPr>
        </p:nvSpPr>
        <p:spPr/>
        <p:txBody>
          <a:bodyPr/>
          <a:lstStyle/>
          <a:p>
            <a:fld id="{B7EEAC33-FB8C-4C0A-B320-6882D397EC2D}" type="slidenum">
              <a:rPr lang="it-CH" smtClean="0"/>
              <a:t>‹#›</a:t>
            </a:fld>
            <a:endParaRPr lang="it-CH"/>
          </a:p>
        </p:txBody>
      </p:sp>
    </p:spTree>
    <p:extLst>
      <p:ext uri="{BB962C8B-B14F-4D97-AF65-F5344CB8AC3E}">
        <p14:creationId xmlns:p14="http://schemas.microsoft.com/office/powerpoint/2010/main" val="4157889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5D7E78-45B7-4E8E-A036-5E4E313147A1}" type="datetimeFigureOut">
              <a:rPr lang="it-CH" smtClean="0"/>
              <a:t>23.06.2023</a:t>
            </a:fld>
            <a:endParaRPr lang="it-CH"/>
          </a:p>
        </p:txBody>
      </p:sp>
      <p:sp>
        <p:nvSpPr>
          <p:cNvPr id="5" name="Footer Placeholder 4"/>
          <p:cNvSpPr>
            <a:spLocks noGrp="1"/>
          </p:cNvSpPr>
          <p:nvPr>
            <p:ph type="ftr" sz="quarter" idx="11"/>
          </p:nvPr>
        </p:nvSpPr>
        <p:spPr/>
        <p:txBody>
          <a:bodyPr/>
          <a:lstStyle/>
          <a:p>
            <a:endParaRPr lang="it-CH"/>
          </a:p>
        </p:txBody>
      </p:sp>
      <p:sp>
        <p:nvSpPr>
          <p:cNvPr id="6" name="Slide Number Placeholder 5"/>
          <p:cNvSpPr>
            <a:spLocks noGrp="1"/>
          </p:cNvSpPr>
          <p:nvPr>
            <p:ph type="sldNum" sz="quarter" idx="12"/>
          </p:nvPr>
        </p:nvSpPr>
        <p:spPr/>
        <p:txBody>
          <a:bodyPr/>
          <a:lstStyle/>
          <a:p>
            <a:fld id="{B7EEAC33-FB8C-4C0A-B320-6882D397EC2D}" type="slidenum">
              <a:rPr lang="it-CH" smtClean="0"/>
              <a:t>‹#›</a:t>
            </a:fld>
            <a:endParaRPr lang="it-CH"/>
          </a:p>
        </p:txBody>
      </p:sp>
    </p:spTree>
    <p:extLst>
      <p:ext uri="{BB962C8B-B14F-4D97-AF65-F5344CB8AC3E}">
        <p14:creationId xmlns:p14="http://schemas.microsoft.com/office/powerpoint/2010/main" val="121053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0799999" y="40816306"/>
            <a:ext cx="5580000" cy="1333675"/>
          </a:xfrm>
        </p:spPr>
        <p:txBody>
          <a:bodyPr>
            <a:normAutofit/>
          </a:bodyPr>
          <a:lstStyle>
            <a:lvl1pPr marL="0" indent="0" algn="l">
              <a:lnSpc>
                <a:spcPts val="2826"/>
              </a:lnSpc>
              <a:spcBef>
                <a:spcPts val="0"/>
              </a:spcBef>
              <a:buNone/>
              <a:defRPr sz="2800"/>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dirty="0"/>
              <a:t>Name Surname</a:t>
            </a:r>
          </a:p>
          <a:p>
            <a:r>
              <a:rPr lang="en-US" dirty="0"/>
              <a:t>Function</a:t>
            </a:r>
          </a:p>
          <a:p>
            <a:r>
              <a:rPr lang="en-US" dirty="0"/>
              <a:t>Email</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8000" y="39412306"/>
            <a:ext cx="6480000" cy="2737675"/>
          </a:xfrm>
          <a:prstGeom prst="rect">
            <a:avLst/>
          </a:prstGeom>
        </p:spPr>
      </p:pic>
      <p:sp>
        <p:nvSpPr>
          <p:cNvPr id="9" name="Text Placeholder 2"/>
          <p:cNvSpPr>
            <a:spLocks noGrp="1"/>
          </p:cNvSpPr>
          <p:nvPr>
            <p:ph type="body" idx="13" hasCustomPrompt="1"/>
          </p:nvPr>
        </p:nvSpPr>
        <p:spPr>
          <a:xfrm>
            <a:off x="16971458" y="40816306"/>
            <a:ext cx="5580000" cy="1333675"/>
          </a:xfrm>
        </p:spPr>
        <p:txBody>
          <a:bodyPr>
            <a:normAutofit/>
          </a:bodyPr>
          <a:lstStyle>
            <a:lvl1pPr marL="0" indent="0">
              <a:lnSpc>
                <a:spcPts val="2826"/>
              </a:lnSpc>
              <a:spcBef>
                <a:spcPts val="0"/>
              </a:spcBef>
              <a:buNone/>
              <a:defRPr sz="2800">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dirty="0"/>
              <a:t>Name Surname</a:t>
            </a:r>
          </a:p>
          <a:p>
            <a:pPr lvl="0"/>
            <a:r>
              <a:rPr lang="en-US" dirty="0"/>
              <a:t>Function</a:t>
            </a:r>
          </a:p>
          <a:p>
            <a:pPr lvl="0"/>
            <a:r>
              <a:rPr lang="en-US" dirty="0"/>
              <a:t>Email</a:t>
            </a:r>
          </a:p>
        </p:txBody>
      </p:sp>
      <p:sp>
        <p:nvSpPr>
          <p:cNvPr id="13" name="Text Placeholder 3"/>
          <p:cNvSpPr>
            <a:spLocks noGrp="1"/>
          </p:cNvSpPr>
          <p:nvPr>
            <p:ph type="body" sz="half" idx="2" hasCustomPrompt="1"/>
          </p:nvPr>
        </p:nvSpPr>
        <p:spPr>
          <a:xfrm>
            <a:off x="23142918" y="40816306"/>
            <a:ext cx="5580000" cy="1333675"/>
          </a:xfrm>
        </p:spPr>
        <p:txBody>
          <a:bodyPr>
            <a:normAutofit/>
          </a:bodyPr>
          <a:lstStyle>
            <a:lvl1pPr marL="0" indent="0">
              <a:lnSpc>
                <a:spcPts val="2826"/>
              </a:lnSpc>
              <a:spcBef>
                <a:spcPts val="0"/>
              </a:spcBef>
              <a:buNone/>
              <a:defRPr sz="2800"/>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dirty="0"/>
              <a:t>Name Surname</a:t>
            </a:r>
          </a:p>
          <a:p>
            <a:pPr lvl="0"/>
            <a:r>
              <a:rPr lang="en-US" dirty="0"/>
              <a:t>Function</a:t>
            </a:r>
          </a:p>
          <a:p>
            <a:pPr lvl="0"/>
            <a:r>
              <a:rPr lang="en-US" dirty="0"/>
              <a:t>Email</a:t>
            </a:r>
          </a:p>
        </p:txBody>
      </p:sp>
      <p:cxnSp>
        <p:nvCxnSpPr>
          <p:cNvPr id="15" name="Straight Connector 14"/>
          <p:cNvCxnSpPr/>
          <p:nvPr userDrawn="1"/>
        </p:nvCxnSpPr>
        <p:spPr>
          <a:xfrm>
            <a:off x="10799999" y="40550420"/>
            <a:ext cx="179229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368000" y="38852249"/>
            <a:ext cx="2735491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itle 1"/>
          <p:cNvSpPr>
            <a:spLocks noGrp="1"/>
          </p:cNvSpPr>
          <p:nvPr>
            <p:ph type="title" hasCustomPrompt="1"/>
          </p:nvPr>
        </p:nvSpPr>
        <p:spPr>
          <a:xfrm>
            <a:off x="10799999" y="39412307"/>
            <a:ext cx="17922919" cy="1138114"/>
          </a:xfrm>
          <a:prstGeom prst="rect">
            <a:avLst/>
          </a:prstGeom>
        </p:spPr>
        <p:txBody>
          <a:bodyPr lIns="0" tIns="0" rIns="0" bIns="0" anchor="t"/>
          <a:lstStyle>
            <a:lvl1pPr algn="l">
              <a:defRPr sz="6000"/>
            </a:lvl1pPr>
          </a:lstStyle>
          <a:p>
            <a:r>
              <a:rPr lang="en-US" dirty="0"/>
              <a:t>Name Faculty or Institute</a:t>
            </a:r>
          </a:p>
        </p:txBody>
      </p:sp>
    </p:spTree>
    <p:extLst>
      <p:ext uri="{BB962C8B-B14F-4D97-AF65-F5344CB8AC3E}">
        <p14:creationId xmlns:p14="http://schemas.microsoft.com/office/powerpoint/2010/main" val="141199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800000" y="756001"/>
            <a:ext cx="17922918" cy="904357"/>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5D7E78-45B7-4E8E-A036-5E4E313147A1}" type="datetimeFigureOut">
              <a:rPr lang="it-CH" smtClean="0"/>
              <a:t>23.06.2023</a:t>
            </a:fld>
            <a:endParaRPr lang="it-CH"/>
          </a:p>
        </p:txBody>
      </p:sp>
      <p:sp>
        <p:nvSpPr>
          <p:cNvPr id="5" name="Footer Placeholder 4"/>
          <p:cNvSpPr>
            <a:spLocks noGrp="1"/>
          </p:cNvSpPr>
          <p:nvPr>
            <p:ph type="ftr" sz="quarter" idx="11"/>
          </p:nvPr>
        </p:nvSpPr>
        <p:spPr/>
        <p:txBody>
          <a:bodyPr/>
          <a:lstStyle/>
          <a:p>
            <a:endParaRPr lang="it-CH"/>
          </a:p>
        </p:txBody>
      </p:sp>
      <p:sp>
        <p:nvSpPr>
          <p:cNvPr id="6" name="Slide Number Placeholder 5"/>
          <p:cNvSpPr>
            <a:spLocks noGrp="1"/>
          </p:cNvSpPr>
          <p:nvPr>
            <p:ph type="sldNum" sz="quarter" idx="12"/>
          </p:nvPr>
        </p:nvSpPr>
        <p:spPr/>
        <p:txBody>
          <a:bodyPr/>
          <a:lstStyle/>
          <a:p>
            <a:fld id="{B7EEAC33-FB8C-4C0A-B320-6882D397EC2D}" type="slidenum">
              <a:rPr lang="it-CH" smtClean="0"/>
              <a:t>‹#›</a:t>
            </a:fld>
            <a:endParaRPr lang="it-CH"/>
          </a:p>
        </p:txBody>
      </p:sp>
    </p:spTree>
    <p:extLst>
      <p:ext uri="{BB962C8B-B14F-4D97-AF65-F5344CB8AC3E}">
        <p14:creationId xmlns:p14="http://schemas.microsoft.com/office/powerpoint/2010/main" val="1832232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a:prstGeom prst="rect">
            <a:avLst/>
          </a:prstGeom>
        </p:spPr>
        <p:txBody>
          <a:bodyPr anchor="b"/>
          <a:lstStyle>
            <a:lvl1pPr>
              <a:defRPr sz="19865"/>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785D7E78-45B7-4E8E-A036-5E4E313147A1}" type="datetimeFigureOut">
              <a:rPr lang="it-CH" smtClean="0"/>
              <a:t>23.06.2023</a:t>
            </a:fld>
            <a:endParaRPr lang="it-CH"/>
          </a:p>
        </p:txBody>
      </p:sp>
      <p:sp>
        <p:nvSpPr>
          <p:cNvPr id="5" name="Footer Placeholder 4"/>
          <p:cNvSpPr>
            <a:spLocks noGrp="1"/>
          </p:cNvSpPr>
          <p:nvPr>
            <p:ph type="ftr" sz="quarter" idx="11"/>
          </p:nvPr>
        </p:nvSpPr>
        <p:spPr/>
        <p:txBody>
          <a:bodyPr/>
          <a:lstStyle/>
          <a:p>
            <a:endParaRPr lang="it-CH"/>
          </a:p>
        </p:txBody>
      </p:sp>
      <p:sp>
        <p:nvSpPr>
          <p:cNvPr id="6" name="Slide Number Placeholder 5"/>
          <p:cNvSpPr>
            <a:spLocks noGrp="1"/>
          </p:cNvSpPr>
          <p:nvPr>
            <p:ph type="sldNum" sz="quarter" idx="12"/>
          </p:nvPr>
        </p:nvSpPr>
        <p:spPr/>
        <p:txBody>
          <a:bodyPr/>
          <a:lstStyle/>
          <a:p>
            <a:fld id="{B7EEAC33-FB8C-4C0A-B320-6882D397EC2D}" type="slidenum">
              <a:rPr lang="it-CH" smtClean="0"/>
              <a:t>‹#›</a:t>
            </a:fld>
            <a:endParaRPr lang="it-CH"/>
          </a:p>
        </p:txBody>
      </p:sp>
    </p:spTree>
    <p:extLst>
      <p:ext uri="{BB962C8B-B14F-4D97-AF65-F5344CB8AC3E}">
        <p14:creationId xmlns:p14="http://schemas.microsoft.com/office/powerpoint/2010/main" val="1098012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00000" y="756001"/>
            <a:ext cx="17922918" cy="904357"/>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5D7E78-45B7-4E8E-A036-5E4E313147A1}" type="datetimeFigureOut">
              <a:rPr lang="it-CH" smtClean="0"/>
              <a:t>23.06.2023</a:t>
            </a:fld>
            <a:endParaRPr lang="it-CH"/>
          </a:p>
        </p:txBody>
      </p:sp>
      <p:sp>
        <p:nvSpPr>
          <p:cNvPr id="6" name="Footer Placeholder 5"/>
          <p:cNvSpPr>
            <a:spLocks noGrp="1"/>
          </p:cNvSpPr>
          <p:nvPr>
            <p:ph type="ftr" sz="quarter" idx="11"/>
          </p:nvPr>
        </p:nvSpPr>
        <p:spPr/>
        <p:txBody>
          <a:bodyPr/>
          <a:lstStyle/>
          <a:p>
            <a:endParaRPr lang="it-CH"/>
          </a:p>
        </p:txBody>
      </p:sp>
      <p:sp>
        <p:nvSpPr>
          <p:cNvPr id="7" name="Slide Number Placeholder 6"/>
          <p:cNvSpPr>
            <a:spLocks noGrp="1"/>
          </p:cNvSpPr>
          <p:nvPr>
            <p:ph type="sldNum" sz="quarter" idx="12"/>
          </p:nvPr>
        </p:nvSpPr>
        <p:spPr/>
        <p:txBody>
          <a:bodyPr/>
          <a:lstStyle/>
          <a:p>
            <a:fld id="{B7EEAC33-FB8C-4C0A-B320-6882D397EC2D}" type="slidenum">
              <a:rPr lang="it-CH" smtClean="0"/>
              <a:t>‹#›</a:t>
            </a:fld>
            <a:endParaRPr lang="it-CH"/>
          </a:p>
        </p:txBody>
      </p:sp>
    </p:spTree>
    <p:extLst>
      <p:ext uri="{BB962C8B-B14F-4D97-AF65-F5344CB8AC3E}">
        <p14:creationId xmlns:p14="http://schemas.microsoft.com/office/powerpoint/2010/main" val="2097942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5D7E78-45B7-4E8E-A036-5E4E313147A1}" type="datetimeFigureOut">
              <a:rPr lang="it-CH" smtClean="0"/>
              <a:t>23.06.2023</a:t>
            </a:fld>
            <a:endParaRPr lang="it-CH"/>
          </a:p>
        </p:txBody>
      </p:sp>
      <p:sp>
        <p:nvSpPr>
          <p:cNvPr id="8" name="Footer Placeholder 7"/>
          <p:cNvSpPr>
            <a:spLocks noGrp="1"/>
          </p:cNvSpPr>
          <p:nvPr>
            <p:ph type="ftr" sz="quarter" idx="11"/>
          </p:nvPr>
        </p:nvSpPr>
        <p:spPr/>
        <p:txBody>
          <a:bodyPr/>
          <a:lstStyle/>
          <a:p>
            <a:endParaRPr lang="it-CH"/>
          </a:p>
        </p:txBody>
      </p:sp>
      <p:sp>
        <p:nvSpPr>
          <p:cNvPr id="9" name="Slide Number Placeholder 8"/>
          <p:cNvSpPr>
            <a:spLocks noGrp="1"/>
          </p:cNvSpPr>
          <p:nvPr>
            <p:ph type="sldNum" sz="quarter" idx="12"/>
          </p:nvPr>
        </p:nvSpPr>
        <p:spPr/>
        <p:txBody>
          <a:bodyPr/>
          <a:lstStyle/>
          <a:p>
            <a:fld id="{B7EEAC33-FB8C-4C0A-B320-6882D397EC2D}" type="slidenum">
              <a:rPr lang="it-CH" smtClean="0"/>
              <a:t>‹#›</a:t>
            </a:fld>
            <a:endParaRPr lang="it-CH"/>
          </a:p>
        </p:txBody>
      </p:sp>
    </p:spTree>
    <p:extLst>
      <p:ext uri="{BB962C8B-B14F-4D97-AF65-F5344CB8AC3E}">
        <p14:creationId xmlns:p14="http://schemas.microsoft.com/office/powerpoint/2010/main" val="2416902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800000" y="756001"/>
            <a:ext cx="17922918" cy="904357"/>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5D7E78-45B7-4E8E-A036-5E4E313147A1}" type="datetimeFigureOut">
              <a:rPr lang="it-CH" smtClean="0"/>
              <a:t>23.06.2023</a:t>
            </a:fld>
            <a:endParaRPr lang="it-CH"/>
          </a:p>
        </p:txBody>
      </p:sp>
      <p:sp>
        <p:nvSpPr>
          <p:cNvPr id="4" name="Footer Placeholder 3"/>
          <p:cNvSpPr>
            <a:spLocks noGrp="1"/>
          </p:cNvSpPr>
          <p:nvPr>
            <p:ph type="ftr" sz="quarter" idx="11"/>
          </p:nvPr>
        </p:nvSpPr>
        <p:spPr/>
        <p:txBody>
          <a:bodyPr/>
          <a:lstStyle/>
          <a:p>
            <a:endParaRPr lang="it-CH"/>
          </a:p>
        </p:txBody>
      </p:sp>
      <p:sp>
        <p:nvSpPr>
          <p:cNvPr id="5" name="Slide Number Placeholder 4"/>
          <p:cNvSpPr>
            <a:spLocks noGrp="1"/>
          </p:cNvSpPr>
          <p:nvPr>
            <p:ph type="sldNum" sz="quarter" idx="12"/>
          </p:nvPr>
        </p:nvSpPr>
        <p:spPr/>
        <p:txBody>
          <a:bodyPr/>
          <a:lstStyle/>
          <a:p>
            <a:fld id="{B7EEAC33-FB8C-4C0A-B320-6882D397EC2D}" type="slidenum">
              <a:rPr lang="it-CH" smtClean="0"/>
              <a:t>‹#›</a:t>
            </a:fld>
            <a:endParaRPr lang="it-CH"/>
          </a:p>
        </p:txBody>
      </p:sp>
    </p:spTree>
    <p:extLst>
      <p:ext uri="{BB962C8B-B14F-4D97-AF65-F5344CB8AC3E}">
        <p14:creationId xmlns:p14="http://schemas.microsoft.com/office/powerpoint/2010/main" val="162756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5D7E78-45B7-4E8E-A036-5E4E313147A1}" type="datetimeFigureOut">
              <a:rPr lang="it-CH" smtClean="0"/>
              <a:t>23.06.2023</a:t>
            </a:fld>
            <a:endParaRPr lang="it-CH"/>
          </a:p>
        </p:txBody>
      </p:sp>
      <p:sp>
        <p:nvSpPr>
          <p:cNvPr id="3" name="Footer Placeholder 2"/>
          <p:cNvSpPr>
            <a:spLocks noGrp="1"/>
          </p:cNvSpPr>
          <p:nvPr>
            <p:ph type="ftr" sz="quarter" idx="11"/>
          </p:nvPr>
        </p:nvSpPr>
        <p:spPr/>
        <p:txBody>
          <a:bodyPr/>
          <a:lstStyle/>
          <a:p>
            <a:endParaRPr lang="it-CH"/>
          </a:p>
        </p:txBody>
      </p:sp>
      <p:sp>
        <p:nvSpPr>
          <p:cNvPr id="4" name="Slide Number Placeholder 3"/>
          <p:cNvSpPr>
            <a:spLocks noGrp="1"/>
          </p:cNvSpPr>
          <p:nvPr>
            <p:ph type="sldNum" sz="quarter" idx="12"/>
          </p:nvPr>
        </p:nvSpPr>
        <p:spPr/>
        <p:txBody>
          <a:bodyPr/>
          <a:lstStyle/>
          <a:p>
            <a:fld id="{B7EEAC33-FB8C-4C0A-B320-6882D397EC2D}" type="slidenum">
              <a:rPr lang="it-CH" smtClean="0"/>
              <a:t>‹#›</a:t>
            </a:fld>
            <a:endParaRPr lang="it-CH"/>
          </a:p>
        </p:txBody>
      </p:sp>
    </p:spTree>
    <p:extLst>
      <p:ext uri="{BB962C8B-B14F-4D97-AF65-F5344CB8AC3E}">
        <p14:creationId xmlns:p14="http://schemas.microsoft.com/office/powerpoint/2010/main" val="2292393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a:prstGeom prst="rect">
            <a:avLst/>
          </a:prstGeom>
        </p:spPr>
        <p:txBody>
          <a:bodyPr anchor="b"/>
          <a:lstStyle>
            <a:lvl1pPr>
              <a:defRPr sz="10595"/>
            </a:lvl1pPr>
          </a:lstStyle>
          <a:p>
            <a:r>
              <a:rPr lang="en-US" dirty="0"/>
              <a:t>Click to edit Master title style</a:t>
            </a:r>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785D7E78-45B7-4E8E-A036-5E4E313147A1}" type="datetimeFigureOut">
              <a:rPr lang="it-CH" smtClean="0"/>
              <a:t>23.06.2023</a:t>
            </a:fld>
            <a:endParaRPr lang="it-CH"/>
          </a:p>
        </p:txBody>
      </p:sp>
      <p:sp>
        <p:nvSpPr>
          <p:cNvPr id="6" name="Footer Placeholder 5"/>
          <p:cNvSpPr>
            <a:spLocks noGrp="1"/>
          </p:cNvSpPr>
          <p:nvPr>
            <p:ph type="ftr" sz="quarter" idx="11"/>
          </p:nvPr>
        </p:nvSpPr>
        <p:spPr/>
        <p:txBody>
          <a:bodyPr/>
          <a:lstStyle/>
          <a:p>
            <a:endParaRPr lang="it-CH"/>
          </a:p>
        </p:txBody>
      </p:sp>
      <p:sp>
        <p:nvSpPr>
          <p:cNvPr id="7" name="Slide Number Placeholder 6"/>
          <p:cNvSpPr>
            <a:spLocks noGrp="1"/>
          </p:cNvSpPr>
          <p:nvPr>
            <p:ph type="sldNum" sz="quarter" idx="12"/>
          </p:nvPr>
        </p:nvSpPr>
        <p:spPr/>
        <p:txBody>
          <a:bodyPr/>
          <a:lstStyle/>
          <a:p>
            <a:fld id="{B7EEAC33-FB8C-4C0A-B320-6882D397EC2D}" type="slidenum">
              <a:rPr lang="it-CH" smtClean="0"/>
              <a:t>‹#›</a:t>
            </a:fld>
            <a:endParaRPr lang="it-CH"/>
          </a:p>
        </p:txBody>
      </p:sp>
    </p:spTree>
    <p:extLst>
      <p:ext uri="{BB962C8B-B14F-4D97-AF65-F5344CB8AC3E}">
        <p14:creationId xmlns:p14="http://schemas.microsoft.com/office/powerpoint/2010/main" val="2696948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67999" y="8101365"/>
            <a:ext cx="27354919" cy="27158594"/>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785D7E78-45B7-4E8E-A036-5E4E313147A1}" type="datetimeFigureOut">
              <a:rPr lang="it-CH" smtClean="0"/>
              <a:t>23.06.2023</a:t>
            </a:fld>
            <a:endParaRPr lang="it-CH"/>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it-CH" dirty="0"/>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B7EEAC33-FB8C-4C0A-B320-6882D397EC2D}" type="slidenum">
              <a:rPr lang="it-CH" smtClean="0"/>
              <a:t>‹#›</a:t>
            </a:fld>
            <a:endParaRPr lang="it-CH"/>
          </a:p>
        </p:txBody>
      </p:sp>
    </p:spTree>
    <p:extLst>
      <p:ext uri="{BB962C8B-B14F-4D97-AF65-F5344CB8AC3E}">
        <p14:creationId xmlns:p14="http://schemas.microsoft.com/office/powerpoint/2010/main" val="4242243520"/>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3027487" rtl="0" eaLnBrk="1" latinLnBrk="0" hangingPunct="1">
        <a:lnSpc>
          <a:spcPct val="90000"/>
        </a:lnSpc>
        <a:spcBef>
          <a:spcPct val="0"/>
        </a:spcBef>
        <a:buNone/>
        <a:defRPr sz="5000" b="1" kern="1200">
          <a:solidFill>
            <a:schemeClr val="tx1"/>
          </a:solidFill>
          <a:latin typeface="Arial" panose="020B0604020202020204" pitchFamily="34" charset="0"/>
          <a:ea typeface="+mj-ea"/>
          <a:cs typeface="Arial" panose="020B0604020202020204" pitchFamily="34" charset="0"/>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Arial" panose="020B0604020202020204" pitchFamily="34" charset="0"/>
          <a:ea typeface="+mn-ea"/>
          <a:cs typeface="Arial" panose="020B0604020202020204" pitchFamily="34" charset="0"/>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Arial" panose="020B0604020202020204" pitchFamily="34" charset="0"/>
          <a:ea typeface="+mn-ea"/>
          <a:cs typeface="Arial" panose="020B0604020202020204" pitchFamily="34" charset="0"/>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Arial" panose="020B0604020202020204" pitchFamily="34" charset="0"/>
          <a:ea typeface="+mn-ea"/>
          <a:cs typeface="Arial" panose="020B0604020202020204" pitchFamily="34" charset="0"/>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Arial" panose="020B0604020202020204" pitchFamily="34" charset="0"/>
          <a:ea typeface="+mn-ea"/>
          <a:cs typeface="Arial" panose="020B0604020202020204" pitchFamily="34" charset="0"/>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Arial" panose="020B0604020202020204" pitchFamily="34" charset="0"/>
          <a:ea typeface="+mn-ea"/>
          <a:cs typeface="Arial" panose="020B0604020202020204" pitchFamily="34" charset="0"/>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0917538" y="2712019"/>
            <a:ext cx="6643408" cy="688703"/>
          </a:xfrm>
        </p:spPr>
        <p:txBody>
          <a:bodyPr/>
          <a:lstStyle/>
          <a:p>
            <a:r>
              <a:rPr lang="it-CH" b="1" dirty="0">
                <a:latin typeface="Poppins Medium" panose="00000600000000000000" pitchFamily="2" charset="0"/>
                <a:cs typeface="Poppins Medium" panose="00000600000000000000" pitchFamily="2" charset="0"/>
              </a:rPr>
              <a:t>Student: </a:t>
            </a:r>
            <a:r>
              <a:rPr lang="it-CH" dirty="0">
                <a:latin typeface="Poppins Medium" panose="00000600000000000000" pitchFamily="2" charset="0"/>
                <a:cs typeface="Poppins Medium" panose="00000600000000000000" pitchFamily="2" charset="0"/>
              </a:rPr>
              <a:t>Harkeerat Singh Sawhney</a:t>
            </a:r>
            <a:endParaRPr lang="it-CH" b="1" dirty="0">
              <a:latin typeface="Poppins Medium" panose="00000600000000000000" pitchFamily="2" charset="0"/>
              <a:cs typeface="Poppins Medium" panose="00000600000000000000" pitchFamily="2" charset="0"/>
            </a:endParaRPr>
          </a:p>
        </p:txBody>
      </p:sp>
      <p:sp>
        <p:nvSpPr>
          <p:cNvPr id="3" name="Text Placeholder 2"/>
          <p:cNvSpPr>
            <a:spLocks noGrp="1"/>
          </p:cNvSpPr>
          <p:nvPr>
            <p:ph type="body" idx="13"/>
          </p:nvPr>
        </p:nvSpPr>
        <p:spPr>
          <a:xfrm>
            <a:off x="17560946" y="2712019"/>
            <a:ext cx="5580000" cy="688703"/>
          </a:xfrm>
        </p:spPr>
        <p:txBody>
          <a:bodyPr/>
          <a:lstStyle/>
          <a:p>
            <a:r>
              <a:rPr lang="it-CH" b="1" dirty="0">
                <a:latin typeface="Poppins Medium" panose="00000600000000000000" pitchFamily="2" charset="0"/>
                <a:cs typeface="Poppins Medium" panose="00000600000000000000" pitchFamily="2" charset="0"/>
              </a:rPr>
              <a:t>Advisor: </a:t>
            </a:r>
            <a:r>
              <a:rPr lang="it-CH" dirty="0">
                <a:latin typeface="Poppins Medium" panose="00000600000000000000" pitchFamily="2" charset="0"/>
                <a:cs typeface="Poppins Medium" panose="00000600000000000000" pitchFamily="2" charset="0"/>
              </a:rPr>
              <a:t>Dr. Monica Landoni​</a:t>
            </a:r>
          </a:p>
        </p:txBody>
      </p:sp>
      <p:sp>
        <p:nvSpPr>
          <p:cNvPr id="5" name="Title 4"/>
          <p:cNvSpPr>
            <a:spLocks noGrp="1"/>
          </p:cNvSpPr>
          <p:nvPr>
            <p:ph type="title"/>
          </p:nvPr>
        </p:nvSpPr>
        <p:spPr>
          <a:xfrm>
            <a:off x="10799998" y="342085"/>
            <a:ext cx="17979539" cy="1627415"/>
          </a:xfrm>
        </p:spPr>
        <p:txBody>
          <a:bodyPr/>
          <a:lstStyle/>
          <a:p>
            <a:r>
              <a:rPr lang="en-US" sz="5400" dirty="0">
                <a:latin typeface="Poppins Medium" panose="00000600000000000000" pitchFamily="2" charset="0"/>
                <a:cs typeface="Poppins Medium" panose="00000600000000000000" pitchFamily="2" charset="0"/>
              </a:rPr>
              <a:t>A Comparative Study between Google and Conversational AI Model</a:t>
            </a:r>
            <a:endParaRPr lang="it-CH" sz="5400" dirty="0">
              <a:latin typeface="Poppins Medium" panose="00000600000000000000" pitchFamily="2" charset="0"/>
              <a:cs typeface="Poppins Medium" panose="00000600000000000000" pitchFamily="2" charset="0"/>
            </a:endParaRPr>
          </a:p>
        </p:txBody>
      </p:sp>
      <p:graphicFrame>
        <p:nvGraphicFramePr>
          <p:cNvPr id="4" name="Table 5">
            <a:extLst>
              <a:ext uri="{FF2B5EF4-FFF2-40B4-BE49-F238E27FC236}">
                <a16:creationId xmlns:a16="http://schemas.microsoft.com/office/drawing/2014/main" id="{D60E018B-1060-B836-2750-804258427272}"/>
              </a:ext>
            </a:extLst>
          </p:cNvPr>
          <p:cNvGraphicFramePr>
            <a:graphicFrameLocks noGrp="1"/>
          </p:cNvGraphicFramePr>
          <p:nvPr>
            <p:extLst>
              <p:ext uri="{D42A27DB-BD31-4B8C-83A1-F6EECF244321}">
                <p14:modId xmlns:p14="http://schemas.microsoft.com/office/powerpoint/2010/main" val="3407760755"/>
              </p:ext>
            </p:extLst>
          </p:nvPr>
        </p:nvGraphicFramePr>
        <p:xfrm>
          <a:off x="1420238" y="4180329"/>
          <a:ext cx="27434736" cy="39130266"/>
        </p:xfrm>
        <a:graphic>
          <a:graphicData uri="http://schemas.openxmlformats.org/drawingml/2006/table">
            <a:tbl>
              <a:tblPr firstRow="1" bandRow="1">
                <a:tableStyleId>{2D5ABB26-0587-4C30-8999-92F81FD0307C}</a:tableStyleId>
              </a:tblPr>
              <a:tblGrid>
                <a:gridCol w="13399899">
                  <a:extLst>
                    <a:ext uri="{9D8B030D-6E8A-4147-A177-3AD203B41FA5}">
                      <a16:colId xmlns:a16="http://schemas.microsoft.com/office/drawing/2014/main" val="1930669324"/>
                    </a:ext>
                  </a:extLst>
                </a:gridCol>
                <a:gridCol w="619125">
                  <a:extLst>
                    <a:ext uri="{9D8B030D-6E8A-4147-A177-3AD203B41FA5}">
                      <a16:colId xmlns:a16="http://schemas.microsoft.com/office/drawing/2014/main" val="1270897495"/>
                    </a:ext>
                  </a:extLst>
                </a:gridCol>
                <a:gridCol w="6707856">
                  <a:extLst>
                    <a:ext uri="{9D8B030D-6E8A-4147-A177-3AD203B41FA5}">
                      <a16:colId xmlns:a16="http://schemas.microsoft.com/office/drawing/2014/main" val="500646417"/>
                    </a:ext>
                  </a:extLst>
                </a:gridCol>
                <a:gridCol w="6707856">
                  <a:extLst>
                    <a:ext uri="{9D8B030D-6E8A-4147-A177-3AD203B41FA5}">
                      <a16:colId xmlns:a16="http://schemas.microsoft.com/office/drawing/2014/main" val="92811746"/>
                    </a:ext>
                  </a:extLst>
                </a:gridCol>
              </a:tblGrid>
              <a:tr h="988599">
                <a:tc>
                  <a:txBody>
                    <a:bodyPr/>
                    <a:lstStyle/>
                    <a:p>
                      <a:pPr marL="0" marR="0" lvl="0" indent="0" algn="l" defTabSz="3027487" rtl="0" eaLnBrk="1" fontAlgn="auto" latinLnBrk="0" hangingPunct="1">
                        <a:lnSpc>
                          <a:spcPct val="100000"/>
                        </a:lnSpc>
                        <a:spcBef>
                          <a:spcPts val="0"/>
                        </a:spcBef>
                        <a:spcAft>
                          <a:spcPts val="0"/>
                        </a:spcAft>
                        <a:buClrTx/>
                        <a:buSzTx/>
                        <a:buFontTx/>
                        <a:buNone/>
                        <a:tabLst/>
                        <a:defRPr/>
                      </a:pPr>
                      <a:r>
                        <a:rPr lang="en-US" sz="5400" b="1" dirty="0"/>
                        <a:t>Motivation</a:t>
                      </a:r>
                      <a:endParaRPr lang="en-US" sz="5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3027487" rtl="0" eaLnBrk="1" fontAlgn="auto" latinLnBrk="0" hangingPunct="1">
                        <a:lnSpc>
                          <a:spcPct val="100000"/>
                        </a:lnSpc>
                        <a:spcBef>
                          <a:spcPts val="0"/>
                        </a:spcBef>
                        <a:spcAft>
                          <a:spcPts val="0"/>
                        </a:spcAft>
                        <a:buClrTx/>
                        <a:buSzTx/>
                        <a:buFontTx/>
                        <a:buNone/>
                        <a:tabLst/>
                        <a:defRPr/>
                      </a:pPr>
                      <a:r>
                        <a:rPr lang="en-US" sz="5400" b="1" dirty="0"/>
                        <a:t>Data Collection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397901374"/>
                  </a:ext>
                </a:extLst>
              </a:tr>
              <a:tr h="835138">
                <a:tc rowSpan="2">
                  <a:txBody>
                    <a:bodyPr/>
                    <a:lstStyle/>
                    <a:p>
                      <a:pPr marL="0" marR="0" lvl="0" indent="0" algn="just" defTabSz="3027487" rtl="0" eaLnBrk="1" fontAlgn="auto" latinLnBrk="0" hangingPunct="1">
                        <a:lnSpc>
                          <a:spcPct val="100000"/>
                        </a:lnSpc>
                        <a:spcBef>
                          <a:spcPts val="0"/>
                        </a:spcBef>
                        <a:spcAft>
                          <a:spcPts val="0"/>
                        </a:spcAft>
                        <a:buClrTx/>
                        <a:buSzTx/>
                        <a:buFontTx/>
                        <a:buNone/>
                        <a:tabLst/>
                        <a:defRPr/>
                      </a:pPr>
                      <a:r>
                        <a:rPr lang="en-GB" sz="3200" b="0" kern="1200" dirty="0">
                          <a:solidFill>
                            <a:schemeClr val="tx1"/>
                          </a:solidFill>
                          <a:effectLst/>
                          <a:latin typeface="Arial" panose="020B0604020202020204" pitchFamily="34" charset="0"/>
                          <a:ea typeface="Cambria" panose="02040503050406030204" pitchFamily="18" charset="0"/>
                          <a:cs typeface="Arial" panose="020B0604020202020204" pitchFamily="34" charset="0"/>
                        </a:rPr>
                        <a:t>The ubiquitous nature of the internet has led to a surge in online activity amongst young children. Along with that with new advancement of technology, we have both traditional search engines (Google Search) but also conversational AI Models (ChatGPT). This thesis aims to draw a comparative analysis between Google Search and ChatGPT but using different performance assessments. Along with that the thesis will also develop a machine learning model aimed to predict the relevance of a result from a search query. This is a research aimed thesis, in which the goal is to find out for children which is the best way to search for information online. The research question which this thesis aims to answer is “</a:t>
                      </a:r>
                      <a:r>
                        <a:rPr lang="en-GB" sz="3200" b="1" kern="1200" dirty="0">
                          <a:solidFill>
                            <a:schemeClr val="tx1"/>
                          </a:solidFill>
                          <a:effectLst/>
                          <a:latin typeface="Arial" panose="020B0604020202020204" pitchFamily="34" charset="0"/>
                          <a:ea typeface="Cambria" panose="02040503050406030204" pitchFamily="18" charset="0"/>
                          <a:cs typeface="Arial" panose="020B0604020202020204" pitchFamily="34" charset="0"/>
                        </a:rPr>
                        <a:t>Are the new conversational AI models </a:t>
                      </a:r>
                      <a:r>
                        <a:rPr lang="en-GB" sz="3200" b="1" kern="1200">
                          <a:solidFill>
                            <a:schemeClr val="tx1"/>
                          </a:solidFill>
                          <a:effectLst/>
                          <a:latin typeface="Arial" panose="020B0604020202020204" pitchFamily="34" charset="0"/>
                          <a:ea typeface="Cambria" panose="02040503050406030204" pitchFamily="18" charset="0"/>
                          <a:cs typeface="Arial" panose="020B0604020202020204" pitchFamily="34" charset="0"/>
                        </a:rPr>
                        <a:t>better for children </a:t>
                      </a:r>
                      <a:r>
                        <a:rPr lang="en-GB" sz="3200" b="1" kern="1200" dirty="0">
                          <a:solidFill>
                            <a:schemeClr val="tx1"/>
                          </a:solidFill>
                          <a:effectLst/>
                          <a:latin typeface="Arial" panose="020B0604020202020204" pitchFamily="34" charset="0"/>
                          <a:ea typeface="Cambria" panose="02040503050406030204" pitchFamily="18" charset="0"/>
                          <a:cs typeface="Arial" panose="020B0604020202020204" pitchFamily="34" charset="0"/>
                        </a:rPr>
                        <a:t>to interact with, or do the traditional search engine still hold an edge over the new technology?”</a:t>
                      </a:r>
                      <a:endParaRPr lang="en-US" sz="5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4400" dirty="0"/>
                        <a:t>Google Search API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4400" dirty="0"/>
                        <a:t>ChatGPT API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8098451"/>
                  </a:ext>
                </a:extLst>
              </a:tr>
              <a:tr h="5605299">
                <a:tc vMerge="1">
                  <a:txBody>
                    <a:bodyPr/>
                    <a:lstStyle/>
                    <a:p>
                      <a:endParaRPr lang="en-US"/>
                    </a:p>
                  </a:txBody>
                  <a:tcPr/>
                </a:tc>
                <a:tc vMerge="1">
                  <a:txBody>
                    <a:bodyPr/>
                    <a:lstStyle/>
                    <a:p>
                      <a:endParaRPr lang="en-US"/>
                    </a:p>
                  </a:txBody>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319357863"/>
                  </a:ext>
                </a:extLst>
              </a:tr>
              <a:tr h="984270">
                <a:tc gridSpan="4">
                  <a:txBody>
                    <a:bodyPr/>
                    <a:lstStyle/>
                    <a:p>
                      <a:r>
                        <a:rPr lang="en-US" sz="5400" b="1" dirty="0"/>
                        <a:t>Data Analysis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524527156"/>
                  </a:ext>
                </a:extLst>
              </a:tr>
              <a:tr h="988599">
                <a:tc>
                  <a:txBody>
                    <a:bodyPr/>
                    <a:lstStyle/>
                    <a:p>
                      <a:pPr marL="0" marR="0" lvl="0" indent="0" algn="ctr" defTabSz="3027487" rtl="0" eaLnBrk="1" fontAlgn="auto" latinLnBrk="0" hangingPunct="1">
                        <a:lnSpc>
                          <a:spcPct val="100000"/>
                        </a:lnSpc>
                        <a:spcBef>
                          <a:spcPts val="0"/>
                        </a:spcBef>
                        <a:spcAft>
                          <a:spcPts val="0"/>
                        </a:spcAft>
                        <a:buClrTx/>
                        <a:buSzTx/>
                        <a:buFontTx/>
                        <a:buNone/>
                        <a:tabLst/>
                        <a:defRPr/>
                      </a:pPr>
                      <a:r>
                        <a:rPr lang="en-US" sz="4400" dirty="0"/>
                        <a:t>Query Length Analysis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ctr" defTabSz="3027487" rtl="0" eaLnBrk="1" fontAlgn="auto" latinLnBrk="0" hangingPunct="1">
                        <a:lnSpc>
                          <a:spcPct val="100000"/>
                        </a:lnSpc>
                        <a:spcBef>
                          <a:spcPts val="0"/>
                        </a:spcBef>
                        <a:spcAft>
                          <a:spcPts val="0"/>
                        </a:spcAft>
                        <a:buClrTx/>
                        <a:buSzTx/>
                        <a:buFontTx/>
                        <a:buNone/>
                        <a:tabLst/>
                        <a:defRPr/>
                      </a:pPr>
                      <a:r>
                        <a:rPr lang="en-US" sz="4400" kern="1200" dirty="0">
                          <a:solidFill>
                            <a:schemeClr val="tx1"/>
                          </a:solidFill>
                          <a:effectLst/>
                          <a:latin typeface="+mn-lt"/>
                          <a:ea typeface="+mn-ea"/>
                          <a:cs typeface="+mn-cs"/>
                        </a:rPr>
                        <a:t>Named Entity Recognition (NER)</a:t>
                      </a:r>
                      <a:endParaRPr lang="en-US" sz="4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410719392"/>
                  </a:ext>
                </a:extLst>
              </a:tr>
              <a:tr h="4881601">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526723766"/>
                  </a:ext>
                </a:extLst>
              </a:tr>
              <a:tr h="988599">
                <a:tc gridSpan="4">
                  <a:txBody>
                    <a:bodyPr/>
                    <a:lstStyle/>
                    <a:p>
                      <a:pPr marL="0" marR="0" lvl="0" indent="0" algn="ctr" defTabSz="3027487" rtl="0" eaLnBrk="1" fontAlgn="auto" latinLnBrk="0" hangingPunct="1">
                        <a:lnSpc>
                          <a:spcPct val="100000"/>
                        </a:lnSpc>
                        <a:spcBef>
                          <a:spcPts val="0"/>
                        </a:spcBef>
                        <a:spcAft>
                          <a:spcPts val="0"/>
                        </a:spcAft>
                        <a:buClrTx/>
                        <a:buSzTx/>
                        <a:buFontTx/>
                        <a:buNone/>
                        <a:tabLst/>
                        <a:defRPr/>
                      </a:pPr>
                      <a:r>
                        <a:rPr lang="en-US" sz="4400" dirty="0"/>
                        <a:t>Sentiment Analysis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indent="0" algn="ctr" defTabSz="3027487" rtl="0" eaLnBrk="1" fontAlgn="auto" latinLnBrk="0" hangingPunct="1">
                        <a:lnSpc>
                          <a:spcPct val="100000"/>
                        </a:lnSpc>
                        <a:spcBef>
                          <a:spcPts val="0"/>
                        </a:spcBef>
                        <a:spcAft>
                          <a:spcPts val="0"/>
                        </a:spcAft>
                        <a:buClrTx/>
                        <a:buSzTx/>
                        <a:buFontTx/>
                        <a:buNone/>
                        <a:tabLst/>
                        <a:defRPr/>
                      </a:pPr>
                      <a:endParaRPr lang="en-US" sz="4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82002553"/>
                  </a:ext>
                </a:extLst>
              </a:tr>
              <a:tr h="5627031">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2538354328"/>
                  </a:ext>
                </a:extLst>
              </a:tr>
              <a:tr h="920404">
                <a:tc gridSpan="4">
                  <a:txBody>
                    <a:bodyPr/>
                    <a:lstStyle/>
                    <a:p>
                      <a:pPr marL="0" marR="0" lvl="0" indent="0" algn="ctr" defTabSz="3027487" rtl="0" eaLnBrk="1" fontAlgn="auto" latinLnBrk="0" hangingPunct="1">
                        <a:lnSpc>
                          <a:spcPct val="100000"/>
                        </a:lnSpc>
                        <a:spcBef>
                          <a:spcPts val="0"/>
                        </a:spcBef>
                        <a:spcAft>
                          <a:spcPts val="0"/>
                        </a:spcAft>
                        <a:buClrTx/>
                        <a:buSzTx/>
                        <a:buFontTx/>
                        <a:buNone/>
                        <a:tabLst/>
                        <a:defRPr/>
                      </a:pPr>
                      <a:r>
                        <a:rPr lang="en-US" sz="5000" kern="1200" dirty="0">
                          <a:solidFill>
                            <a:schemeClr val="tx1"/>
                          </a:solidFill>
                          <a:effectLst/>
                          <a:latin typeface="+mn-lt"/>
                          <a:ea typeface="+mn-ea"/>
                          <a:cs typeface="+mn-cs"/>
                        </a:rPr>
                        <a:t>Similarity Analysis</a:t>
                      </a:r>
                      <a:endParaRPr lang="en-US" sz="5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774733500"/>
                  </a:ext>
                </a:extLst>
              </a:tr>
              <a:tr h="8588351">
                <a:tc gridSpan="4">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4187124514"/>
                  </a:ext>
                </a:extLst>
              </a:tr>
              <a:tr h="988599">
                <a:tc>
                  <a:txBody>
                    <a:bodyPr/>
                    <a:lstStyle/>
                    <a:p>
                      <a:pPr marL="0" marR="0" lvl="0" indent="0" algn="l" defTabSz="3027487" rtl="0" eaLnBrk="1" fontAlgn="auto" latinLnBrk="0" hangingPunct="1">
                        <a:lnSpc>
                          <a:spcPct val="100000"/>
                        </a:lnSpc>
                        <a:spcBef>
                          <a:spcPts val="0"/>
                        </a:spcBef>
                        <a:spcAft>
                          <a:spcPts val="0"/>
                        </a:spcAft>
                        <a:buClrTx/>
                        <a:buSzTx/>
                        <a:buFontTx/>
                        <a:buNone/>
                        <a:tabLst/>
                        <a:defRPr/>
                      </a:pPr>
                      <a:r>
                        <a:rPr lang="en-US" sz="5400" b="1" dirty="0"/>
                        <a:t>Findings and Limitations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3027487" rtl="0" eaLnBrk="1" fontAlgn="auto" latinLnBrk="0" hangingPunct="1">
                        <a:lnSpc>
                          <a:spcPct val="100000"/>
                        </a:lnSpc>
                        <a:spcBef>
                          <a:spcPts val="0"/>
                        </a:spcBef>
                        <a:spcAft>
                          <a:spcPts val="0"/>
                        </a:spcAft>
                        <a:buClrTx/>
                        <a:buSzTx/>
                        <a:buFontTx/>
                        <a:buNone/>
                        <a:tabLst/>
                        <a:defRPr/>
                      </a:pPr>
                      <a:r>
                        <a:rPr lang="en-US" sz="5400" b="1" dirty="0"/>
                        <a:t>Conclusion &amp; Results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812046056"/>
                  </a:ext>
                </a:extLst>
              </a:tr>
              <a:tr h="7700341">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226630392"/>
                  </a:ext>
                </a:extLst>
              </a:tr>
            </a:tbl>
          </a:graphicData>
        </a:graphic>
      </p:graphicFrame>
      <p:sp>
        <p:nvSpPr>
          <p:cNvPr id="33" name="Rectangle: Rounded Corners 32">
            <a:extLst>
              <a:ext uri="{FF2B5EF4-FFF2-40B4-BE49-F238E27FC236}">
                <a16:creationId xmlns:a16="http://schemas.microsoft.com/office/drawing/2014/main" id="{AEFA6041-8CC9-A434-090A-6D3DD339AA67}"/>
              </a:ext>
            </a:extLst>
          </p:cNvPr>
          <p:cNvSpPr/>
          <p:nvPr/>
        </p:nvSpPr>
        <p:spPr>
          <a:xfrm>
            <a:off x="15783313" y="6306420"/>
            <a:ext cx="2695641" cy="909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effectLst/>
              </a:rPr>
              <a:t>Children Search Query</a:t>
            </a:r>
            <a:endParaRPr lang="en-US" sz="2400" dirty="0"/>
          </a:p>
        </p:txBody>
      </p:sp>
      <p:sp>
        <p:nvSpPr>
          <p:cNvPr id="34" name="Rectangle: Rounded Corners 33">
            <a:extLst>
              <a:ext uri="{FF2B5EF4-FFF2-40B4-BE49-F238E27FC236}">
                <a16:creationId xmlns:a16="http://schemas.microsoft.com/office/drawing/2014/main" id="{95651B25-2DD8-01DE-50D6-79839754CA5A}"/>
              </a:ext>
            </a:extLst>
          </p:cNvPr>
          <p:cNvSpPr/>
          <p:nvPr/>
        </p:nvSpPr>
        <p:spPr>
          <a:xfrm>
            <a:off x="15783313" y="8310318"/>
            <a:ext cx="2695641" cy="876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effectLst/>
              </a:rPr>
              <a:t>Google Search Engine</a:t>
            </a:r>
            <a:endParaRPr lang="en-US" sz="2400" dirty="0"/>
          </a:p>
        </p:txBody>
      </p:sp>
      <p:sp>
        <p:nvSpPr>
          <p:cNvPr id="35" name="Rectangle: Rounded Corners 34">
            <a:extLst>
              <a:ext uri="{FF2B5EF4-FFF2-40B4-BE49-F238E27FC236}">
                <a16:creationId xmlns:a16="http://schemas.microsoft.com/office/drawing/2014/main" id="{709F8761-1F25-06B9-BF22-A8D8FF5B736F}"/>
              </a:ext>
            </a:extLst>
          </p:cNvPr>
          <p:cNvSpPr/>
          <p:nvPr/>
        </p:nvSpPr>
        <p:spPr>
          <a:xfrm>
            <a:off x="15783313" y="10172415"/>
            <a:ext cx="2695641" cy="876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effectLst/>
              </a:rPr>
              <a:t>JSON Response</a:t>
            </a:r>
            <a:endParaRPr lang="en-US" sz="2400" dirty="0"/>
          </a:p>
        </p:txBody>
      </p:sp>
      <p:sp>
        <p:nvSpPr>
          <p:cNvPr id="36" name="Rectangle: Rounded Corners 35">
            <a:extLst>
              <a:ext uri="{FF2B5EF4-FFF2-40B4-BE49-F238E27FC236}">
                <a16:creationId xmlns:a16="http://schemas.microsoft.com/office/drawing/2014/main" id="{75EF32E8-FB60-D97A-0B18-222E46D728D9}"/>
              </a:ext>
            </a:extLst>
          </p:cNvPr>
          <p:cNvSpPr/>
          <p:nvPr/>
        </p:nvSpPr>
        <p:spPr>
          <a:xfrm>
            <a:off x="19220303" y="8310318"/>
            <a:ext cx="2695641" cy="876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effectLst/>
              </a:rPr>
              <a:t>CSV Format</a:t>
            </a:r>
            <a:endParaRPr lang="en-US" sz="2400" dirty="0"/>
          </a:p>
        </p:txBody>
      </p:sp>
      <p:cxnSp>
        <p:nvCxnSpPr>
          <p:cNvPr id="52" name="Straight Arrow Connector 51">
            <a:extLst>
              <a:ext uri="{FF2B5EF4-FFF2-40B4-BE49-F238E27FC236}">
                <a16:creationId xmlns:a16="http://schemas.microsoft.com/office/drawing/2014/main" id="{1D207839-F9CE-D171-17C8-5E5BCB109C3B}"/>
              </a:ext>
            </a:extLst>
          </p:cNvPr>
          <p:cNvCxnSpPr>
            <a:cxnSpLocks/>
            <a:stCxn id="33" idx="2"/>
            <a:endCxn id="34" idx="0"/>
          </p:cNvCxnSpPr>
          <p:nvPr/>
        </p:nvCxnSpPr>
        <p:spPr>
          <a:xfrm>
            <a:off x="17131134" y="7215900"/>
            <a:ext cx="0" cy="10944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EE92A47B-63D5-8843-533E-A27C2B7D71EB}"/>
              </a:ext>
            </a:extLst>
          </p:cNvPr>
          <p:cNvCxnSpPr>
            <a:cxnSpLocks/>
            <a:stCxn id="34" idx="2"/>
            <a:endCxn id="35" idx="0"/>
          </p:cNvCxnSpPr>
          <p:nvPr/>
        </p:nvCxnSpPr>
        <p:spPr>
          <a:xfrm>
            <a:off x="17131134" y="9186618"/>
            <a:ext cx="0" cy="9857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Connector: Elbow 56">
            <a:extLst>
              <a:ext uri="{FF2B5EF4-FFF2-40B4-BE49-F238E27FC236}">
                <a16:creationId xmlns:a16="http://schemas.microsoft.com/office/drawing/2014/main" id="{A7701238-739C-D0E0-29B1-59F2E9807170}"/>
              </a:ext>
            </a:extLst>
          </p:cNvPr>
          <p:cNvCxnSpPr>
            <a:cxnSpLocks/>
            <a:stCxn id="35" idx="3"/>
            <a:endCxn id="36" idx="2"/>
          </p:cNvCxnSpPr>
          <p:nvPr/>
        </p:nvCxnSpPr>
        <p:spPr>
          <a:xfrm flipV="1">
            <a:off x="18478954" y="9186618"/>
            <a:ext cx="2089170" cy="142394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58" name="TextBox 57">
            <a:extLst>
              <a:ext uri="{FF2B5EF4-FFF2-40B4-BE49-F238E27FC236}">
                <a16:creationId xmlns:a16="http://schemas.microsoft.com/office/drawing/2014/main" id="{2B5548CA-6D26-7FB7-B087-99FB245B3A6A}"/>
              </a:ext>
            </a:extLst>
          </p:cNvPr>
          <p:cNvSpPr txBox="1"/>
          <p:nvPr/>
        </p:nvSpPr>
        <p:spPr>
          <a:xfrm>
            <a:off x="17211675" y="7640387"/>
            <a:ext cx="1581150" cy="369332"/>
          </a:xfrm>
          <a:prstGeom prst="rect">
            <a:avLst/>
          </a:prstGeom>
          <a:noFill/>
        </p:spPr>
        <p:txBody>
          <a:bodyPr wrap="square" rtlCol="0">
            <a:spAutoFit/>
          </a:bodyPr>
          <a:lstStyle/>
          <a:p>
            <a:r>
              <a:rPr lang="en-US" b="1" dirty="0"/>
              <a:t>REST API Call</a:t>
            </a:r>
          </a:p>
        </p:txBody>
      </p:sp>
      <p:sp>
        <p:nvSpPr>
          <p:cNvPr id="59" name="TextBox 58">
            <a:extLst>
              <a:ext uri="{FF2B5EF4-FFF2-40B4-BE49-F238E27FC236}">
                <a16:creationId xmlns:a16="http://schemas.microsoft.com/office/drawing/2014/main" id="{AE742946-F2BA-F145-BA61-EB49885256CE}"/>
              </a:ext>
            </a:extLst>
          </p:cNvPr>
          <p:cNvSpPr txBox="1"/>
          <p:nvPr/>
        </p:nvSpPr>
        <p:spPr>
          <a:xfrm>
            <a:off x="18792825" y="9964234"/>
            <a:ext cx="1581150" cy="646331"/>
          </a:xfrm>
          <a:prstGeom prst="rect">
            <a:avLst/>
          </a:prstGeom>
          <a:noFill/>
        </p:spPr>
        <p:txBody>
          <a:bodyPr wrap="square" rtlCol="0">
            <a:spAutoFit/>
          </a:bodyPr>
          <a:lstStyle/>
          <a:p>
            <a:pPr algn="ctr"/>
            <a:r>
              <a:rPr lang="en-US" b="1" dirty="0"/>
              <a:t>Data Preprocessing</a:t>
            </a:r>
          </a:p>
        </p:txBody>
      </p:sp>
      <p:pic>
        <p:nvPicPr>
          <p:cNvPr id="61" name="Picture 60" descr="A picture containing text, screenshot, plot, diagram&#10;&#10;Description automatically generated">
            <a:extLst>
              <a:ext uri="{FF2B5EF4-FFF2-40B4-BE49-F238E27FC236}">
                <a16:creationId xmlns:a16="http://schemas.microsoft.com/office/drawing/2014/main" id="{7E7FFEF7-AC04-7CE8-F2E8-DAAB58786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650" y="13884203"/>
            <a:ext cx="6218900" cy="4664175"/>
          </a:xfrm>
          <a:prstGeom prst="rect">
            <a:avLst/>
          </a:prstGeom>
        </p:spPr>
      </p:pic>
      <p:sp>
        <p:nvSpPr>
          <p:cNvPr id="62" name="Rectangle: Rounded Corners 61">
            <a:extLst>
              <a:ext uri="{FF2B5EF4-FFF2-40B4-BE49-F238E27FC236}">
                <a16:creationId xmlns:a16="http://schemas.microsoft.com/office/drawing/2014/main" id="{E6A69D75-9FA3-85CD-3E44-F82349C086B8}"/>
              </a:ext>
            </a:extLst>
          </p:cNvPr>
          <p:cNvSpPr/>
          <p:nvPr/>
        </p:nvSpPr>
        <p:spPr>
          <a:xfrm>
            <a:off x="7772401" y="14135100"/>
            <a:ext cx="6789212" cy="3911430"/>
          </a:xfrm>
          <a:prstGeom prst="roundRect">
            <a:avLst>
              <a:gd name="adj" fmla="val 4050"/>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l"/>
            <a:r>
              <a:rPr lang="en-GB" sz="3200" b="1" dirty="0"/>
              <a:t>Comparison between ChatGPT and Google Search:</a:t>
            </a:r>
          </a:p>
          <a:p>
            <a:pPr marL="342900" indent="-342900" algn="l">
              <a:buFont typeface="Arial" panose="020B0604020202020204" pitchFamily="34" charset="0"/>
              <a:buChar char="•"/>
            </a:pPr>
            <a:r>
              <a:rPr lang="en-GB" sz="2400" dirty="0"/>
              <a:t>ChatGPT's query lengths can vary based on the question asked, allowing for tailored responses.</a:t>
            </a:r>
          </a:p>
          <a:p>
            <a:pPr marL="342900" indent="-342900" algn="l">
              <a:buFont typeface="Arial" panose="020B0604020202020204" pitchFamily="34" charset="0"/>
              <a:buChar char="•"/>
            </a:pPr>
            <a:r>
              <a:rPr lang="en-GB" sz="2400" dirty="0"/>
              <a:t>Google tends to provide consistent query lengths, potentially indicating a focus on relevance and concise information delivery.</a:t>
            </a:r>
          </a:p>
          <a:p>
            <a:pPr marL="342900" indent="-342900" algn="l">
              <a:buFont typeface="Arial" panose="020B0604020202020204" pitchFamily="34" charset="0"/>
              <a:buChar char="•"/>
            </a:pPr>
            <a:r>
              <a:rPr lang="en-GB" sz="2400" dirty="0"/>
              <a:t>While ChatGPT's longer responses may offer more detailed explanations, they also carry a risk of information overload, whereas Google's consistent lengths may suggest greater relevance in its results.</a:t>
            </a:r>
          </a:p>
        </p:txBody>
      </p:sp>
      <p:sp>
        <p:nvSpPr>
          <p:cNvPr id="66" name="Rectangle: Rounded Corners 65">
            <a:extLst>
              <a:ext uri="{FF2B5EF4-FFF2-40B4-BE49-F238E27FC236}">
                <a16:creationId xmlns:a16="http://schemas.microsoft.com/office/drawing/2014/main" id="{0089C801-8EF5-53E7-F52C-D2284AB97BA8}"/>
              </a:ext>
            </a:extLst>
          </p:cNvPr>
          <p:cNvSpPr/>
          <p:nvPr/>
        </p:nvSpPr>
        <p:spPr>
          <a:xfrm>
            <a:off x="15462622" y="13915029"/>
            <a:ext cx="7162382" cy="4150953"/>
          </a:xfrm>
          <a:prstGeom prst="roundRect">
            <a:avLst>
              <a:gd name="adj" fmla="val 4050"/>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l"/>
            <a:r>
              <a:rPr lang="en-GB" sz="3200" b="1" dirty="0"/>
              <a:t>Comparison between ChatGPT and Google Search:</a:t>
            </a:r>
          </a:p>
          <a:p>
            <a:pPr marL="285750" indent="-285750" algn="l">
              <a:buFont typeface="Arial" panose="020B0604020202020204" pitchFamily="34" charset="0"/>
              <a:buChar char="•"/>
            </a:pPr>
            <a:r>
              <a:rPr lang="en-GB" sz="2400" dirty="0"/>
              <a:t>Google Search yields a significantly higher average number of entities per search (18.2 vs. 6.11).</a:t>
            </a:r>
          </a:p>
          <a:p>
            <a:pPr marL="285750" indent="-285750" algn="l">
              <a:buFont typeface="Arial" panose="020B0604020202020204" pitchFamily="34" charset="0"/>
              <a:buChar char="•"/>
            </a:pPr>
            <a:r>
              <a:rPr lang="en-GB" sz="2400" dirty="0"/>
              <a:t>Both Google Search and ChatGPT commonly identify ORG, GPE, CARDINAL, and PERSON as top entities.</a:t>
            </a:r>
          </a:p>
          <a:p>
            <a:pPr marL="285750" indent="-285750" algn="l">
              <a:buFont typeface="Arial" panose="020B0604020202020204" pitchFamily="34" charset="0"/>
              <a:buChar char="•"/>
            </a:pPr>
            <a:r>
              <a:rPr lang="en-GB" sz="2400" dirty="0"/>
              <a:t>The presence of different entities (DATA in Google and LOC in ChatGPT) suggests potential variations in the information provided by each system.</a:t>
            </a:r>
          </a:p>
          <a:p>
            <a:pPr marL="285750" indent="-285750" algn="l">
              <a:buFont typeface="Arial" panose="020B0604020202020204" pitchFamily="34" charset="0"/>
              <a:buChar char="•"/>
            </a:pPr>
            <a:r>
              <a:rPr lang="en-GB" sz="2400" dirty="0"/>
              <a:t>Google's multiple search results contribute to the higher entity count, while ChatGPT's single generated response may lead to a lower count.</a:t>
            </a:r>
            <a:r>
              <a:rPr lang="en-GB" dirty="0"/>
              <a:t>.</a:t>
            </a:r>
          </a:p>
        </p:txBody>
      </p:sp>
      <p:sp>
        <p:nvSpPr>
          <p:cNvPr id="88" name="Rectangle: Rounded Corners 87">
            <a:extLst>
              <a:ext uri="{FF2B5EF4-FFF2-40B4-BE49-F238E27FC236}">
                <a16:creationId xmlns:a16="http://schemas.microsoft.com/office/drawing/2014/main" id="{9A489297-801F-4248-E9F9-D1638EE8D106}"/>
              </a:ext>
            </a:extLst>
          </p:cNvPr>
          <p:cNvSpPr/>
          <p:nvPr/>
        </p:nvSpPr>
        <p:spPr>
          <a:xfrm>
            <a:off x="2699408" y="27326403"/>
            <a:ext cx="5968105" cy="1873751"/>
          </a:xfrm>
          <a:prstGeom prst="roundRect">
            <a:avLst>
              <a:gd name="adj" fmla="val 4050"/>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3200" dirty="0"/>
              <a:t>Cosine Similarity</a:t>
            </a:r>
            <a:endParaRPr lang="en-US" dirty="0"/>
          </a:p>
          <a:p>
            <a:r>
              <a:rPr lang="en-GB" sz="2400" dirty="0"/>
              <a:t>Cosine Similarity is a measure of similarity between two non-zero vectors defined in an inner product space.</a:t>
            </a:r>
            <a:endParaRPr lang="en-US" sz="2400" dirty="0"/>
          </a:p>
          <a:p>
            <a:pPr algn="ctr"/>
            <a:endParaRPr lang="en-US" dirty="0"/>
          </a:p>
        </p:txBody>
      </p:sp>
      <p:sp>
        <p:nvSpPr>
          <p:cNvPr id="110" name="Rectangle: Rounded Corners 109">
            <a:extLst>
              <a:ext uri="{FF2B5EF4-FFF2-40B4-BE49-F238E27FC236}">
                <a16:creationId xmlns:a16="http://schemas.microsoft.com/office/drawing/2014/main" id="{21EC3DB4-F8B2-5506-C0C7-1AE212DC1CC6}"/>
              </a:ext>
            </a:extLst>
          </p:cNvPr>
          <p:cNvSpPr/>
          <p:nvPr/>
        </p:nvSpPr>
        <p:spPr>
          <a:xfrm>
            <a:off x="22409084" y="6306420"/>
            <a:ext cx="2695641" cy="9094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effectLst/>
              </a:rPr>
              <a:t>Children Search Query</a:t>
            </a:r>
            <a:endParaRPr lang="en-US" sz="2400" dirty="0"/>
          </a:p>
        </p:txBody>
      </p:sp>
      <p:sp>
        <p:nvSpPr>
          <p:cNvPr id="111" name="Rectangle: Rounded Corners 110">
            <a:extLst>
              <a:ext uri="{FF2B5EF4-FFF2-40B4-BE49-F238E27FC236}">
                <a16:creationId xmlns:a16="http://schemas.microsoft.com/office/drawing/2014/main" id="{62A5078D-E81B-FF3B-6DD1-33A724716C90}"/>
              </a:ext>
            </a:extLst>
          </p:cNvPr>
          <p:cNvSpPr/>
          <p:nvPr/>
        </p:nvSpPr>
        <p:spPr>
          <a:xfrm>
            <a:off x="22409084" y="8310318"/>
            <a:ext cx="2695641" cy="8763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effectLst/>
              </a:rPr>
              <a:t>GPT-3.5-Turbo</a:t>
            </a:r>
            <a:endParaRPr lang="en-US" sz="2400" dirty="0"/>
          </a:p>
        </p:txBody>
      </p:sp>
      <p:sp>
        <p:nvSpPr>
          <p:cNvPr id="112" name="Rectangle: Rounded Corners 111">
            <a:extLst>
              <a:ext uri="{FF2B5EF4-FFF2-40B4-BE49-F238E27FC236}">
                <a16:creationId xmlns:a16="http://schemas.microsoft.com/office/drawing/2014/main" id="{B66CCFFA-04D0-007A-D684-CBBFC8DC970D}"/>
              </a:ext>
            </a:extLst>
          </p:cNvPr>
          <p:cNvSpPr/>
          <p:nvPr/>
        </p:nvSpPr>
        <p:spPr>
          <a:xfrm>
            <a:off x="22409084" y="10172415"/>
            <a:ext cx="2695641" cy="8763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effectLst/>
              </a:rPr>
              <a:t>JSON Response</a:t>
            </a:r>
            <a:endParaRPr lang="en-US" sz="2400" dirty="0"/>
          </a:p>
        </p:txBody>
      </p:sp>
      <p:sp>
        <p:nvSpPr>
          <p:cNvPr id="113" name="Rectangle: Rounded Corners 112">
            <a:extLst>
              <a:ext uri="{FF2B5EF4-FFF2-40B4-BE49-F238E27FC236}">
                <a16:creationId xmlns:a16="http://schemas.microsoft.com/office/drawing/2014/main" id="{1E0FD049-D501-CEBF-FEC6-BE4BD6237791}"/>
              </a:ext>
            </a:extLst>
          </p:cNvPr>
          <p:cNvSpPr/>
          <p:nvPr/>
        </p:nvSpPr>
        <p:spPr>
          <a:xfrm>
            <a:off x="25846074" y="8310318"/>
            <a:ext cx="2695641" cy="8763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effectLst/>
              </a:rPr>
              <a:t>CSV Format</a:t>
            </a:r>
            <a:endParaRPr lang="en-US" sz="2400" dirty="0"/>
          </a:p>
        </p:txBody>
      </p:sp>
      <p:cxnSp>
        <p:nvCxnSpPr>
          <p:cNvPr id="114" name="Straight Arrow Connector 113">
            <a:extLst>
              <a:ext uri="{FF2B5EF4-FFF2-40B4-BE49-F238E27FC236}">
                <a16:creationId xmlns:a16="http://schemas.microsoft.com/office/drawing/2014/main" id="{F7737086-5C48-478F-8C40-FEE8B3EE5283}"/>
              </a:ext>
            </a:extLst>
          </p:cNvPr>
          <p:cNvCxnSpPr>
            <a:cxnSpLocks/>
            <a:stCxn id="110" idx="2"/>
            <a:endCxn id="111" idx="0"/>
          </p:cNvCxnSpPr>
          <p:nvPr/>
        </p:nvCxnSpPr>
        <p:spPr>
          <a:xfrm>
            <a:off x="23756905" y="7215900"/>
            <a:ext cx="0" cy="1094418"/>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115" name="Straight Arrow Connector 114">
            <a:extLst>
              <a:ext uri="{FF2B5EF4-FFF2-40B4-BE49-F238E27FC236}">
                <a16:creationId xmlns:a16="http://schemas.microsoft.com/office/drawing/2014/main" id="{088BDE90-2F7E-08DC-985E-D8468671A334}"/>
              </a:ext>
            </a:extLst>
          </p:cNvPr>
          <p:cNvCxnSpPr>
            <a:cxnSpLocks/>
            <a:stCxn id="111" idx="2"/>
            <a:endCxn id="112" idx="0"/>
          </p:cNvCxnSpPr>
          <p:nvPr/>
        </p:nvCxnSpPr>
        <p:spPr>
          <a:xfrm>
            <a:off x="23756905" y="9186618"/>
            <a:ext cx="0" cy="985797"/>
          </a:xfrm>
          <a:prstGeom prst="straightConnector1">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cxnSp>
        <p:nvCxnSpPr>
          <p:cNvPr id="116" name="Connector: Elbow 115">
            <a:extLst>
              <a:ext uri="{FF2B5EF4-FFF2-40B4-BE49-F238E27FC236}">
                <a16:creationId xmlns:a16="http://schemas.microsoft.com/office/drawing/2014/main" id="{DF17915B-5ED2-AC73-8910-790148011B44}"/>
              </a:ext>
            </a:extLst>
          </p:cNvPr>
          <p:cNvCxnSpPr>
            <a:cxnSpLocks/>
            <a:stCxn id="112" idx="3"/>
            <a:endCxn id="113" idx="2"/>
          </p:cNvCxnSpPr>
          <p:nvPr/>
        </p:nvCxnSpPr>
        <p:spPr>
          <a:xfrm flipV="1">
            <a:off x="25104725" y="9186618"/>
            <a:ext cx="2089170" cy="1423947"/>
          </a:xfrm>
          <a:prstGeom prst="bentConnector2">
            <a:avLst/>
          </a:prstGeom>
          <a:ln>
            <a:tailEnd type="triangle"/>
          </a:ln>
        </p:spPr>
        <p:style>
          <a:lnRef idx="2">
            <a:schemeClr val="accent2">
              <a:shade val="50000"/>
            </a:schemeClr>
          </a:lnRef>
          <a:fillRef idx="1">
            <a:schemeClr val="accent2"/>
          </a:fillRef>
          <a:effectRef idx="0">
            <a:schemeClr val="accent2"/>
          </a:effectRef>
          <a:fontRef idx="minor">
            <a:schemeClr val="lt1"/>
          </a:fontRef>
        </p:style>
      </p:cxnSp>
      <p:sp>
        <p:nvSpPr>
          <p:cNvPr id="119" name="TextBox 118">
            <a:extLst>
              <a:ext uri="{FF2B5EF4-FFF2-40B4-BE49-F238E27FC236}">
                <a16:creationId xmlns:a16="http://schemas.microsoft.com/office/drawing/2014/main" id="{EEC38877-A3DF-36CD-39DA-7E39E255B7D4}"/>
              </a:ext>
            </a:extLst>
          </p:cNvPr>
          <p:cNvSpPr txBox="1"/>
          <p:nvPr/>
        </p:nvSpPr>
        <p:spPr>
          <a:xfrm>
            <a:off x="23894618" y="7691673"/>
            <a:ext cx="1581150" cy="369332"/>
          </a:xfrm>
          <a:prstGeom prst="rect">
            <a:avLst/>
          </a:prstGeom>
          <a:noFill/>
        </p:spPr>
        <p:txBody>
          <a:bodyPr wrap="square" rtlCol="0">
            <a:spAutoFit/>
          </a:bodyPr>
          <a:lstStyle/>
          <a:p>
            <a:r>
              <a:rPr lang="en-US" b="1" dirty="0"/>
              <a:t>REST API Call</a:t>
            </a:r>
          </a:p>
        </p:txBody>
      </p:sp>
      <p:sp>
        <p:nvSpPr>
          <p:cNvPr id="120" name="TextBox 119">
            <a:extLst>
              <a:ext uri="{FF2B5EF4-FFF2-40B4-BE49-F238E27FC236}">
                <a16:creationId xmlns:a16="http://schemas.microsoft.com/office/drawing/2014/main" id="{41FDA837-C4D3-4846-9FFA-ACC4B73358E8}"/>
              </a:ext>
            </a:extLst>
          </p:cNvPr>
          <p:cNvSpPr txBox="1"/>
          <p:nvPr/>
        </p:nvSpPr>
        <p:spPr>
          <a:xfrm>
            <a:off x="25439242" y="9953714"/>
            <a:ext cx="1581150" cy="646331"/>
          </a:xfrm>
          <a:prstGeom prst="rect">
            <a:avLst/>
          </a:prstGeom>
          <a:noFill/>
        </p:spPr>
        <p:txBody>
          <a:bodyPr wrap="square" rtlCol="0">
            <a:spAutoFit/>
          </a:bodyPr>
          <a:lstStyle/>
          <a:p>
            <a:pPr algn="ctr"/>
            <a:r>
              <a:rPr lang="en-US" b="1" dirty="0"/>
              <a:t>Data Preprocessing</a:t>
            </a:r>
          </a:p>
        </p:txBody>
      </p:sp>
      <p:pic>
        <p:nvPicPr>
          <p:cNvPr id="7" name="Picture 6" descr="A picture containing text, diagram, technical drawing, plan&#10;&#10;Description automatically generated">
            <a:extLst>
              <a:ext uri="{FF2B5EF4-FFF2-40B4-BE49-F238E27FC236}">
                <a16:creationId xmlns:a16="http://schemas.microsoft.com/office/drawing/2014/main" id="{B904BE9A-E32A-0483-F861-37A80137E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7606" y="38209279"/>
            <a:ext cx="5929958" cy="4447469"/>
          </a:xfrm>
          <a:prstGeom prst="rect">
            <a:avLst/>
          </a:prstGeom>
        </p:spPr>
      </p:pic>
      <p:pic>
        <p:nvPicPr>
          <p:cNvPr id="11" name="Picture 10">
            <a:extLst>
              <a:ext uri="{FF2B5EF4-FFF2-40B4-BE49-F238E27FC236}">
                <a16:creationId xmlns:a16="http://schemas.microsoft.com/office/drawing/2014/main" id="{97FC84EF-0AD3-F056-3FBD-0A11A88C04F1}"/>
              </a:ext>
            </a:extLst>
          </p:cNvPr>
          <p:cNvPicPr>
            <a:picLocks noChangeAspect="1"/>
          </p:cNvPicPr>
          <p:nvPr/>
        </p:nvPicPr>
        <p:blipFill>
          <a:blip r:embed="rId4"/>
          <a:stretch>
            <a:fillRect/>
          </a:stretch>
        </p:blipFill>
        <p:spPr>
          <a:xfrm>
            <a:off x="20687900" y="37342512"/>
            <a:ext cx="7933065" cy="5236411"/>
          </a:xfrm>
          <a:prstGeom prst="rect">
            <a:avLst/>
          </a:prstGeom>
        </p:spPr>
      </p:pic>
      <p:pic>
        <p:nvPicPr>
          <p:cNvPr id="17" name="Picture 16">
            <a:extLst>
              <a:ext uri="{FF2B5EF4-FFF2-40B4-BE49-F238E27FC236}">
                <a16:creationId xmlns:a16="http://schemas.microsoft.com/office/drawing/2014/main" id="{D46FDF0D-0682-CD3E-BE6F-1F8720854FD2}"/>
              </a:ext>
            </a:extLst>
          </p:cNvPr>
          <p:cNvPicPr>
            <a:picLocks noChangeAspect="1"/>
          </p:cNvPicPr>
          <p:nvPr/>
        </p:nvPicPr>
        <p:blipFill>
          <a:blip r:embed="rId5"/>
          <a:stretch>
            <a:fillRect/>
          </a:stretch>
        </p:blipFill>
        <p:spPr>
          <a:xfrm>
            <a:off x="12905310" y="19120451"/>
            <a:ext cx="4464592" cy="1717151"/>
          </a:xfrm>
          <a:prstGeom prst="rect">
            <a:avLst/>
          </a:prstGeom>
        </p:spPr>
      </p:pic>
      <p:pic>
        <p:nvPicPr>
          <p:cNvPr id="19" name="Picture 18">
            <a:extLst>
              <a:ext uri="{FF2B5EF4-FFF2-40B4-BE49-F238E27FC236}">
                <a16:creationId xmlns:a16="http://schemas.microsoft.com/office/drawing/2014/main" id="{BD519A66-6BF0-C998-30F7-8942CF4BA37D}"/>
              </a:ext>
            </a:extLst>
          </p:cNvPr>
          <p:cNvPicPr>
            <a:picLocks noChangeAspect="1"/>
          </p:cNvPicPr>
          <p:nvPr/>
        </p:nvPicPr>
        <p:blipFill>
          <a:blip r:embed="rId6"/>
          <a:stretch>
            <a:fillRect/>
          </a:stretch>
        </p:blipFill>
        <p:spPr>
          <a:xfrm>
            <a:off x="12879200" y="21094368"/>
            <a:ext cx="4459020" cy="1781249"/>
          </a:xfrm>
          <a:prstGeom prst="rect">
            <a:avLst/>
          </a:prstGeom>
        </p:spPr>
      </p:pic>
      <p:pic>
        <p:nvPicPr>
          <p:cNvPr id="21" name="Picture 20">
            <a:extLst>
              <a:ext uri="{FF2B5EF4-FFF2-40B4-BE49-F238E27FC236}">
                <a16:creationId xmlns:a16="http://schemas.microsoft.com/office/drawing/2014/main" id="{0C43DE39-64F7-59E5-C344-284A2D680F1F}"/>
              </a:ext>
            </a:extLst>
          </p:cNvPr>
          <p:cNvPicPr>
            <a:picLocks noChangeAspect="1"/>
          </p:cNvPicPr>
          <p:nvPr/>
        </p:nvPicPr>
        <p:blipFill>
          <a:blip r:embed="rId7"/>
          <a:stretch>
            <a:fillRect/>
          </a:stretch>
        </p:blipFill>
        <p:spPr>
          <a:xfrm>
            <a:off x="12905310" y="23083040"/>
            <a:ext cx="4471300" cy="1781249"/>
          </a:xfrm>
          <a:prstGeom prst="rect">
            <a:avLst/>
          </a:prstGeom>
        </p:spPr>
      </p:pic>
      <p:pic>
        <p:nvPicPr>
          <p:cNvPr id="23" name="Picture 22" descr="A picture containing text, screenshot, font, plot&#10;&#10;Description automatically generated">
            <a:extLst>
              <a:ext uri="{FF2B5EF4-FFF2-40B4-BE49-F238E27FC236}">
                <a16:creationId xmlns:a16="http://schemas.microsoft.com/office/drawing/2014/main" id="{258D9903-80C4-FCEC-4A0F-F3DB7FD135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42037" y="19205619"/>
            <a:ext cx="3984653" cy="2988490"/>
          </a:xfrm>
          <a:prstGeom prst="rect">
            <a:avLst/>
          </a:prstGeom>
        </p:spPr>
      </p:pic>
      <p:pic>
        <p:nvPicPr>
          <p:cNvPr id="25" name="Picture 24" descr="A graph with blue lines&#10;&#10;Description automatically generated with low confidence">
            <a:extLst>
              <a:ext uri="{FF2B5EF4-FFF2-40B4-BE49-F238E27FC236}">
                <a16:creationId xmlns:a16="http://schemas.microsoft.com/office/drawing/2014/main" id="{67B473C5-457E-486D-124D-BA7D725E35C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93395" y="22318125"/>
            <a:ext cx="3984653" cy="2988490"/>
          </a:xfrm>
          <a:prstGeom prst="rect">
            <a:avLst/>
          </a:prstGeom>
        </p:spPr>
      </p:pic>
      <p:pic>
        <p:nvPicPr>
          <p:cNvPr id="27" name="Picture 26" descr="A picture containing text, screenshot, diagram, font&#10;&#10;Description automatically generated">
            <a:extLst>
              <a:ext uri="{FF2B5EF4-FFF2-40B4-BE49-F238E27FC236}">
                <a16:creationId xmlns:a16="http://schemas.microsoft.com/office/drawing/2014/main" id="{7482351B-EBD2-FAB4-7838-770E6C27129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01105" y="22323450"/>
            <a:ext cx="3984653" cy="2988490"/>
          </a:xfrm>
          <a:prstGeom prst="rect">
            <a:avLst/>
          </a:prstGeom>
        </p:spPr>
      </p:pic>
      <p:pic>
        <p:nvPicPr>
          <p:cNvPr id="29" name="Picture 28" descr="A graph with blue lines&#10;&#10;Description automatically generated with low confidence">
            <a:extLst>
              <a:ext uri="{FF2B5EF4-FFF2-40B4-BE49-F238E27FC236}">
                <a16:creationId xmlns:a16="http://schemas.microsoft.com/office/drawing/2014/main" id="{13AC93B4-A122-7466-6B5E-3B3A924E32C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4737813" y="22396625"/>
            <a:ext cx="3771841" cy="2828881"/>
          </a:xfrm>
          <a:prstGeom prst="rect">
            <a:avLst/>
          </a:prstGeom>
        </p:spPr>
      </p:pic>
      <p:pic>
        <p:nvPicPr>
          <p:cNvPr id="31" name="Picture 30" descr="A picture containing text, screenshot, font, diagram&#10;&#10;Description automatically generated">
            <a:extLst>
              <a:ext uri="{FF2B5EF4-FFF2-40B4-BE49-F238E27FC236}">
                <a16:creationId xmlns:a16="http://schemas.microsoft.com/office/drawing/2014/main" id="{A30AC05E-80C4-3D20-599F-5277718B0CF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565421" y="19489244"/>
            <a:ext cx="3771842" cy="2828881"/>
          </a:xfrm>
          <a:prstGeom prst="rect">
            <a:avLst/>
          </a:prstGeom>
        </p:spPr>
      </p:pic>
      <p:pic>
        <p:nvPicPr>
          <p:cNvPr id="37" name="Picture 36" descr="A picture containing text, screenshot, font, plot&#10;&#10;Description automatically generated">
            <a:extLst>
              <a:ext uri="{FF2B5EF4-FFF2-40B4-BE49-F238E27FC236}">
                <a16:creationId xmlns:a16="http://schemas.microsoft.com/office/drawing/2014/main" id="{0F004145-6B5B-30D0-ED06-C953192C75D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9772250" y="22318125"/>
            <a:ext cx="3984654" cy="2988490"/>
          </a:xfrm>
          <a:prstGeom prst="rect">
            <a:avLst/>
          </a:prstGeom>
        </p:spPr>
      </p:pic>
      <p:sp>
        <p:nvSpPr>
          <p:cNvPr id="38" name="TextBox 37">
            <a:extLst>
              <a:ext uri="{FF2B5EF4-FFF2-40B4-BE49-F238E27FC236}">
                <a16:creationId xmlns:a16="http://schemas.microsoft.com/office/drawing/2014/main" id="{5E6AACDE-4365-CF28-F32D-48AFB1046E37}"/>
              </a:ext>
            </a:extLst>
          </p:cNvPr>
          <p:cNvSpPr txBox="1"/>
          <p:nvPr/>
        </p:nvSpPr>
        <p:spPr>
          <a:xfrm>
            <a:off x="13090803" y="20863130"/>
            <a:ext cx="3771842" cy="400110"/>
          </a:xfrm>
          <a:prstGeom prst="rect">
            <a:avLst/>
          </a:prstGeom>
          <a:noFill/>
          <a:ln>
            <a:noFill/>
          </a:ln>
        </p:spPr>
        <p:txBody>
          <a:bodyPr wrap="square" rtlCol="0">
            <a:spAutoFit/>
          </a:bodyPr>
          <a:lstStyle/>
          <a:p>
            <a:pPr algn="ctr"/>
            <a:r>
              <a:rPr lang="en-GB" sz="2000" dirty="0"/>
              <a:t>NEGATIVE SENTIMENT</a:t>
            </a:r>
          </a:p>
        </p:txBody>
      </p:sp>
      <p:sp>
        <p:nvSpPr>
          <p:cNvPr id="40" name="TextBox 39">
            <a:extLst>
              <a:ext uri="{FF2B5EF4-FFF2-40B4-BE49-F238E27FC236}">
                <a16:creationId xmlns:a16="http://schemas.microsoft.com/office/drawing/2014/main" id="{E3FF8012-71D3-61A9-E23C-EF32880C4FB3}"/>
              </a:ext>
            </a:extLst>
          </p:cNvPr>
          <p:cNvSpPr txBox="1"/>
          <p:nvPr/>
        </p:nvSpPr>
        <p:spPr>
          <a:xfrm>
            <a:off x="13090803" y="22676345"/>
            <a:ext cx="3771842" cy="400110"/>
          </a:xfrm>
          <a:prstGeom prst="rect">
            <a:avLst/>
          </a:prstGeom>
          <a:noFill/>
          <a:ln>
            <a:noFill/>
          </a:ln>
        </p:spPr>
        <p:txBody>
          <a:bodyPr wrap="square" rtlCol="0">
            <a:spAutoFit/>
          </a:bodyPr>
          <a:lstStyle/>
          <a:p>
            <a:pPr algn="ctr"/>
            <a:r>
              <a:rPr lang="en-GB" sz="2000" dirty="0"/>
              <a:t>NEUTRAL SENTIMENT</a:t>
            </a:r>
          </a:p>
        </p:txBody>
      </p:sp>
      <p:sp>
        <p:nvSpPr>
          <p:cNvPr id="41" name="TextBox 40">
            <a:extLst>
              <a:ext uri="{FF2B5EF4-FFF2-40B4-BE49-F238E27FC236}">
                <a16:creationId xmlns:a16="http://schemas.microsoft.com/office/drawing/2014/main" id="{29317ED5-89C8-CE20-FEA0-213D3AC77FBA}"/>
              </a:ext>
            </a:extLst>
          </p:cNvPr>
          <p:cNvSpPr txBox="1"/>
          <p:nvPr/>
        </p:nvSpPr>
        <p:spPr>
          <a:xfrm>
            <a:off x="13090803" y="24794091"/>
            <a:ext cx="3771842" cy="400110"/>
          </a:xfrm>
          <a:prstGeom prst="rect">
            <a:avLst/>
          </a:prstGeom>
          <a:noFill/>
          <a:ln>
            <a:noFill/>
          </a:ln>
        </p:spPr>
        <p:txBody>
          <a:bodyPr wrap="square" rtlCol="0">
            <a:spAutoFit/>
          </a:bodyPr>
          <a:lstStyle/>
          <a:p>
            <a:pPr algn="ctr"/>
            <a:r>
              <a:rPr lang="en-GB" sz="2000" dirty="0"/>
              <a:t>POSITIVE SENTIMENT</a:t>
            </a:r>
          </a:p>
        </p:txBody>
      </p:sp>
      <p:pic>
        <p:nvPicPr>
          <p:cNvPr id="43" name="Picture 42" descr="A graph of blue and orange lines&#10;&#10;Description automatically generated with low confidence">
            <a:extLst>
              <a:ext uri="{FF2B5EF4-FFF2-40B4-BE49-F238E27FC236}">
                <a16:creationId xmlns:a16="http://schemas.microsoft.com/office/drawing/2014/main" id="{B007E9AC-4791-6668-CC1C-5E07FCA5341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556566" y="13788354"/>
            <a:ext cx="5952469" cy="4464352"/>
          </a:xfrm>
          <a:prstGeom prst="rect">
            <a:avLst/>
          </a:prstGeom>
        </p:spPr>
      </p:pic>
      <p:pic>
        <p:nvPicPr>
          <p:cNvPr id="45" name="Picture 44" descr="A graph with blue lines&#10;&#10;Description automatically generated with low confidence">
            <a:extLst>
              <a:ext uri="{FF2B5EF4-FFF2-40B4-BE49-F238E27FC236}">
                <a16:creationId xmlns:a16="http://schemas.microsoft.com/office/drawing/2014/main" id="{8DD8BA0B-B40C-EA5C-9560-B8A355003CD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411678" y="27185525"/>
            <a:ext cx="5457437" cy="4093078"/>
          </a:xfrm>
          <a:prstGeom prst="rect">
            <a:avLst/>
          </a:prstGeom>
        </p:spPr>
      </p:pic>
      <p:pic>
        <p:nvPicPr>
          <p:cNvPr id="47" name="Picture 46" descr="A graph with blue lines&#10;&#10;Description automatically generated with low confidence">
            <a:extLst>
              <a:ext uri="{FF2B5EF4-FFF2-40B4-BE49-F238E27FC236}">
                <a16:creationId xmlns:a16="http://schemas.microsoft.com/office/drawing/2014/main" id="{EDD6BF66-AA75-906D-7782-FF715B3D790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441557" y="30879645"/>
            <a:ext cx="5457439" cy="4093079"/>
          </a:xfrm>
          <a:prstGeom prst="rect">
            <a:avLst/>
          </a:prstGeom>
        </p:spPr>
      </p:pic>
      <p:pic>
        <p:nvPicPr>
          <p:cNvPr id="49" name="Picture 48" descr="A picture containing text, screenshot, font, line&#10;&#10;Description automatically generated">
            <a:extLst>
              <a:ext uri="{FF2B5EF4-FFF2-40B4-BE49-F238E27FC236}">
                <a16:creationId xmlns:a16="http://schemas.microsoft.com/office/drawing/2014/main" id="{9E78213D-C02C-7F4D-7622-74305C9C270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2881338" y="27180887"/>
            <a:ext cx="5455925" cy="4091944"/>
          </a:xfrm>
          <a:prstGeom prst="rect">
            <a:avLst/>
          </a:prstGeom>
        </p:spPr>
      </p:pic>
      <p:pic>
        <p:nvPicPr>
          <p:cNvPr id="51" name="Picture 50" descr="A graph with blue lines&#10;&#10;Description automatically generated with low confidence">
            <a:extLst>
              <a:ext uri="{FF2B5EF4-FFF2-40B4-BE49-F238E27FC236}">
                <a16:creationId xmlns:a16="http://schemas.microsoft.com/office/drawing/2014/main" id="{CBEF2BC3-8C94-CF7F-F84A-D26267F69889}"/>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2798005" y="31039738"/>
            <a:ext cx="5455926" cy="4091945"/>
          </a:xfrm>
          <a:prstGeom prst="rect">
            <a:avLst/>
          </a:prstGeom>
        </p:spPr>
      </p:pic>
      <p:pic>
        <p:nvPicPr>
          <p:cNvPr id="55" name="Picture 54">
            <a:extLst>
              <a:ext uri="{FF2B5EF4-FFF2-40B4-BE49-F238E27FC236}">
                <a16:creationId xmlns:a16="http://schemas.microsoft.com/office/drawing/2014/main" id="{01874407-2666-E380-FD6C-3F9570077AF7}"/>
              </a:ext>
            </a:extLst>
          </p:cNvPr>
          <p:cNvPicPr>
            <a:picLocks noChangeAspect="1"/>
          </p:cNvPicPr>
          <p:nvPr/>
        </p:nvPicPr>
        <p:blipFill>
          <a:blip r:embed="rId19"/>
          <a:stretch>
            <a:fillRect/>
          </a:stretch>
        </p:blipFill>
        <p:spPr>
          <a:xfrm>
            <a:off x="3331191" y="39502331"/>
            <a:ext cx="8882420" cy="3076592"/>
          </a:xfrm>
          <a:prstGeom prst="rect">
            <a:avLst/>
          </a:prstGeom>
        </p:spPr>
      </p:pic>
      <p:pic>
        <p:nvPicPr>
          <p:cNvPr id="60" name="Picture 59">
            <a:extLst>
              <a:ext uri="{FF2B5EF4-FFF2-40B4-BE49-F238E27FC236}">
                <a16:creationId xmlns:a16="http://schemas.microsoft.com/office/drawing/2014/main" id="{1581F44A-BE91-0D79-0C0F-99B158C02719}"/>
              </a:ext>
            </a:extLst>
          </p:cNvPr>
          <p:cNvPicPr>
            <a:picLocks noChangeAspect="1"/>
          </p:cNvPicPr>
          <p:nvPr/>
        </p:nvPicPr>
        <p:blipFill>
          <a:blip r:embed="rId20"/>
          <a:stretch>
            <a:fillRect/>
          </a:stretch>
        </p:blipFill>
        <p:spPr>
          <a:xfrm>
            <a:off x="3533176" y="29280224"/>
            <a:ext cx="4132822" cy="1509379"/>
          </a:xfrm>
          <a:prstGeom prst="rect">
            <a:avLst/>
          </a:prstGeom>
        </p:spPr>
      </p:pic>
      <p:sp>
        <p:nvSpPr>
          <p:cNvPr id="65" name="Rectangle: Rounded Corners 64">
            <a:extLst>
              <a:ext uri="{FF2B5EF4-FFF2-40B4-BE49-F238E27FC236}">
                <a16:creationId xmlns:a16="http://schemas.microsoft.com/office/drawing/2014/main" id="{F1C72E42-DFA2-589D-ACD9-30ED6676B48F}"/>
              </a:ext>
            </a:extLst>
          </p:cNvPr>
          <p:cNvSpPr/>
          <p:nvPr/>
        </p:nvSpPr>
        <p:spPr>
          <a:xfrm>
            <a:off x="15929061" y="27372397"/>
            <a:ext cx="6067646" cy="1862097"/>
          </a:xfrm>
          <a:prstGeom prst="roundRect">
            <a:avLst>
              <a:gd name="adj" fmla="val 4050"/>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3200" dirty="0"/>
              <a:t>Euclidean Similarity</a:t>
            </a:r>
            <a:endParaRPr lang="en-US" sz="2000" dirty="0"/>
          </a:p>
          <a:p>
            <a:r>
              <a:rPr lang="en-GB" sz="2400" dirty="0"/>
              <a:t>Euclidean Similarity is a measure used to determine the similarity or dissimilarity between two objects or data points in a Euclidean Space.</a:t>
            </a:r>
            <a:endParaRPr lang="en-US" sz="2400" dirty="0"/>
          </a:p>
        </p:txBody>
      </p:sp>
      <p:pic>
        <p:nvPicPr>
          <p:cNvPr id="76" name="Picture 75">
            <a:extLst>
              <a:ext uri="{FF2B5EF4-FFF2-40B4-BE49-F238E27FC236}">
                <a16:creationId xmlns:a16="http://schemas.microsoft.com/office/drawing/2014/main" id="{C627E1C9-E60D-AFA4-5AAA-50E56D7DB304}"/>
              </a:ext>
            </a:extLst>
          </p:cNvPr>
          <p:cNvPicPr>
            <a:picLocks noChangeAspect="1"/>
          </p:cNvPicPr>
          <p:nvPr/>
        </p:nvPicPr>
        <p:blipFill>
          <a:blip r:embed="rId21"/>
          <a:stretch>
            <a:fillRect/>
          </a:stretch>
        </p:blipFill>
        <p:spPr>
          <a:xfrm>
            <a:off x="15571182" y="29575447"/>
            <a:ext cx="6832025" cy="606792"/>
          </a:xfrm>
          <a:prstGeom prst="rect">
            <a:avLst/>
          </a:prstGeom>
        </p:spPr>
      </p:pic>
      <p:sp>
        <p:nvSpPr>
          <p:cNvPr id="77" name="Rectangle: Rounded Corners 76">
            <a:extLst>
              <a:ext uri="{FF2B5EF4-FFF2-40B4-BE49-F238E27FC236}">
                <a16:creationId xmlns:a16="http://schemas.microsoft.com/office/drawing/2014/main" id="{FE32EE8F-4331-0866-A64E-3AE535887BA7}"/>
              </a:ext>
            </a:extLst>
          </p:cNvPr>
          <p:cNvSpPr/>
          <p:nvPr/>
        </p:nvSpPr>
        <p:spPr>
          <a:xfrm>
            <a:off x="2699409" y="31157400"/>
            <a:ext cx="5681200" cy="1862097"/>
          </a:xfrm>
          <a:prstGeom prst="roundRect">
            <a:avLst>
              <a:gd name="adj" fmla="val 4050"/>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3200" dirty="0"/>
              <a:t>Jaccard Similarity</a:t>
            </a:r>
            <a:endParaRPr lang="en-US" dirty="0"/>
          </a:p>
          <a:p>
            <a:r>
              <a:rPr lang="en-GB" sz="2400" dirty="0"/>
              <a:t>Jaccard Index Coefficient or also known as Critical Success Index, is measurement used to compute the similarity between two asymmetric binary variables.</a:t>
            </a:r>
            <a:endParaRPr lang="en-US" sz="2400" dirty="0"/>
          </a:p>
        </p:txBody>
      </p:sp>
      <p:pic>
        <p:nvPicPr>
          <p:cNvPr id="79" name="Picture 78">
            <a:extLst>
              <a:ext uri="{FF2B5EF4-FFF2-40B4-BE49-F238E27FC236}">
                <a16:creationId xmlns:a16="http://schemas.microsoft.com/office/drawing/2014/main" id="{5F62D3E5-F96E-83D2-8846-365ACB89E7BF}"/>
              </a:ext>
            </a:extLst>
          </p:cNvPr>
          <p:cNvPicPr>
            <a:picLocks noChangeAspect="1"/>
          </p:cNvPicPr>
          <p:nvPr/>
        </p:nvPicPr>
        <p:blipFill>
          <a:blip r:embed="rId22"/>
          <a:stretch>
            <a:fillRect/>
          </a:stretch>
        </p:blipFill>
        <p:spPr>
          <a:xfrm>
            <a:off x="3689832" y="33457088"/>
            <a:ext cx="3032794" cy="1132579"/>
          </a:xfrm>
          <a:prstGeom prst="rect">
            <a:avLst/>
          </a:prstGeom>
        </p:spPr>
      </p:pic>
      <p:sp>
        <p:nvSpPr>
          <p:cNvPr id="82" name="Rectangle: Rounded Corners 81">
            <a:extLst>
              <a:ext uri="{FF2B5EF4-FFF2-40B4-BE49-F238E27FC236}">
                <a16:creationId xmlns:a16="http://schemas.microsoft.com/office/drawing/2014/main" id="{E7C33881-A8B6-68AB-34EE-72A609330A3E}"/>
              </a:ext>
            </a:extLst>
          </p:cNvPr>
          <p:cNvSpPr/>
          <p:nvPr/>
        </p:nvSpPr>
        <p:spPr>
          <a:xfrm>
            <a:off x="15900184" y="30503496"/>
            <a:ext cx="6060093" cy="2780305"/>
          </a:xfrm>
          <a:prstGeom prst="roundRect">
            <a:avLst>
              <a:gd name="adj" fmla="val 4050"/>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3200" dirty="0"/>
              <a:t>Pearson Similarity</a:t>
            </a:r>
          </a:p>
          <a:p>
            <a:pPr algn="ctr"/>
            <a:endParaRPr lang="en-US" dirty="0"/>
          </a:p>
          <a:p>
            <a:r>
              <a:rPr lang="en-GB" sz="2400" dirty="0"/>
              <a:t>Pearson Correlation Coefficient is a measure of linear correlation between two sets of data. It is the ratio better the covariance of two variables with the product of their standard deviations.</a:t>
            </a:r>
            <a:endParaRPr lang="en-US" sz="2400" dirty="0"/>
          </a:p>
        </p:txBody>
      </p:sp>
      <p:pic>
        <p:nvPicPr>
          <p:cNvPr id="89" name="Picture 88">
            <a:extLst>
              <a:ext uri="{FF2B5EF4-FFF2-40B4-BE49-F238E27FC236}">
                <a16:creationId xmlns:a16="http://schemas.microsoft.com/office/drawing/2014/main" id="{DBEE413A-491B-91CE-68D2-C287A79DADCA}"/>
              </a:ext>
            </a:extLst>
          </p:cNvPr>
          <p:cNvPicPr>
            <a:picLocks noChangeAspect="1"/>
          </p:cNvPicPr>
          <p:nvPr/>
        </p:nvPicPr>
        <p:blipFill>
          <a:blip r:embed="rId23"/>
          <a:stretch>
            <a:fillRect/>
          </a:stretch>
        </p:blipFill>
        <p:spPr>
          <a:xfrm>
            <a:off x="16134168" y="33162902"/>
            <a:ext cx="5592123" cy="1583784"/>
          </a:xfrm>
          <a:prstGeom prst="rect">
            <a:avLst/>
          </a:prstGeom>
        </p:spPr>
      </p:pic>
      <p:sp>
        <p:nvSpPr>
          <p:cNvPr id="94" name="TextBox 93">
            <a:extLst>
              <a:ext uri="{FF2B5EF4-FFF2-40B4-BE49-F238E27FC236}">
                <a16:creationId xmlns:a16="http://schemas.microsoft.com/office/drawing/2014/main" id="{BDE635DB-80C0-83BF-88C2-9993853120A6}"/>
              </a:ext>
            </a:extLst>
          </p:cNvPr>
          <p:cNvSpPr txBox="1"/>
          <p:nvPr/>
        </p:nvSpPr>
        <p:spPr>
          <a:xfrm>
            <a:off x="7199675" y="20710085"/>
            <a:ext cx="4491933" cy="584775"/>
          </a:xfrm>
          <a:prstGeom prst="rect">
            <a:avLst/>
          </a:prstGeom>
          <a:noFill/>
        </p:spPr>
        <p:txBody>
          <a:bodyPr wrap="square" rtlCol="0">
            <a:spAutoFit/>
          </a:bodyPr>
          <a:lstStyle/>
          <a:p>
            <a:pPr algn="ctr"/>
            <a:r>
              <a:rPr lang="en-GB" sz="3200" dirty="0"/>
              <a:t>ChatGPT Sentiment</a:t>
            </a:r>
          </a:p>
        </p:txBody>
      </p:sp>
      <p:sp>
        <p:nvSpPr>
          <p:cNvPr id="95" name="TextBox 94">
            <a:extLst>
              <a:ext uri="{FF2B5EF4-FFF2-40B4-BE49-F238E27FC236}">
                <a16:creationId xmlns:a16="http://schemas.microsoft.com/office/drawing/2014/main" id="{8F11DD8F-77DF-9C20-2F66-114B4495891A}"/>
              </a:ext>
            </a:extLst>
          </p:cNvPr>
          <p:cNvSpPr txBox="1"/>
          <p:nvPr/>
        </p:nvSpPr>
        <p:spPr>
          <a:xfrm>
            <a:off x="18885896" y="20494640"/>
            <a:ext cx="4491933" cy="1015663"/>
          </a:xfrm>
          <a:prstGeom prst="rect">
            <a:avLst/>
          </a:prstGeom>
          <a:noFill/>
        </p:spPr>
        <p:txBody>
          <a:bodyPr wrap="square" rtlCol="0">
            <a:spAutoFit/>
          </a:bodyPr>
          <a:lstStyle/>
          <a:p>
            <a:pPr algn="ctr"/>
            <a:r>
              <a:rPr lang="en-GB" sz="3200" dirty="0"/>
              <a:t>Google Search Sentiment</a:t>
            </a:r>
          </a:p>
          <a:p>
            <a:pPr algn="ctr"/>
            <a:endParaRPr lang="en-GB" sz="2800" dirty="0"/>
          </a:p>
        </p:txBody>
      </p:sp>
      <p:sp>
        <p:nvSpPr>
          <p:cNvPr id="97" name="TextBox 96">
            <a:extLst>
              <a:ext uri="{FF2B5EF4-FFF2-40B4-BE49-F238E27FC236}">
                <a16:creationId xmlns:a16="http://schemas.microsoft.com/office/drawing/2014/main" id="{09D5D029-49B4-F0A5-9DEF-BD9B2DAA106C}"/>
              </a:ext>
            </a:extLst>
          </p:cNvPr>
          <p:cNvSpPr txBox="1"/>
          <p:nvPr/>
        </p:nvSpPr>
        <p:spPr>
          <a:xfrm>
            <a:off x="2242037" y="36045437"/>
            <a:ext cx="12319576" cy="3539430"/>
          </a:xfrm>
          <a:prstGeom prst="rect">
            <a:avLst/>
          </a:prstGeom>
          <a:noFill/>
        </p:spPr>
        <p:txBody>
          <a:bodyPr wrap="square" rtlCol="0">
            <a:spAutoFit/>
          </a:bodyPr>
          <a:lstStyle/>
          <a:p>
            <a:pPr marL="457200" indent="-457200">
              <a:buFont typeface="Arial" panose="020B0604020202020204" pitchFamily="34" charset="0"/>
              <a:buChar char="•"/>
            </a:pPr>
            <a:r>
              <a:rPr lang="en-GB" sz="2800" dirty="0"/>
              <a:t>Logistic Regression is the chosen model for binary classification, suitable for determining relevance.</a:t>
            </a:r>
          </a:p>
          <a:p>
            <a:pPr marL="457200" indent="-457200">
              <a:buFont typeface="Arial" panose="020B0604020202020204" pitchFamily="34" charset="0"/>
              <a:buChar char="•"/>
            </a:pPr>
            <a:r>
              <a:rPr lang="en-GB" sz="2800" dirty="0"/>
              <a:t>F1 score, considering both precision and recall, is 0.89 for NR but low (0.38) for R.</a:t>
            </a:r>
          </a:p>
          <a:p>
            <a:pPr marL="457200" indent="-457200">
              <a:buFont typeface="Arial" panose="020B0604020202020204" pitchFamily="34" charset="0"/>
              <a:buChar char="•"/>
            </a:pPr>
            <a:r>
              <a:rPr lang="en-GB" sz="2800" dirty="0"/>
              <a:t>Limited data poses a challenge for proper model evaluation.</a:t>
            </a:r>
          </a:p>
          <a:p>
            <a:pPr marL="457200" indent="-457200">
              <a:buFont typeface="Arial" panose="020B0604020202020204" pitchFamily="34" charset="0"/>
              <a:buChar char="•"/>
            </a:pPr>
            <a:r>
              <a:rPr lang="en-GB" sz="2800" dirty="0"/>
              <a:t>Comparing results with ChatGPT, only 1 out of 77 queries was deemed relevant, indicating the need for more data collection and development.</a:t>
            </a:r>
          </a:p>
          <a:p>
            <a:endParaRPr lang="en-GB" sz="2800" dirty="0"/>
          </a:p>
        </p:txBody>
      </p:sp>
      <p:pic>
        <p:nvPicPr>
          <p:cNvPr id="99" name="Picture 98" descr="A qr code with a cat logo&#10;&#10;Description automatically generated with medium confidence">
            <a:extLst>
              <a:ext uri="{FF2B5EF4-FFF2-40B4-BE49-F238E27FC236}">
                <a16:creationId xmlns:a16="http://schemas.microsoft.com/office/drawing/2014/main" id="{5770186A-C710-CD06-7A24-54051D85378A}"/>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26688372" y="1988570"/>
            <a:ext cx="2091165" cy="2091165"/>
          </a:xfrm>
          <a:prstGeom prst="rect">
            <a:avLst/>
          </a:prstGeom>
        </p:spPr>
      </p:pic>
      <p:sp>
        <p:nvSpPr>
          <p:cNvPr id="6" name="TextBox 5">
            <a:extLst>
              <a:ext uri="{FF2B5EF4-FFF2-40B4-BE49-F238E27FC236}">
                <a16:creationId xmlns:a16="http://schemas.microsoft.com/office/drawing/2014/main" id="{6204110C-C731-6E75-B9EA-67A97D0BE65F}"/>
              </a:ext>
            </a:extLst>
          </p:cNvPr>
          <p:cNvSpPr txBox="1"/>
          <p:nvPr/>
        </p:nvSpPr>
        <p:spPr>
          <a:xfrm>
            <a:off x="1420237" y="26174815"/>
            <a:ext cx="27434735" cy="1077218"/>
          </a:xfrm>
          <a:prstGeom prst="rect">
            <a:avLst/>
          </a:prstGeom>
          <a:noFill/>
        </p:spPr>
        <p:txBody>
          <a:bodyPr wrap="square" rtlCol="0">
            <a:spAutoFit/>
          </a:bodyPr>
          <a:lstStyle/>
          <a:p>
            <a:r>
              <a:rPr lang="en-GB" sz="3200" dirty="0"/>
              <a:t>All the different Similarity Functions take ChatGPT Queries and Google Search Queries as their variables to which they try to find similarity between. Each sentence in each query is vectorized so that they are represented into a vector representation. </a:t>
            </a:r>
          </a:p>
        </p:txBody>
      </p:sp>
      <p:sp>
        <p:nvSpPr>
          <p:cNvPr id="8" name="TextBox 7">
            <a:extLst>
              <a:ext uri="{FF2B5EF4-FFF2-40B4-BE49-F238E27FC236}">
                <a16:creationId xmlns:a16="http://schemas.microsoft.com/office/drawing/2014/main" id="{85984C61-272D-BBBD-89BC-6DBFF7BCFCB0}"/>
              </a:ext>
            </a:extLst>
          </p:cNvPr>
          <p:cNvSpPr txBox="1"/>
          <p:nvPr/>
        </p:nvSpPr>
        <p:spPr>
          <a:xfrm>
            <a:off x="15462622" y="35852100"/>
            <a:ext cx="12874641" cy="1815882"/>
          </a:xfrm>
          <a:prstGeom prst="rect">
            <a:avLst/>
          </a:prstGeom>
          <a:noFill/>
        </p:spPr>
        <p:txBody>
          <a:bodyPr wrap="square" rtlCol="0">
            <a:spAutoFit/>
          </a:bodyPr>
          <a:lstStyle/>
          <a:p>
            <a:pPr algn="l"/>
            <a:r>
              <a:rPr lang="en-GB" sz="2800" dirty="0"/>
              <a:t>From these initial results, we notice how currently Google Search provides more richness and consistency in its responses which are more suitable for children. However, ChatGPT is not far behind Google in the statistical evaluation and holds a lot of potential in the future. </a:t>
            </a:r>
          </a:p>
        </p:txBody>
      </p:sp>
    </p:spTree>
    <p:extLst>
      <p:ext uri="{BB962C8B-B14F-4D97-AF65-F5344CB8AC3E}">
        <p14:creationId xmlns:p14="http://schemas.microsoft.com/office/powerpoint/2010/main" val="27620256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909</TotalTime>
  <Words>676</Words>
  <Application>Microsoft Office PowerPoint</Application>
  <PresentationFormat>Custom</PresentationFormat>
  <Paragraphs>56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Poppins Medium</vt:lpstr>
      <vt:lpstr>Office Theme</vt:lpstr>
      <vt:lpstr>A Comparative Study between Google and Conversational AI Model</vt:lpstr>
    </vt:vector>
  </TitlesOfParts>
  <Company>Università della Svizzera italiana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Padovan Alessia</dc:creator>
  <cp:lastModifiedBy>Harkeerat Singh Sawhney</cp:lastModifiedBy>
  <cp:revision>13</cp:revision>
  <cp:lastPrinted>2023-05-28T13:36:43Z</cp:lastPrinted>
  <dcterms:created xsi:type="dcterms:W3CDTF">2018-07-04T09:19:48Z</dcterms:created>
  <dcterms:modified xsi:type="dcterms:W3CDTF">2023-06-23T12:28:41Z</dcterms:modified>
</cp:coreProperties>
</file>