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79" r:id="rId26"/>
    <p:sldId id="280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/>
    <p:restoredTop sz="95673"/>
  </p:normalViewPr>
  <p:slideViewPr>
    <p:cSldViewPr snapToGrid="0" snapToObjects="1">
      <p:cViewPr varScale="1">
        <p:scale>
          <a:sx n="98" d="100"/>
          <a:sy n="9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harker.org/page.cfm?p=1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Click to edit Master subtitle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0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3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1261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6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9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2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2185990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r>
              <a:t>Click to edit Master text styles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2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5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79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1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2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6" name="image1.png" descr="Harker - Est. 1893 - K-12 College Prep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hyperlink" Target="http://www.harker.org/page.cfm?p=1" TargetMode="Externa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171575"/>
            <a:ext cx="257175" cy="5686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257175" cy="1114425"/>
          </a:xfrm>
          <a:prstGeom prst="rect">
            <a:avLst/>
          </a:prstGeom>
          <a:solidFill>
            <a:srgbClr val="0048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" name="image1.png" descr="Harker - Est. 1893 - K-12 College Prep">
            <a:hlinkClick r:id="rId16"/>
          </p:cNvPr>
          <p:cNvPicPr>
            <a:picLocks noChangeAspect="1"/>
          </p:cNvPicPr>
          <p:nvPr/>
        </p:nvPicPr>
        <p:blipFill>
          <a:blip r:embed="rId17">
            <a:extLst/>
          </a:blip>
          <a:srcRect r="52077"/>
          <a:stretch>
            <a:fillRect/>
          </a:stretch>
        </p:blipFill>
        <p:spPr>
          <a:xfrm>
            <a:off x="6781800" y="6096000"/>
            <a:ext cx="2362200" cy="5095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457200" y="1066800"/>
            <a:ext cx="82296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384895" y="6245225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488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060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632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if.harker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13816">
              <a:defRPr sz="3100"/>
            </a:lvl1pPr>
          </a:lstStyle>
          <a:p>
            <a:r>
              <a:t>Historical Precedents and Policy Analysis in the Development of Proposed Nuclear Mishap Response Plans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ubTitle" sz="half" idx="1"/>
          </p:nvPr>
        </p:nvSpPr>
        <p:spPr>
          <a:xfrm>
            <a:off x="990600" y="3886200"/>
            <a:ext cx="7315200" cy="1752600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500"/>
              </a:spcBef>
              <a:defRPr sz="2400"/>
            </a:pPr>
            <a:r>
              <a:rPr dirty="0"/>
              <a:t>The Harker School</a:t>
            </a:r>
          </a:p>
          <a:p>
            <a:pPr defTabSz="804672">
              <a:spcBef>
                <a:spcPts val="500"/>
              </a:spcBef>
              <a:defRPr sz="2400"/>
            </a:pPr>
            <a:r>
              <a:rPr dirty="0"/>
              <a:t>Manan Shah &amp; Tiffany Zhu</a:t>
            </a:r>
          </a:p>
          <a:p>
            <a:pPr defTabSz="804672">
              <a:spcBef>
                <a:spcPts val="500"/>
              </a:spcBef>
              <a:defRPr sz="2400"/>
            </a:pPr>
            <a:endParaRPr dirty="0"/>
          </a:p>
          <a:p>
            <a:pPr defTabSz="804672">
              <a:spcBef>
                <a:spcPts val="500"/>
              </a:spcBef>
              <a:defRPr sz="2400"/>
            </a:pPr>
            <a:r>
              <a:rPr dirty="0"/>
              <a:t>Mentor: Dr. Eric </a:t>
            </a:r>
            <a:r>
              <a:rPr dirty="0" smtClean="0"/>
              <a:t>Nelson</a:t>
            </a:r>
            <a:endParaRPr lang="en-US" dirty="0" smtClean="0"/>
          </a:p>
          <a:p>
            <a:pPr defTabSz="804672">
              <a:spcBef>
                <a:spcPts val="500"/>
              </a:spcBef>
              <a:defRPr sz="2400"/>
            </a:pPr>
            <a:endParaRPr lang="en-US" dirty="0"/>
          </a:p>
          <a:p>
            <a:pPr defTabSz="804672"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894437" y="5856847"/>
            <a:ext cx="15075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  <a:hlinkClick r:id="rId2"/>
              </a:rPr>
              <a:t>cif.harker.org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Factors in Nuclear </a:t>
            </a:r>
            <a:r>
              <a:rPr dirty="0" smtClean="0"/>
              <a:t>Vulnerability</a:t>
            </a:r>
            <a:endParaRPr dirty="0"/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600" cy="50951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Diplomatic Stress</a:t>
            </a:r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Only China of five nuclear states has committed to unconditional no first-use policy</a:t>
            </a:r>
            <a:endParaRPr sz="2400" dirty="0"/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US and Russia refuse to take the “no first use” pledge</a:t>
            </a:r>
            <a:endParaRPr sz="2400" dirty="0"/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Leads to modernization frenzy to enhance survivability and a credible nuclear </a:t>
            </a:r>
            <a:r>
              <a:rPr dirty="0" smtClean="0"/>
              <a:t>deterrent</a:t>
            </a:r>
            <a:endParaRPr lang="en-US" dirty="0" smtClean="0"/>
          </a:p>
          <a:p>
            <a:pPr marL="742950" lvl="1" indent="-285750">
              <a:spcBef>
                <a:spcPts val="500"/>
              </a:spcBef>
              <a:defRPr sz="2200"/>
            </a:pPr>
            <a:endParaRPr dirty="0"/>
          </a:p>
          <a:p>
            <a:r>
              <a:rPr dirty="0"/>
              <a:t>Risk of accidental detonation</a:t>
            </a:r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False alarm due to warning sensor malfunction</a:t>
            </a:r>
            <a:endParaRPr sz="2400" dirty="0"/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False alarm due to accurate but ambiguous warning data</a:t>
            </a:r>
            <a:endParaRPr sz="2400" dirty="0"/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False alarm due to human error</a:t>
            </a:r>
            <a:endParaRPr sz="2400" dirty="0"/>
          </a:p>
          <a:p>
            <a:pPr marL="742950" lvl="1" indent="-285750">
              <a:spcBef>
                <a:spcPts val="500"/>
              </a:spcBef>
              <a:defRPr sz="2200"/>
            </a:pPr>
            <a:r>
              <a:rPr dirty="0"/>
              <a:t>Technical problems with command and control systems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Factors in Nuclear </a:t>
            </a:r>
            <a:r>
              <a:rPr dirty="0" smtClean="0"/>
              <a:t>Vulnerability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Nuclear terrorism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Cyber attacks on civilian and government systems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SCADA systems vulnerable to cyber attacks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Nuclear power plants could be destabilized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Critical Zones of Nuclear Vulnerability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India-Pakistan</a:t>
            </a:r>
          </a:p>
          <a:p>
            <a:r>
              <a:t>China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Debating to put nuclear weapons on high alert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Plans to build commercial scale reprocessing facility starting in 2020 to process spent nuclear fuel into plutonium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Large stockpiles of plutonium could increase the risk of weaponization</a:t>
            </a:r>
          </a:p>
          <a:p>
            <a:r>
              <a:t>Middle East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Iran, Syria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sz="3600" dirty="0"/>
              <a:t>Critical Zones of Nuclear </a:t>
            </a:r>
            <a:r>
              <a:rPr sz="3600" dirty="0" smtClean="0"/>
              <a:t>Vulnerability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154827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defRPr sz="2700"/>
            </a:pPr>
            <a:r>
              <a:rPr dirty="0"/>
              <a:t>North Korea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Aims to build nuclear weapons with intent of mass destruction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Secretive nuclear and missile </a:t>
            </a:r>
            <a:r>
              <a:rPr dirty="0" smtClean="0"/>
              <a:t>programs</a:t>
            </a:r>
            <a:endParaRPr lang="en-US" dirty="0" smtClean="0"/>
          </a:p>
          <a:p>
            <a:pPr marL="728091" lvl="1" indent="-280034" defTabSz="896111">
              <a:spcBef>
                <a:spcPts val="500"/>
              </a:spcBef>
              <a:defRPr sz="2300"/>
            </a:pPr>
            <a:endParaRPr dirty="0"/>
          </a:p>
          <a:p>
            <a:pPr marL="336041" indent="-336041" defTabSz="896111">
              <a:defRPr sz="2700"/>
            </a:pPr>
            <a:r>
              <a:rPr dirty="0"/>
              <a:t>US-Russia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Russia redrawing map of Europe</a:t>
            </a:r>
          </a:p>
          <a:p>
            <a:pPr marL="1120139" lvl="2" indent="-224027" defTabSz="896111">
              <a:spcBef>
                <a:spcPts val="400"/>
              </a:spcBef>
              <a:defRPr sz="1900"/>
            </a:pPr>
            <a:r>
              <a:rPr dirty="0"/>
              <a:t>Ukraine crisis, annexation of Crimea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 smtClean="0"/>
              <a:t>US </a:t>
            </a:r>
            <a:r>
              <a:rPr dirty="0"/>
              <a:t>plans to modernize weapons called </a:t>
            </a:r>
            <a:r>
              <a:rPr dirty="0" smtClean="0"/>
              <a:t>“</a:t>
            </a:r>
            <a:r>
              <a:rPr dirty="0"/>
              <a:t>irresponsible” and “openly provocative” by Russia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Global Nuclear Weapons Inventory</a:t>
            </a:r>
          </a:p>
        </p:txBody>
      </p:sp>
      <p:pic>
        <p:nvPicPr>
          <p:cNvPr id="236" name="image3.png" descr="https://lh6.googleusercontent.com/n34IeT2t5eI8J3hXS7SfyEug2jNi6cJE7irGPqNMlgmzOptD18Nt4F0rLe38cbp9wQ1cZHScuKBfuoXi5od4pelBjgwUYarSsXPIxFagj4g4GuSkwXo2VBVS3njx94K6XaxzqlGIMr-XLqnYZw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819400"/>
            <a:ext cx="7873383" cy="3276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As of 2015, these nine countries share a stock of approximately 15,800 nuclear weapons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4.png" descr="https://lh5.googleusercontent.com/7T3oTuMMCLspQikqexyHnq8DrdG25k2BZe5qKHZF8jvXE9OEQmh20jxkwgupYoj1SZvYcRo220jmUht1aFRseZpfcp7-QKueF4LiAc4iTqv02BP_xOawLpJfXDdfhoWE5Mxo_CJ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876" y="2344450"/>
            <a:ext cx="6096000" cy="430438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3000"/>
          </a:xfrm>
          <a:prstGeom prst="rect">
            <a:avLst/>
          </a:prstGeom>
        </p:spPr>
        <p:txBody>
          <a:bodyPr/>
          <a:lstStyle/>
          <a:p>
            <a:r>
              <a:rPr dirty="0"/>
              <a:t>Global Nuclear Weapons </a:t>
            </a:r>
            <a:r>
              <a:rPr dirty="0" smtClean="0"/>
              <a:t>Inventory</a:t>
            </a:r>
            <a:endParaRPr dirty="0"/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57200" y="1266567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Russia and the United States hold the vast majority (93%) of the total inventory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3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Comparison of US-Russia Nuclear Arsenals</a:t>
            </a:r>
          </a:p>
        </p:txBody>
      </p:sp>
      <p:pic>
        <p:nvPicPr>
          <p:cNvPr id="244" name="image5.png" descr="https://lh5.googleusercontent.com/Kq93dhXrgww9Zp56NJxpZzeqr7OlcTtu2JQx_pwmrvTJj00a2liYTDW5vrMKwoahM0BwJTckZtktd2PbMKaiyeCbaWuDXJ-SeQ2FoPUYcIQxAOc05SlsGEv22mIVuzvPbmx1PMX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931" y="2776948"/>
            <a:ext cx="6099384" cy="3807778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200"/>
            </a:lvl1pPr>
          </a:lstStyle>
          <a:p>
            <a:r>
              <a:t>After an aggressive reduction in nuclear acquisition at the end of cold war, Russia and the United States face a slowdown and challenges in further reductions of high number of nuclear weapons in storage and those awaiting dismantlement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Breakdown of Prior Nuclear Mishaps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Underlying cause of all: Carelessness</a:t>
            </a:r>
          </a:p>
          <a:p>
            <a:pPr marL="800100" lvl="1" indent="-342900">
              <a:buChar char="•"/>
            </a:pPr>
            <a:r>
              <a:t>Misinformation:</a:t>
            </a:r>
          </a:p>
          <a:p>
            <a:pPr marL="1257300" lvl="2" indent="-342900"/>
            <a:r>
              <a:t>Black Brant (1995)</a:t>
            </a:r>
          </a:p>
          <a:p>
            <a:pPr marL="1257300" lvl="2" indent="-342900"/>
            <a:r>
              <a:t>NORAD incidents (1979-80)</a:t>
            </a:r>
          </a:p>
          <a:p>
            <a:pPr marL="800100" lvl="1" indent="-342900">
              <a:buChar char="•"/>
            </a:pPr>
            <a:r>
              <a:t>Negligence:</a:t>
            </a:r>
          </a:p>
          <a:p>
            <a:pPr marL="1257300" lvl="2" indent="-342900"/>
            <a:r>
              <a:t>Tomsk-7 (1993)</a:t>
            </a:r>
          </a:p>
          <a:p>
            <a:pPr marL="1257300" lvl="2" indent="-342900"/>
            <a:r>
              <a:t>Demon Core (1945-46)</a:t>
            </a:r>
          </a:p>
          <a:p>
            <a:pPr marL="1257300" lvl="2" indent="-342900"/>
            <a:r>
              <a:t>Damascus (1980)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 Breakdown of Prior Nuclear </a:t>
            </a:r>
            <a:r>
              <a:rPr dirty="0" smtClean="0"/>
              <a:t>Mishaps</a:t>
            </a:r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Wholly unpredictable incidents</a:t>
            </a:r>
          </a:p>
          <a:p>
            <a:pPr marL="800100" lvl="1" indent="-342900">
              <a:buChar char="•"/>
            </a:pPr>
            <a:r>
              <a:t>Palomares (1966)</a:t>
            </a:r>
          </a:p>
          <a:p>
            <a:pPr marL="800100" lvl="1" indent="-342900">
              <a:buChar char="•"/>
            </a:pPr>
            <a:r>
              <a:t>Goldsboro (1961)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Misinformation Mishaps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Definition: “all systems operating correctly, a human provided incorrect data or information out of ignorance.”</a:t>
            </a:r>
          </a:p>
          <a:p>
            <a:pPr marL="800100" lvl="1" indent="-342900">
              <a:buChar char="•"/>
            </a:pPr>
            <a:r>
              <a:t>Black Brant: Breakdown in the line of command</a:t>
            </a:r>
          </a:p>
          <a:p>
            <a:pPr marL="800100" lvl="1" indent="-342900">
              <a:buChar char="•"/>
            </a:pPr>
            <a:r>
              <a:t>NORAD: Computer misinformation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Recall the serious and dire threat of nuclear weapons with a deep dive into prior close calls and propose a comprehensive, multilateral solution to reduce the risk of ever increasing global nuclear vulnerability.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Negligence Mishaps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Definition: </a:t>
            </a:r>
            <a:r>
              <a:rPr lang="en-US" dirty="0" smtClean="0"/>
              <a:t>I</a:t>
            </a:r>
            <a:r>
              <a:rPr dirty="0" smtClean="0"/>
              <a:t>ncidents </a:t>
            </a:r>
            <a:r>
              <a:rPr dirty="0"/>
              <a:t>in which there was “equipment or procedural failure caused by a problem not diagnosed in time.”</a:t>
            </a:r>
          </a:p>
          <a:p>
            <a:pPr marL="800100" lvl="1" indent="-342900">
              <a:buChar char="•"/>
            </a:pPr>
            <a:r>
              <a:rPr dirty="0"/>
              <a:t>Tomsk-7: Failure in chemical reaction procedure</a:t>
            </a:r>
          </a:p>
          <a:p>
            <a:pPr marL="800100" lvl="1" indent="-342900">
              <a:buChar char="•"/>
            </a:pPr>
            <a:r>
              <a:rPr dirty="0"/>
              <a:t>Demon Core: Failure in safety protocols</a:t>
            </a:r>
          </a:p>
          <a:p>
            <a:pPr marL="800100" lvl="1" indent="-342900">
              <a:buChar char="•"/>
            </a:pPr>
            <a:r>
              <a:rPr dirty="0"/>
              <a:t>Damascus: Design failure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Wholly Unpredictable Incidents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Definition: Incidents with no clear method of prevention within standard nuclear safety procedures</a:t>
            </a:r>
          </a:p>
          <a:p>
            <a:pPr marL="800100" lvl="1" indent="-342900">
              <a:buChar char="•"/>
            </a:pPr>
            <a:r>
              <a:t>Palomares: Plane breakup</a:t>
            </a:r>
          </a:p>
          <a:p>
            <a:pPr marL="800100" lvl="1" indent="-342900">
              <a:buChar char="•"/>
            </a:pPr>
            <a:r>
              <a:t>Goldsboro: Plane crash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Proposed Future Response Plans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Phase 1: Reduce the risk of accidental launch by human error or technical error with individual governments funding and implementing technical training programs, worker safety and information programs</a:t>
            </a:r>
          </a:p>
          <a:p>
            <a:r>
              <a:t>Phase 2: Enforce nonproliferation to stop the spread of weapons</a:t>
            </a:r>
          </a:p>
          <a:p>
            <a:r>
              <a:t>Phase 3: Accelerate disarmament by stripping down arsenals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sz="3600" dirty="0"/>
              <a:t>Proposed Future Response </a:t>
            </a:r>
            <a:r>
              <a:rPr sz="3600" dirty="0" smtClean="0"/>
              <a:t>Plans</a:t>
            </a:r>
            <a:endParaRPr sz="3600" dirty="0"/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Proposed steps towards abolition of nuclear weapons include: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Reducing US reliance on nuclear weapons in national security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Reducing the number of deployed long range weapons in US and Russia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Reducing the number of stored weapons and dismantling them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rPr dirty="0"/>
              <a:t>Accelerating dismantlement of nuclear warheads to make reductions less easily reversible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sz="3600" dirty="0"/>
              <a:t>Proposed Future Response </a:t>
            </a:r>
            <a:r>
              <a:rPr sz="3600" dirty="0" smtClean="0"/>
              <a:t>Plans</a:t>
            </a:r>
            <a:endParaRPr sz="3600" dirty="0"/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Eliminating the remaining short range battlefield weapons</a:t>
            </a:r>
          </a:p>
          <a:p>
            <a:r>
              <a:rPr lang="en-US" dirty="0" smtClean="0"/>
              <a:t>Taking ballistic missiles off high alert</a:t>
            </a:r>
          </a:p>
          <a:p>
            <a:pPr lvl="1"/>
            <a:r>
              <a:rPr lang="en-US" dirty="0" smtClean="0"/>
              <a:t>This would prevent a “re-alerting race”</a:t>
            </a:r>
          </a:p>
          <a:p>
            <a:pPr lvl="1"/>
            <a:r>
              <a:rPr lang="en-US" dirty="0"/>
              <a:t>would reduce time pressured presidential decision making in case of </a:t>
            </a:r>
            <a:r>
              <a:rPr lang="en-US" dirty="0" smtClean="0"/>
              <a:t>crises</a:t>
            </a:r>
          </a:p>
          <a:p>
            <a:pPr lvl="1"/>
            <a:r>
              <a:rPr lang="en-US" dirty="0"/>
              <a:t>US decision to take missiles off high alert would have strategic implications and could affect the Chinese decision to out its nuclear weapons on high </a:t>
            </a:r>
            <a:r>
              <a:rPr lang="en-US" dirty="0" smtClean="0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of Work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381000" y="1265237"/>
            <a:ext cx="8305800" cy="52117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6041" indent="-336041" defTabSz="896111">
              <a:defRPr sz="2500"/>
            </a:pPr>
            <a:r>
              <a:rPr dirty="0"/>
              <a:t>Prior nuclear mishaps case studies indicate a </a:t>
            </a:r>
            <a:r>
              <a:rPr i="1" dirty="0"/>
              <a:t>high probability </a:t>
            </a:r>
            <a:r>
              <a:rPr dirty="0"/>
              <a:t>of nuclear war due to accidental launch and human or technical </a:t>
            </a:r>
            <a:r>
              <a:rPr dirty="0" smtClean="0"/>
              <a:t>error</a:t>
            </a:r>
            <a:endParaRPr lang="en-US" dirty="0" smtClean="0"/>
          </a:p>
          <a:p>
            <a:pPr marL="0" indent="0" defTabSz="896111">
              <a:buNone/>
              <a:defRPr sz="2500"/>
            </a:pPr>
            <a:endParaRPr dirty="0"/>
          </a:p>
          <a:p>
            <a:pPr marL="336041" indent="-336041" defTabSz="896111">
              <a:defRPr sz="2500"/>
            </a:pPr>
            <a:r>
              <a:rPr dirty="0" smtClean="0"/>
              <a:t>The </a:t>
            </a:r>
            <a:r>
              <a:rPr dirty="0"/>
              <a:t>development of high-alert ICBMs, the trend towards modernization of nuclear weapons and the creation of smaller and stealthier weapons are </a:t>
            </a:r>
            <a:r>
              <a:rPr i="1" dirty="0"/>
              <a:t>increasing the diplomatic </a:t>
            </a:r>
            <a:r>
              <a:rPr i="1" dirty="0" smtClean="0"/>
              <a:t>tension</a:t>
            </a:r>
            <a:r>
              <a:rPr dirty="0" smtClean="0"/>
              <a:t> </a:t>
            </a:r>
            <a:endParaRPr lang="en-US" dirty="0" smtClean="0"/>
          </a:p>
          <a:p>
            <a:pPr marL="0" indent="0" defTabSz="896111">
              <a:buNone/>
              <a:defRPr sz="2500"/>
            </a:pPr>
            <a:endParaRPr dirty="0"/>
          </a:p>
          <a:p>
            <a:pPr marL="336041" indent="-336041" defTabSz="896111">
              <a:defRPr sz="2500"/>
            </a:pPr>
            <a:r>
              <a:rPr dirty="0"/>
              <a:t>The threats to increasing GNV are very real and we should </a:t>
            </a:r>
            <a:r>
              <a:rPr i="1" dirty="0"/>
              <a:t>cooperate</a:t>
            </a:r>
            <a:r>
              <a:rPr dirty="0"/>
              <a:t> and work towards the abolition of nuclear weapons to avoid its catastrophic consequences.</a:t>
            </a:r>
          </a:p>
          <a:p>
            <a:pPr marL="0" indent="0" defTabSz="896111">
              <a:buSzTx/>
              <a:buNone/>
              <a:defRPr sz="2500"/>
            </a:pPr>
            <a:endParaRPr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Dr. Eric Nelson for his mentorship and </a:t>
            </a:r>
            <a:r>
              <a:rPr dirty="0" smtClean="0"/>
              <a:t>guidance</a:t>
            </a:r>
            <a:endParaRPr lang="en-US" dirty="0" smtClean="0"/>
          </a:p>
          <a:p>
            <a:endParaRPr dirty="0"/>
          </a:p>
          <a:p>
            <a:r>
              <a:rPr dirty="0"/>
              <a:t>Harker CIF Team (in alphabetical order): Aashish Jain, Enya Lu, Nikhil Manglik, Parth Pendurkar, Manan Shah, </a:t>
            </a:r>
            <a:r>
              <a:rPr lang="en-US" dirty="0" smtClean="0"/>
              <a:t>Rahul Shukla, </a:t>
            </a:r>
            <a:r>
              <a:rPr dirty="0" smtClean="0"/>
              <a:t>Arjun Subramania</a:t>
            </a:r>
            <a:r>
              <a:rPr lang="en-US" dirty="0" smtClean="0"/>
              <a:t>m</a:t>
            </a:r>
            <a:r>
              <a:rPr dirty="0" smtClean="0"/>
              <a:t>, </a:t>
            </a:r>
            <a:r>
              <a:rPr dirty="0"/>
              <a:t>Misha Tseitlin, Raymond </a:t>
            </a:r>
            <a:r>
              <a:rPr dirty="0" smtClean="0"/>
              <a:t>Xu</a:t>
            </a:r>
            <a:r>
              <a:rPr lang="en-US" dirty="0" smtClean="0"/>
              <a:t>, </a:t>
            </a:r>
            <a:r>
              <a:rPr dirty="0" smtClean="0"/>
              <a:t>Tiffany </a:t>
            </a:r>
            <a:r>
              <a:rPr dirty="0"/>
              <a:t>Zhu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Effects of Nuclear Detonation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Components of a nuclear detonation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Actual blast, fires, radiation</a:t>
            </a:r>
          </a:p>
          <a:p>
            <a:r>
              <a:t>Effects of residual radiation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Birth defects, cancer</a:t>
            </a:r>
          </a:p>
          <a:p>
            <a:r>
              <a:t>Environmental Issues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Land and water contamination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Nuclear winter</a:t>
            </a:r>
          </a:p>
          <a:p>
            <a:r>
              <a:t>Health Issues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Trauma, stress, mental disorders, suicide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Outline</a:t>
            </a:r>
            <a:endParaRPr dirty="0"/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1390135"/>
            <a:ext cx="8229600" cy="50724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Global Nuclear Vulnerability</a:t>
            </a:r>
          </a:p>
          <a:p>
            <a:pPr marL="1247775" lvl="1" indent="-457200">
              <a:buFont typeface="Arial" charset="0"/>
              <a:buChar char="•"/>
            </a:pPr>
            <a:r>
              <a:rPr lang="en-US" dirty="0" smtClean="0"/>
              <a:t>What is GNV?</a:t>
            </a:r>
          </a:p>
          <a:p>
            <a:pPr marL="1247775" lvl="1" indent="-457200">
              <a:buFont typeface="Arial" charset="0"/>
              <a:buChar char="•"/>
            </a:pPr>
            <a:r>
              <a:rPr lang="en-US" dirty="0" smtClean="0"/>
              <a:t>A theoretical explanation of GNV</a:t>
            </a:r>
          </a:p>
          <a:p>
            <a:pPr marL="1247775" lvl="1" indent="-457200">
              <a:buFont typeface="Arial" charset="0"/>
              <a:buChar char="•"/>
            </a:pPr>
            <a:r>
              <a:rPr lang="en-US" dirty="0" smtClean="0"/>
              <a:t>Common factors in GNV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Nuclear Vulnerability: the International Arena</a:t>
            </a:r>
          </a:p>
          <a:p>
            <a:pPr marL="1247775" lvl="1" indent="-457200">
              <a:buFont typeface="Arial" charset="0"/>
              <a:buChar char="•"/>
            </a:pPr>
            <a:r>
              <a:rPr lang="en-US" dirty="0" smtClean="0"/>
              <a:t>Critical Vulnerable Zones</a:t>
            </a:r>
          </a:p>
          <a:p>
            <a:pPr marL="1247775" lvl="1" indent="-457200">
              <a:buFont typeface="Arial" charset="0"/>
              <a:buChar char="•"/>
            </a:pPr>
            <a:r>
              <a:rPr lang="en-US" dirty="0" smtClean="0"/>
              <a:t>The Global Nuclear Inventory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Prior Mishaps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Proposed Future Response Plans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1247775" lvl="1" indent="-457200">
              <a:buFont typeface="Arial" charset="0"/>
              <a:buChar char="•"/>
            </a:pPr>
            <a:endParaRPr lang="en-US" dirty="0" smtClean="0"/>
          </a:p>
          <a:p>
            <a:pPr marL="1247775" lvl="1" indent="-457200">
              <a:buFont typeface="Arial" charset="0"/>
              <a:buChar char="•"/>
            </a:pPr>
            <a:endParaRPr lang="en-US" dirty="0" smtClean="0"/>
          </a:p>
          <a:p>
            <a:pPr marL="1247775" lvl="1" indent="-457200">
              <a:buFont typeface="Arial" charset="0"/>
              <a:buChar char="•"/>
            </a:pPr>
            <a:endParaRPr lang="en-US" dirty="0" smtClean="0"/>
          </a:p>
          <a:p>
            <a:pPr marL="1247775" lvl="1" indent="-457200"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Global Nuclear Vulnerability Definition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139013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rPr dirty="0"/>
              <a:t>Global nuclear vulnerability (GNV) is a key risk exacerbated by the retention of nuclear weapons. </a:t>
            </a:r>
            <a:r>
              <a:rPr lang="en-US" dirty="0" smtClean="0"/>
              <a:t>GNV is defined as </a:t>
            </a:r>
            <a:r>
              <a:rPr dirty="0" smtClean="0"/>
              <a:t>the </a:t>
            </a:r>
            <a:r>
              <a:rPr dirty="0"/>
              <a:t>worldwide vulnerability to nuclear weapon detonations, GNV is primarily characterized by the potentiality for </a:t>
            </a:r>
            <a:r>
              <a:rPr dirty="0" smtClean="0"/>
              <a:t>nuclear </a:t>
            </a:r>
            <a:r>
              <a:rPr dirty="0"/>
              <a:t>accidents, or “close calls</a:t>
            </a:r>
            <a:r>
              <a:rPr dirty="0" smtClean="0"/>
              <a:t>.”</a:t>
            </a:r>
            <a:endParaRPr lang="en-US" dirty="0" smtClean="0"/>
          </a:p>
          <a:p>
            <a:endParaRPr lang="en-US" dirty="0"/>
          </a:p>
          <a:p>
            <a:r>
              <a:rPr dirty="0" smtClean="0"/>
              <a:t>GNV </a:t>
            </a:r>
            <a:r>
              <a:rPr dirty="0"/>
              <a:t>encompasses nuclear deterrence, nonproliferation, security, and disarmament as ways to diminish—</a:t>
            </a:r>
            <a:r>
              <a:rPr i="1" dirty="0"/>
              <a:t>not eliminate</a:t>
            </a:r>
            <a:r>
              <a:rPr dirty="0"/>
              <a:t>—vulnerability. </a:t>
            </a: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Game Theory to Explain GNV</a:t>
            </a:r>
          </a:p>
        </p:txBody>
      </p:sp>
      <p:pic>
        <p:nvPicPr>
          <p:cNvPr id="208" name="image2.png" descr="Screen Shot 2016-03-27 at 9.14.47 PM.png"/>
          <p:cNvPicPr>
            <a:picLocks noChangeAspect="1"/>
          </p:cNvPicPr>
          <p:nvPr/>
        </p:nvPicPr>
        <p:blipFill>
          <a:blip r:embed="rId2">
            <a:extLst/>
          </a:blip>
          <a:srcRect t="18750"/>
          <a:stretch>
            <a:fillRect/>
          </a:stretch>
        </p:blipFill>
        <p:spPr>
          <a:xfrm>
            <a:off x="893013" y="2895600"/>
            <a:ext cx="7357975" cy="297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893012" y="2326983"/>
            <a:ext cx="77937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The Prisoner’s Dilemma as a Model for Arms Races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/>
          <a:lstStyle>
            <a:lvl1pPr marL="0" indent="0" defTabSz="877822">
              <a:buSzTx/>
              <a:buNone/>
              <a:defRPr sz="2600"/>
            </a:lvl1pPr>
          </a:lstStyle>
          <a:p>
            <a:r>
              <a:t>The “build” strategy dominates the “not build” strategy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Game Theory to Explain </a:t>
            </a:r>
            <a:r>
              <a:rPr dirty="0" smtClean="0"/>
              <a:t>GNV</a:t>
            </a:r>
            <a:endParaRPr dirty="0"/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No purely self-rational country is motivated to reduce their nuclear stores, and international agreements are largely ineffective in pursuing common nonproliferation </a:t>
            </a:r>
            <a:r>
              <a:rPr dirty="0" smtClean="0"/>
              <a:t>goals</a:t>
            </a:r>
            <a:endParaRPr lang="en-US" dirty="0" smtClean="0"/>
          </a:p>
          <a:p>
            <a:endParaRPr dirty="0"/>
          </a:p>
          <a:p>
            <a:r>
              <a:rPr dirty="0" smtClean="0"/>
              <a:t>Because </a:t>
            </a:r>
            <a:r>
              <a:rPr dirty="0"/>
              <a:t>GNV’s existence is conditional on the existence of nuclear weapons, rational self-interest on the part of each nuclear nation is a major cause of continuing nuclear vulnerability 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33400" y="-9100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Factors in Nuclear Vulnerability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218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1" indent="-336041" defTabSz="896111">
              <a:defRPr sz="2700"/>
            </a:pPr>
            <a:r>
              <a:rPr dirty="0"/>
              <a:t>Modernization of nuclear weapons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US investing $</a:t>
            </a:r>
            <a:r>
              <a:rPr dirty="0" smtClean="0"/>
              <a:t>300</a:t>
            </a:r>
            <a:r>
              <a:rPr lang="en-US" dirty="0" smtClean="0"/>
              <a:t> B</a:t>
            </a:r>
            <a:r>
              <a:rPr dirty="0" smtClean="0"/>
              <a:t> </a:t>
            </a:r>
            <a:r>
              <a:rPr dirty="0"/>
              <a:t>in next decade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Upgraded advanced cruise missiles would compose both a conventional and nuclear warhead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Ambiguity of warhead likely to cause error of </a:t>
            </a:r>
            <a:r>
              <a:rPr dirty="0" smtClean="0"/>
              <a:t>judgment</a:t>
            </a:r>
            <a:endParaRPr lang="en-US" dirty="0" smtClean="0"/>
          </a:p>
          <a:p>
            <a:pPr marL="728091" lvl="1" indent="-280034" defTabSz="896111">
              <a:spcBef>
                <a:spcPts val="500"/>
              </a:spcBef>
              <a:defRPr sz="2300"/>
            </a:pPr>
            <a:endParaRPr dirty="0"/>
          </a:p>
          <a:p>
            <a:pPr marL="336041" indent="-336041" defTabSz="896111">
              <a:defRPr sz="2700"/>
            </a:pPr>
            <a:r>
              <a:rPr dirty="0"/>
              <a:t>Small, stealthy, precise weapons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Ability to target underground locations with great precision and yield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Could lead to more proliferative use</a:t>
            </a:r>
          </a:p>
          <a:p>
            <a:pPr marL="728091" lvl="1" indent="-280034" defTabSz="896111">
              <a:spcBef>
                <a:spcPts val="500"/>
              </a:spcBef>
              <a:defRPr sz="2300"/>
            </a:pPr>
            <a:r>
              <a:rPr dirty="0"/>
              <a:t>“Smaller makes the weapon more thinkable” (General James Cartwright)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Factors in Nuclear </a:t>
            </a:r>
            <a:r>
              <a:rPr dirty="0" smtClean="0"/>
              <a:t>Vulnerabilit</a:t>
            </a:r>
            <a:r>
              <a:rPr lang="en-US" dirty="0" smtClean="0"/>
              <a:t>y</a:t>
            </a:r>
            <a:endParaRPr dirty="0"/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9184" indent="-329184" defTabSz="877822">
              <a:defRPr sz="2600"/>
            </a:pPr>
            <a:r>
              <a:rPr dirty="0"/>
              <a:t>High alert intercontinental ballistic missiles (ICBMs). In 2008, 2600 warheads were on high alert between US and Russia. Britain and France weapons are on low alert and China’s weapons are </a:t>
            </a:r>
            <a:r>
              <a:rPr dirty="0" smtClean="0"/>
              <a:t>off-alert</a:t>
            </a:r>
            <a:endParaRPr lang="en-US" dirty="0" smtClean="0"/>
          </a:p>
          <a:p>
            <a:pPr marL="329184" indent="-329184" defTabSz="877822">
              <a:defRPr sz="2600"/>
            </a:pPr>
            <a:endParaRPr lang="en-US" dirty="0" smtClean="0"/>
          </a:p>
          <a:p>
            <a:pPr marL="329184" indent="-329184" defTabSz="877822">
              <a:defRPr sz="2600"/>
            </a:pPr>
            <a:endParaRPr dirty="0"/>
          </a:p>
          <a:p>
            <a:pPr marL="329184" indent="-329184" defTabSz="877822">
              <a:defRPr sz="2600"/>
            </a:pPr>
            <a:endParaRPr dirty="0"/>
          </a:p>
          <a:p>
            <a:pPr marL="329184" indent="-329184" defTabSz="877822">
              <a:defRPr sz="2600"/>
            </a:pPr>
            <a:endParaRPr dirty="0"/>
          </a:p>
          <a:p>
            <a:pPr marL="329184" indent="-329184" defTabSz="877822">
              <a:defRPr sz="2600"/>
            </a:pPr>
            <a:endParaRPr dirty="0"/>
          </a:p>
          <a:p>
            <a:pPr marL="329184" indent="-329184" defTabSz="877822">
              <a:defRPr sz="2600"/>
            </a:pPr>
            <a:endParaRPr dirty="0"/>
          </a:p>
          <a:p>
            <a:pPr marL="329184" indent="-329184" defTabSz="877822">
              <a:defRPr sz="2600"/>
            </a:pPr>
            <a:r>
              <a:rPr dirty="0"/>
              <a:t>Increases potential for miscalculation under time pressure</a:t>
            </a:r>
          </a:p>
        </p:txBody>
      </p:sp>
      <p:graphicFrame>
        <p:nvGraphicFramePr>
          <p:cNvPr id="220" name="Table 220"/>
          <p:cNvGraphicFramePr/>
          <p:nvPr>
            <p:extLst>
              <p:ext uri="{D42A27DB-BD31-4B8C-83A1-F6EECF244321}">
                <p14:modId xmlns:p14="http://schemas.microsoft.com/office/powerpoint/2010/main" val="1486222842"/>
              </p:ext>
            </p:extLst>
          </p:nvPr>
        </p:nvGraphicFramePr>
        <p:xfrm>
          <a:off x="2133600" y="3138488"/>
          <a:ext cx="4876800" cy="1905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19150"/>
                <a:gridCol w="1485900"/>
                <a:gridCol w="1371600"/>
                <a:gridCol w="1200150"/>
              </a:tblGrid>
              <a:tr h="1625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Helvetica"/>
                        </a:rPr>
                        <a:t> 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Missile numbers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Warhead numbers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yield (MT)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560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1302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315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Russia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1279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870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2581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1185*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1" name="Shape 221"/>
          <p:cNvSpPr/>
          <p:nvPr/>
        </p:nvSpPr>
        <p:spPr>
          <a:xfrm>
            <a:off x="2133600" y="2829808"/>
            <a:ext cx="1270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/>
            </a:r>
            <a:br/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1_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1166</Words>
  <Application>Microsoft Macintosh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Helvetica</vt:lpstr>
      <vt:lpstr>Times New Roman</vt:lpstr>
      <vt:lpstr>Arial</vt:lpstr>
      <vt:lpstr>1_Default Design</vt:lpstr>
      <vt:lpstr>Historical Precedents and Policy Analysis in the Development of Proposed Nuclear Mishap Response Plans</vt:lpstr>
      <vt:lpstr>Objective</vt:lpstr>
      <vt:lpstr>Effects of Nuclear Detonation</vt:lpstr>
      <vt:lpstr>Outline</vt:lpstr>
      <vt:lpstr>Global Nuclear Vulnerability Definition</vt:lpstr>
      <vt:lpstr>Game Theory to Explain GNV</vt:lpstr>
      <vt:lpstr>Game Theory to Explain GNV</vt:lpstr>
      <vt:lpstr>Factors in Nuclear Vulnerability</vt:lpstr>
      <vt:lpstr>Factors in Nuclear Vulnerability</vt:lpstr>
      <vt:lpstr>Factors in Nuclear Vulnerability</vt:lpstr>
      <vt:lpstr>Factors in Nuclear Vulnerability</vt:lpstr>
      <vt:lpstr>Critical Zones of Nuclear Vulnerability</vt:lpstr>
      <vt:lpstr>Critical Zones of Nuclear Vulnerability</vt:lpstr>
      <vt:lpstr>Global Nuclear Weapons Inventory</vt:lpstr>
      <vt:lpstr>Global Nuclear Weapons Inventory</vt:lpstr>
      <vt:lpstr>Comparison of US-Russia Nuclear Arsenals</vt:lpstr>
      <vt:lpstr>A Breakdown of Prior Nuclear Mishaps</vt:lpstr>
      <vt:lpstr>A Breakdown of Prior Nuclear Mishaps</vt:lpstr>
      <vt:lpstr>Misinformation Mishaps</vt:lpstr>
      <vt:lpstr>Negligence Mishaps</vt:lpstr>
      <vt:lpstr>Wholly Unpredictable Incidents</vt:lpstr>
      <vt:lpstr>Proposed Future Response Plans</vt:lpstr>
      <vt:lpstr>Proposed Future Response Plans</vt:lpstr>
      <vt:lpstr>Proposed Future Response Plans</vt:lpstr>
      <vt:lpstr>Summary of Work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Precedents and Policy Analysis in the Development of Proposed Nuclear Mishap Response Plans</dc:title>
  <cp:lastModifiedBy>17MananShah</cp:lastModifiedBy>
  <cp:revision>19</cp:revision>
  <dcterms:modified xsi:type="dcterms:W3CDTF">2016-04-16T15:50:33Z</dcterms:modified>
</cp:coreProperties>
</file>